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embeddedFontLs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wQOlSNVnyQQqnw3FYd5k2yfzj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7930F8-F2CB-4067-9CD1-9F7730E6F837}">
  <a:tblStyle styleId="{6B7930F8-F2CB-4067-9CD1-9F7730E6F837}" styleName="Table_0">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1"/>
              </a:solidFill>
              <a:prstDash val="solid"/>
              <a:round/>
              <a:headEnd type="none" w="sm" len="sm"/>
              <a:tailEnd type="none" w="sm" len="sm"/>
            </a:ln>
          </a:top>
        </a:tcBdr>
        <a:fill>
          <a:solidFill>
            <a:srgbClr val="E9EFF7"/>
          </a:solidFill>
        </a:fill>
      </a:tcStyle>
    </a:lastRow>
    <a:seCell>
      <a:tcTxStyle b="off" i="off"/>
      <a:tcStyle>
        <a:tcBdr/>
      </a:tcStyle>
    </a:seCell>
    <a:swCell>
      <a:tcTxStyle b="off" i="off"/>
      <a:tcStyle>
        <a:tcBdr/>
      </a:tcStyle>
    </a:swCell>
    <a:firstRow>
      <a:tcTxStyle b="on" i="off"/>
      <a:tcStyle>
        <a:tcBdr/>
        <a:fill>
          <a:solidFill>
            <a:srgbClr val="E9EFF7"/>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30"/>
  </p:normalViewPr>
  <p:slideViewPr>
    <p:cSldViewPr snapToGrid="0">
      <p:cViewPr varScale="1">
        <p:scale>
          <a:sx n="119" d="100"/>
          <a:sy n="119" d="100"/>
        </p:scale>
        <p:origin x="16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3"/>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3"/>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4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4"/>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4"/>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1"/>
          <p:cNvSpPr>
            <a:spLocks noGrp="1"/>
          </p:cNvSpPr>
          <p:nvPr>
            <p:ph type="pic" idx="2"/>
          </p:nvPr>
        </p:nvSpPr>
        <p:spPr>
          <a:xfrm>
            <a:off x="3887391" y="987426"/>
            <a:ext cx="4629150" cy="4873625"/>
          </a:xfrm>
          <a:prstGeom prst="rect">
            <a:avLst/>
          </a:prstGeom>
          <a:noFill/>
          <a:ln>
            <a:noFill/>
          </a:ln>
        </p:spPr>
      </p:sp>
      <p:sp>
        <p:nvSpPr>
          <p:cNvPr id="68" name="Google Shape;68;p5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openxmlformats.org/officeDocument/2006/relationships/hyperlink" Target="http://www.globe.gov/documents/348614/351665/Atmosphere+Investigation+Site+Definition+Sheet/8c79fb1e-7c89-49c9-ba29-4a1ca05c5191" TargetMode="External"/><Relationship Id="rId3" Type="http://schemas.openxmlformats.org/officeDocument/2006/relationships/image" Target="../media/image16.jpg"/><Relationship Id="rId7" Type="http://schemas.openxmlformats.org/officeDocument/2006/relationships/hyperlink" Target="https://www.globe.gov/documents/11865/4c0cecee-e84b-8936-488f-a3ed1799a5b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globe.gov/documents/348614/97b9939c-7fb5-4b12-8113-59f988781bf5" TargetMode="External"/><Relationship Id="rId5" Type="http://schemas.openxmlformats.org/officeDocument/2006/relationships/hyperlink" Target="http://www.globe.gov/documents/348614/93d4bb3c-79e3-4255-9fc8-537fc4f870dc" TargetMode="External"/><Relationship Id="rId10" Type="http://schemas.openxmlformats.org/officeDocument/2006/relationships/hyperlink" Target="https://www.globe.gov/documents/11865/680502f7-9024-4891-bec5-64aba3a6bc41" TargetMode="External"/><Relationship Id="rId4" Type="http://schemas.openxmlformats.org/officeDocument/2006/relationships/image" Target="../media/image17.jpg"/><Relationship Id="rId9" Type="http://schemas.openxmlformats.org/officeDocument/2006/relationships/hyperlink" Target="http://www.globe.gov/documents/11865/26f37835-c82a-4418-906d-23ec9f6c64a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jpg"/><Relationship Id="rId7" Type="http://schemas.openxmlformats.org/officeDocument/2006/relationships/hyperlink" Target="http://www.globe.gov/documents/11865/26f37835-c82a-4418-906d-23ec9f6c64a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globe.gov/documents/11865/4c0cecee-e84b-8936-488f-a3ed1799a5bf" TargetMode="External"/><Relationship Id="rId5" Type="http://schemas.openxmlformats.org/officeDocument/2006/relationships/hyperlink" Target="https://www.globe.gov/documents/11865/f3841172-0e17-4e45-b52f-e68674a276e5" TargetMode="Externa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6.jpg"/><Relationship Id="rId7" Type="http://schemas.openxmlformats.org/officeDocument/2006/relationships/hyperlink" Target="http://www.globe.gov/documents/11865/26f37835-c82a-4418-906d-23ec9f6c64a9"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globe.gov/documents/11865/4c0cecee-e84b-8936-488f-a3ed1799a5bf" TargetMode="External"/><Relationship Id="rId5" Type="http://schemas.openxmlformats.org/officeDocument/2006/relationships/hyperlink" Target="https://www.globe.gov/documents/11865/f3841172-0e17-4e45-b52f-e68674a276e5" TargetMode="Externa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hyperlink" Target="https://www.globe.gov/globe-data/data-entry/globe-observer"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dataentry.globe.gov/#/observerpro/home" TargetMode="External"/><Relationship Id="rId5" Type="http://schemas.openxmlformats.org/officeDocument/2006/relationships/image" Target="../media/image30.jpg"/><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29.jp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29.jpg"/></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29.jpg"/></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29.jp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hyperlink" Target="https://www.globe.gov/documents/10157/7349361/Viz+tutorial.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vis.globe.gov/GLOBE/" TargetMode="External"/><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2.jpg"/></Relationships>
</file>

<file path=ppt/slides/_rels/slide4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6.jpg"/></Relationships>
</file>

<file path=ppt/slides/_rels/slide4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8" Type="http://schemas.openxmlformats.org/officeDocument/2006/relationships/hyperlink" Target="http://www.globe.gov/" TargetMode="External"/><Relationship Id="rId3" Type="http://schemas.openxmlformats.org/officeDocument/2006/relationships/image" Target="../media/image1.jpg"/><Relationship Id="rId7" Type="http://schemas.openxmlformats.org/officeDocument/2006/relationships/hyperlink" Target="mailto:help@nasaglobe.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training@nasaglobe.org" TargetMode="External"/><Relationship Id="rId5" Type="http://schemas.openxmlformats.org/officeDocument/2006/relationships/image" Target="../media/image48.jp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hyperlink" Target="http://climate.nas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minerals.cr.usgs.gov/gips/na/drain.html" TargetMode="Externa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Slide 1</a:t>
            </a:r>
            <a:endParaRPr/>
          </a:p>
        </p:txBody>
      </p:sp>
      <p:grpSp>
        <p:nvGrpSpPr>
          <p:cNvPr id="90" name="Google Shape;90;p1"/>
          <p:cNvGrpSpPr/>
          <p:nvPr/>
        </p:nvGrpSpPr>
        <p:grpSpPr>
          <a:xfrm>
            <a:off x="0" y="0"/>
            <a:ext cx="9144000" cy="6941342"/>
            <a:chOff x="0" y="0"/>
            <a:chExt cx="9144000" cy="6941342"/>
          </a:xfrm>
        </p:grpSpPr>
        <p:pic>
          <p:nvPicPr>
            <p:cNvPr id="91" name="Google Shape;91;p1" descr="image of student in the field taking a measurement in a bucket water sample using a probe"/>
            <p:cNvPicPr preferRelativeResize="0"/>
            <p:nvPr/>
          </p:nvPicPr>
          <p:blipFill rotWithShape="1">
            <a:blip r:embed="rId3">
              <a:alphaModFix/>
            </a:blip>
            <a:srcRect/>
            <a:stretch/>
          </p:blipFill>
          <p:spPr>
            <a:xfrm>
              <a:off x="0" y="728328"/>
              <a:ext cx="9144000" cy="6213014"/>
            </a:xfrm>
            <a:prstGeom prst="rect">
              <a:avLst/>
            </a:prstGeom>
            <a:noFill/>
            <a:ln>
              <a:noFill/>
            </a:ln>
          </p:spPr>
        </p:pic>
        <p:pic>
          <p:nvPicPr>
            <p:cNvPr id="92" name="Google Shape;92;p1" descr="Banner: The GLOBE Program: Hydrosphere-Electrical Conductivity"/>
            <p:cNvPicPr preferRelativeResize="0"/>
            <p:nvPr/>
          </p:nvPicPr>
          <p:blipFill rotWithShape="1">
            <a:blip r:embed="rId4">
              <a:alphaModFix/>
            </a:blip>
            <a:srcRect/>
            <a:stretch/>
          </p:blipFill>
          <p:spPr>
            <a:xfrm>
              <a:off x="0" y="0"/>
              <a:ext cx="9144000" cy="824935"/>
            </a:xfrm>
            <a:prstGeom prst="rect">
              <a:avLst/>
            </a:prstGeom>
            <a:noFill/>
            <a:ln>
              <a:noFill/>
            </a:ln>
          </p:spPr>
        </p:pic>
        <p:pic>
          <p:nvPicPr>
            <p:cNvPr id="93" name="Google Shape;93;p1" descr="A blue background with white text&#10;&#10;AI-generated content may be incorrect."/>
            <p:cNvPicPr preferRelativeResize="0"/>
            <p:nvPr/>
          </p:nvPicPr>
          <p:blipFill rotWithShape="1">
            <a:blip r:embed="rId5">
              <a:alphaModFix/>
            </a:blip>
            <a:srcRect/>
            <a:stretch/>
          </p:blipFill>
          <p:spPr>
            <a:xfrm>
              <a:off x="43032" y="28913"/>
              <a:ext cx="3593054" cy="796022"/>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178" name="Google Shape;178;p10"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179" name="Google Shape;179;p10" descr="Menu: How your measurements can help."/>
          <p:cNvPicPr preferRelativeResize="0"/>
          <p:nvPr/>
        </p:nvPicPr>
        <p:blipFill rotWithShape="1">
          <a:blip r:embed="rId4">
            <a:alphaModFix/>
          </a:blip>
          <a:srcRect/>
          <a:stretch/>
        </p:blipFill>
        <p:spPr>
          <a:xfrm>
            <a:off x="-1" y="17251"/>
            <a:ext cx="1136073" cy="6858001"/>
          </a:xfrm>
          <a:prstGeom prst="rect">
            <a:avLst/>
          </a:prstGeom>
          <a:noFill/>
          <a:ln>
            <a:noFill/>
          </a:ln>
        </p:spPr>
      </p:pic>
      <p:sp>
        <p:nvSpPr>
          <p:cNvPr id="180" name="Google Shape;180;p10"/>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data collection! Answer to Question 1</a:t>
            </a:r>
            <a:endParaRPr/>
          </a:p>
        </p:txBody>
      </p:sp>
      <p:sp>
        <p:nvSpPr>
          <p:cNvPr id="181" name="Google Shape;181;p10"/>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000"/>
              <a:buNone/>
            </a:pPr>
            <a:r>
              <a:rPr lang="en-US" sz="2000" b="1">
                <a:solidFill>
                  <a:srgbClr val="002060"/>
                </a:solidFill>
              </a:rPr>
              <a:t>Which is considered a  master variable of water, that is, a changeable property of water that tends to have an effect on other properties being measured?</a:t>
            </a:r>
            <a:endParaRPr/>
          </a:p>
          <a:p>
            <a:pPr marL="0" lvl="0" indent="0" algn="l" rtl="0">
              <a:lnSpc>
                <a:spcPct val="90000"/>
              </a:lnSpc>
              <a:spcBef>
                <a:spcPts val="1000"/>
              </a:spcBef>
              <a:spcAft>
                <a:spcPts val="0"/>
              </a:spcAft>
              <a:buClr>
                <a:schemeClr val="dk1"/>
              </a:buClr>
              <a:buSzPts val="2000"/>
              <a:buNone/>
            </a:pPr>
            <a:endParaRPr sz="2000"/>
          </a:p>
          <a:p>
            <a:pPr marL="457200" lvl="0" indent="-457200" algn="l" rtl="0">
              <a:lnSpc>
                <a:spcPct val="90000"/>
              </a:lnSpc>
              <a:spcBef>
                <a:spcPts val="1000"/>
              </a:spcBef>
              <a:spcAft>
                <a:spcPts val="0"/>
              </a:spcAft>
              <a:buClr>
                <a:schemeClr val="dk1"/>
              </a:buClr>
              <a:buSzPts val="2000"/>
              <a:buFont typeface="Calibri"/>
              <a:buAutoNum type="alphaUcPeriod"/>
            </a:pPr>
            <a:r>
              <a:rPr lang="en-US" sz="2000"/>
              <a:t>Electrical Conductivity</a:t>
            </a:r>
            <a:endParaRPr/>
          </a:p>
          <a:p>
            <a:pPr marL="457200" lvl="0" indent="-457200" algn="l" rtl="0">
              <a:lnSpc>
                <a:spcPct val="90000"/>
              </a:lnSpc>
              <a:spcBef>
                <a:spcPts val="1000"/>
              </a:spcBef>
              <a:spcAft>
                <a:spcPts val="0"/>
              </a:spcAft>
              <a:buClr>
                <a:srgbClr val="FF0000"/>
              </a:buClr>
              <a:buSzPts val="2000"/>
              <a:buFont typeface="Calibri"/>
              <a:buAutoNum type="alphaUcPeriod"/>
            </a:pPr>
            <a:r>
              <a:rPr lang="en-US" sz="2000" b="1">
                <a:solidFill>
                  <a:srgbClr val="FF0000"/>
                </a:solidFill>
              </a:rPr>
              <a:t>Temperature – Correct! ☺ </a:t>
            </a:r>
            <a:endParaRPr sz="2000" b="1">
              <a:solidFill>
                <a:srgbClr val="FF0000"/>
              </a:solidFill>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Were you correct?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187" name="Google Shape;187;p11"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188" name="Google Shape;188;p11" descr="Menu: How your measurements can help."/>
          <p:cNvPicPr preferRelativeResize="0"/>
          <p:nvPr/>
        </p:nvPicPr>
        <p:blipFill rotWithShape="1">
          <a:blip r:embed="rId4">
            <a:alphaModFix/>
          </a:blip>
          <a:srcRect/>
          <a:stretch/>
        </p:blipFill>
        <p:spPr>
          <a:xfrm>
            <a:off x="-1" y="-1"/>
            <a:ext cx="1136073" cy="6858001"/>
          </a:xfrm>
          <a:prstGeom prst="rect">
            <a:avLst/>
          </a:prstGeom>
          <a:noFill/>
          <a:ln>
            <a:noFill/>
          </a:ln>
        </p:spPr>
      </p:pic>
      <p:sp>
        <p:nvSpPr>
          <p:cNvPr id="189" name="Google Shape;189;p11"/>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data collection! Question 2</a:t>
            </a:r>
            <a:endParaRPr/>
          </a:p>
        </p:txBody>
      </p:sp>
      <p:sp>
        <p:nvSpPr>
          <p:cNvPr id="190" name="Google Shape;190;p11"/>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000"/>
              <a:buNone/>
            </a:pPr>
            <a:r>
              <a:rPr lang="en-US" sz="2000" b="1">
                <a:solidFill>
                  <a:srgbClr val="002060"/>
                </a:solidFill>
              </a:rPr>
              <a:t>A water body with a low electrical conductivity would have:</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Higher total dissolved solids</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A high salinity</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Lower total dissolved solids</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A and B only</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What is the answer?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196" name="Google Shape;196;p12"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197" name="Google Shape;197;p12" descr="Menu: How your measurements can help."/>
          <p:cNvPicPr preferRelativeResize="0"/>
          <p:nvPr/>
        </p:nvPicPr>
        <p:blipFill rotWithShape="1">
          <a:blip r:embed="rId4">
            <a:alphaModFix/>
          </a:blip>
          <a:srcRect/>
          <a:stretch/>
        </p:blipFill>
        <p:spPr>
          <a:xfrm>
            <a:off x="-1" y="17251"/>
            <a:ext cx="1136073" cy="6858001"/>
          </a:xfrm>
          <a:prstGeom prst="rect">
            <a:avLst/>
          </a:prstGeom>
          <a:noFill/>
          <a:ln>
            <a:noFill/>
          </a:ln>
        </p:spPr>
      </p:pic>
      <p:sp>
        <p:nvSpPr>
          <p:cNvPr id="198" name="Google Shape;198;p12"/>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data collection! Answer to Question 2</a:t>
            </a:r>
            <a:endParaRPr/>
          </a:p>
        </p:txBody>
      </p:sp>
      <p:sp>
        <p:nvSpPr>
          <p:cNvPr id="199" name="Google Shape;199;p12"/>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000"/>
              <a:buNone/>
            </a:pPr>
            <a:r>
              <a:rPr lang="en-US" sz="2000" b="1">
                <a:solidFill>
                  <a:srgbClr val="002060"/>
                </a:solidFill>
              </a:rPr>
              <a:t>A water body with a low electrical conductivity would have:</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Higher total dissolved solids</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A high salinity</a:t>
            </a:r>
            <a:endParaRPr/>
          </a:p>
          <a:p>
            <a:pPr marL="457200" lvl="0" indent="-457200" algn="l" rtl="0">
              <a:lnSpc>
                <a:spcPct val="90000"/>
              </a:lnSpc>
              <a:spcBef>
                <a:spcPts val="1000"/>
              </a:spcBef>
              <a:spcAft>
                <a:spcPts val="0"/>
              </a:spcAft>
              <a:buClr>
                <a:srgbClr val="FF0000"/>
              </a:buClr>
              <a:buSzPts val="2000"/>
              <a:buFont typeface="Calibri"/>
              <a:buAutoNum type="alphaUcPeriod"/>
            </a:pPr>
            <a:r>
              <a:rPr lang="en-US" sz="2000" b="1">
                <a:solidFill>
                  <a:srgbClr val="FF0000"/>
                </a:solidFill>
              </a:rPr>
              <a:t>Lower total dissolved solids- ☺ correct!</a:t>
            </a:r>
            <a:endParaRPr sz="2000" b="1">
              <a:solidFill>
                <a:srgbClr val="FF0000"/>
              </a:solidFill>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A and B only</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Were you correct?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pic>
        <p:nvPicPr>
          <p:cNvPr id="205" name="Google Shape;205;p13"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206" name="Google Shape;206;p13" descr="Menu: How your measurements can help."/>
          <p:cNvPicPr preferRelativeResize="0"/>
          <p:nvPr/>
        </p:nvPicPr>
        <p:blipFill rotWithShape="1">
          <a:blip r:embed="rId4">
            <a:alphaModFix/>
          </a:blip>
          <a:srcRect/>
          <a:stretch/>
        </p:blipFill>
        <p:spPr>
          <a:xfrm>
            <a:off x="-1" y="17251"/>
            <a:ext cx="1136073" cy="6858001"/>
          </a:xfrm>
          <a:prstGeom prst="rect">
            <a:avLst/>
          </a:prstGeom>
          <a:noFill/>
          <a:ln>
            <a:noFill/>
          </a:ln>
        </p:spPr>
      </p:pic>
      <p:sp>
        <p:nvSpPr>
          <p:cNvPr id="207" name="Google Shape;207;p13"/>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data collection! Question 3</a:t>
            </a:r>
            <a:endParaRPr/>
          </a:p>
        </p:txBody>
      </p:sp>
      <p:sp>
        <p:nvSpPr>
          <p:cNvPr id="208" name="Google Shape;208;p13"/>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000"/>
              <a:buNone/>
            </a:pPr>
            <a:r>
              <a:rPr lang="en-US" sz="2000" b="1">
                <a:solidFill>
                  <a:srgbClr val="002060"/>
                </a:solidFill>
              </a:rPr>
              <a:t>Significant changes in electrical conductivity of a water body could be evidence for:</a:t>
            </a:r>
            <a:endParaRPr/>
          </a:p>
          <a:p>
            <a:pPr marL="0" lvl="0" indent="0" algn="l" rtl="0">
              <a:lnSpc>
                <a:spcPct val="90000"/>
              </a:lnSpc>
              <a:spcBef>
                <a:spcPts val="1000"/>
              </a:spcBef>
              <a:spcAft>
                <a:spcPts val="0"/>
              </a:spcAft>
              <a:buClr>
                <a:schemeClr val="dk1"/>
              </a:buClr>
              <a:buSzPts val="2000"/>
              <a:buNone/>
            </a:pPr>
            <a:endParaRPr sz="2000" b="1">
              <a:solidFill>
                <a:srgbClr val="002060"/>
              </a:solidFill>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Pollution or discharge upstream from the sampling site</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Increase dissolved solids in a water body</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A downed power wire</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All of the above</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A and B only</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What is the answer?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214" name="Google Shape;214;p14"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215" name="Google Shape;215;p14" descr="Menu: How your measurements can help."/>
          <p:cNvPicPr preferRelativeResize="0"/>
          <p:nvPr/>
        </p:nvPicPr>
        <p:blipFill rotWithShape="1">
          <a:blip r:embed="rId4">
            <a:alphaModFix/>
          </a:blip>
          <a:srcRect/>
          <a:stretch/>
        </p:blipFill>
        <p:spPr>
          <a:xfrm>
            <a:off x="-1" y="17251"/>
            <a:ext cx="1136073" cy="6858001"/>
          </a:xfrm>
          <a:prstGeom prst="rect">
            <a:avLst/>
          </a:prstGeom>
          <a:noFill/>
          <a:ln>
            <a:noFill/>
          </a:ln>
        </p:spPr>
      </p:pic>
      <p:sp>
        <p:nvSpPr>
          <p:cNvPr id="216" name="Google Shape;216;p14"/>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data collection! Answer to Question 3</a:t>
            </a:r>
            <a:endParaRPr/>
          </a:p>
        </p:txBody>
      </p:sp>
      <p:sp>
        <p:nvSpPr>
          <p:cNvPr id="217" name="Google Shape;217;p14"/>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000"/>
              <a:buNone/>
            </a:pPr>
            <a:r>
              <a:rPr lang="en-US" sz="2000" b="1">
                <a:solidFill>
                  <a:srgbClr val="002060"/>
                </a:solidFill>
              </a:rPr>
              <a:t>Significant changes in electrical conductivity of a water body could be evidence for:</a:t>
            </a:r>
            <a:endParaRPr/>
          </a:p>
          <a:p>
            <a:pPr marL="0" lvl="0" indent="0" algn="l" rtl="0">
              <a:lnSpc>
                <a:spcPct val="90000"/>
              </a:lnSpc>
              <a:spcBef>
                <a:spcPts val="1000"/>
              </a:spcBef>
              <a:spcAft>
                <a:spcPts val="0"/>
              </a:spcAft>
              <a:buClr>
                <a:schemeClr val="dk1"/>
              </a:buClr>
              <a:buSzPts val="2000"/>
              <a:buNone/>
            </a:pPr>
            <a:endParaRPr sz="2000" b="1">
              <a:solidFill>
                <a:srgbClr val="002060"/>
              </a:solidFill>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Pollution or discharge upstream from the sampling site</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Increase dissolved solids in a water body</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A downed power wire</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All of the above</a:t>
            </a:r>
            <a:endParaRPr/>
          </a:p>
          <a:p>
            <a:pPr marL="457200" lvl="0" indent="-457200" algn="l" rtl="0">
              <a:lnSpc>
                <a:spcPct val="90000"/>
              </a:lnSpc>
              <a:spcBef>
                <a:spcPts val="1000"/>
              </a:spcBef>
              <a:spcAft>
                <a:spcPts val="0"/>
              </a:spcAft>
              <a:buClr>
                <a:srgbClr val="FF0000"/>
              </a:buClr>
              <a:buSzPts val="2000"/>
              <a:buFont typeface="Calibri"/>
              <a:buAutoNum type="alphaUcPeriod"/>
            </a:pPr>
            <a:r>
              <a:rPr lang="en-US" sz="2000" b="1">
                <a:solidFill>
                  <a:srgbClr val="FF0000"/>
                </a:solidFill>
              </a:rPr>
              <a:t>A and B only- ☺ correct!</a:t>
            </a:r>
            <a:endParaRPr sz="2000" b="1">
              <a:solidFill>
                <a:srgbClr val="FF0000"/>
              </a:solidFill>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Were you correct?</a:t>
            </a:r>
            <a:endParaRPr/>
          </a:p>
          <a:p>
            <a:pPr marL="0" lvl="0" indent="0" algn="l" rtl="0">
              <a:lnSpc>
                <a:spcPct val="90000"/>
              </a:lnSpc>
              <a:spcBef>
                <a:spcPts val="1000"/>
              </a:spcBef>
              <a:spcAft>
                <a:spcPts val="0"/>
              </a:spcAft>
              <a:buClr>
                <a:srgbClr val="FF0000"/>
              </a:buClr>
              <a:buSzPts val="2000"/>
              <a:buNone/>
            </a:pPr>
            <a:r>
              <a:rPr lang="en-US" sz="2000" b="1">
                <a:solidFill>
                  <a:srgbClr val="FF0000"/>
                </a:solidFill>
              </a:rPr>
              <a:t>Let’s move to GLOBE data collection!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223" name="Google Shape;223;p15"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224" name="Google Shape;224;p15"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225" name="Google Shape;225;p15"/>
          <p:cNvSpPr txBox="1">
            <a:spLocks noGrp="1"/>
          </p:cNvSpPr>
          <p:nvPr>
            <p:ph type="title"/>
          </p:nvPr>
        </p:nvSpPr>
        <p:spPr>
          <a:xfrm>
            <a:off x="1257300" y="1119674"/>
            <a:ext cx="7886700" cy="705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72"/>
              </a:buClr>
              <a:buSzPts val="3200"/>
              <a:buFont typeface="Calibri"/>
              <a:buNone/>
            </a:pPr>
            <a:r>
              <a:rPr lang="en-US" sz="3200" b="1">
                <a:solidFill>
                  <a:srgbClr val="000072"/>
                </a:solidFill>
              </a:rPr>
              <a:t>Electrical Conductivity Protocol: </a:t>
            </a:r>
            <a:br>
              <a:rPr lang="en-US" sz="3200" b="1">
                <a:solidFill>
                  <a:srgbClr val="000072"/>
                </a:solidFill>
              </a:rPr>
            </a:br>
            <a:r>
              <a:rPr lang="en-US" sz="3200" b="1">
                <a:solidFill>
                  <a:srgbClr val="000072"/>
                </a:solidFill>
              </a:rPr>
              <a:t> What do you need to start?</a:t>
            </a:r>
            <a:endParaRPr sz="3200"/>
          </a:p>
        </p:txBody>
      </p:sp>
      <p:graphicFrame>
        <p:nvGraphicFramePr>
          <p:cNvPr id="226" name="Google Shape;226;p15" descr="Table&#10;When - weekly if possible.&#10;Where - Hydrosphere study site.&#10;Time needed - 10 minutes.&#10;Prerequisites - Defined Hydrosphere Study Site.&#10;Key Instrument - Electrical Conductivity Meter.&#10;Skill Level - all.&#10;References - Electrical Conductivity Field Guide Protocol&#10;Hydrosphere Investigation Data Sheet"/>
          <p:cNvGraphicFramePr/>
          <p:nvPr/>
        </p:nvGraphicFramePr>
        <p:xfrm>
          <a:off x="1702553" y="2062635"/>
          <a:ext cx="3000000" cy="3000000"/>
        </p:xfrm>
        <a:graphic>
          <a:graphicData uri="http://schemas.openxmlformats.org/drawingml/2006/table">
            <a:tbl>
              <a:tblPr firstRow="1" bandRow="1">
                <a:noFill/>
                <a:tableStyleId>{6B7930F8-F2CB-4067-9CD1-9F7730E6F837}</a:tableStyleId>
              </a:tblPr>
              <a:tblGrid>
                <a:gridCol w="1406975">
                  <a:extLst>
                    <a:ext uri="{9D8B030D-6E8A-4147-A177-3AD203B41FA5}">
                      <a16:colId xmlns:a16="http://schemas.microsoft.com/office/drawing/2014/main" val="20000"/>
                    </a:ext>
                  </a:extLst>
                </a:gridCol>
                <a:gridCol w="4798200">
                  <a:extLst>
                    <a:ext uri="{9D8B030D-6E8A-4147-A177-3AD203B41FA5}">
                      <a16:colId xmlns:a16="http://schemas.microsoft.com/office/drawing/2014/main" val="20001"/>
                    </a:ext>
                  </a:extLst>
                </a:gridCol>
              </a:tblGrid>
              <a:tr h="591275">
                <a:tc>
                  <a:txBody>
                    <a:bodyPr/>
                    <a:lstStyle/>
                    <a:p>
                      <a:pPr marL="0" marR="0" lvl="0" indent="0" algn="l" rtl="0">
                        <a:lnSpc>
                          <a:spcPct val="100000"/>
                        </a:lnSpc>
                        <a:spcBef>
                          <a:spcPts val="0"/>
                        </a:spcBef>
                        <a:spcAft>
                          <a:spcPts val="0"/>
                        </a:spcAft>
                        <a:buClr>
                          <a:srgbClr val="000000"/>
                        </a:buClr>
                        <a:buSzPts val="1800"/>
                        <a:buFont typeface="Arial"/>
                        <a:buNone/>
                      </a:pPr>
                      <a:r>
                        <a:rPr lang="en-US" sz="1800" b="0" u="none" strike="noStrike" cap="none"/>
                        <a:t>When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u="none" strike="noStrike" cap="none"/>
                        <a:t>Weekly, if possible</a:t>
                      </a:r>
                      <a:endParaRPr sz="1400" u="none" strike="noStrike" cap="none"/>
                    </a:p>
                  </a:txBody>
                  <a:tcPr marL="91450" marR="91450" marT="45725" marB="45725"/>
                </a:tc>
                <a:extLst>
                  <a:ext uri="{0D108BD9-81ED-4DB2-BD59-A6C34878D82A}">
                    <a16:rowId xmlns:a16="http://schemas.microsoft.com/office/drawing/2014/main" val="10000"/>
                  </a:ext>
                </a:extLst>
              </a:tr>
              <a:tr h="5912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Where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Hydrosphere Study Site</a:t>
                      </a:r>
                      <a:endParaRPr sz="1800" u="none" strike="noStrike" cap="none"/>
                    </a:p>
                  </a:txBody>
                  <a:tcPr marL="91450" marR="91450" marT="45725" marB="45725"/>
                </a:tc>
                <a:extLst>
                  <a:ext uri="{0D108BD9-81ED-4DB2-BD59-A6C34878D82A}">
                    <a16:rowId xmlns:a16="http://schemas.microsoft.com/office/drawing/2014/main" val="10001"/>
                  </a:ext>
                </a:extLst>
              </a:tr>
              <a:tr h="6400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Time Needed </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10 minutes</a:t>
                      </a:r>
                      <a:endParaRPr sz="1400" u="none" strike="noStrike" cap="none"/>
                    </a:p>
                  </a:txBody>
                  <a:tcPr marL="91450" marR="91450" marT="45725" marB="45725"/>
                </a:tc>
                <a:extLst>
                  <a:ext uri="{0D108BD9-81ED-4DB2-BD59-A6C34878D82A}">
                    <a16:rowId xmlns:a16="http://schemas.microsoft.com/office/drawing/2014/main" val="10002"/>
                  </a:ext>
                </a:extLst>
              </a:tr>
              <a:tr h="5912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Prerequisites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Defined the Hydrosphere Study Site</a:t>
                      </a:r>
                      <a:endParaRPr sz="1400" u="none" strike="noStrike" cap="none"/>
                    </a:p>
                  </a:txBody>
                  <a:tcPr marL="91450" marR="91450" marT="45725" marB="45725"/>
                </a:tc>
                <a:extLst>
                  <a:ext uri="{0D108BD9-81ED-4DB2-BD59-A6C34878D82A}">
                    <a16:rowId xmlns:a16="http://schemas.microsoft.com/office/drawing/2014/main" val="10003"/>
                  </a:ext>
                </a:extLst>
              </a:tr>
              <a:tr h="6400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Key Instrument </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Electrical Conductivity Meter</a:t>
                      </a:r>
                      <a:endParaRPr sz="1400" u="none" strike="noStrike" cap="none"/>
                    </a:p>
                  </a:txBody>
                  <a:tcPr marL="91450" marR="91450" marT="45725" marB="45725"/>
                </a:tc>
                <a:extLst>
                  <a:ext uri="{0D108BD9-81ED-4DB2-BD59-A6C34878D82A}">
                    <a16:rowId xmlns:a16="http://schemas.microsoft.com/office/drawing/2014/main" val="10004"/>
                  </a:ext>
                </a:extLst>
              </a:tr>
              <a:tr h="5912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Skill Level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All</a:t>
                      </a:r>
                      <a:endParaRPr sz="1400" u="none" strike="noStrike" cap="none"/>
                    </a:p>
                  </a:txBody>
                  <a:tcPr marL="91450" marR="91450" marT="45725" marB="45725"/>
                </a:tc>
                <a:extLst>
                  <a:ext uri="{0D108BD9-81ED-4DB2-BD59-A6C34878D82A}">
                    <a16:rowId xmlns:a16="http://schemas.microsoft.com/office/drawing/2014/main" val="10005"/>
                  </a:ext>
                </a:extLst>
              </a:tr>
              <a:tr h="640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References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Electrical Conductivity Field Guide Protocol</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Hydrosphere Investigation Data Sheet</a:t>
                      </a:r>
                      <a:endParaRPr sz="1800" u="none" strike="noStrike" cap="none"/>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232" name="Google Shape;232;p16"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233" name="Google Shape;233;p16"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234" name="Google Shape;234;p16"/>
          <p:cNvSpPr txBox="1">
            <a:spLocks noGrp="1"/>
          </p:cNvSpPr>
          <p:nvPr>
            <p:ph type="title"/>
          </p:nvPr>
        </p:nvSpPr>
        <p:spPr>
          <a:xfrm>
            <a:off x="1416858" y="1085850"/>
            <a:ext cx="6829425" cy="9230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sz="2800" b="1">
                <a:solidFill>
                  <a:srgbClr val="000072"/>
                </a:solidFill>
              </a:rPr>
              <a:t>Simultaneous or Prior Investigations Required</a:t>
            </a:r>
            <a:endParaRPr/>
          </a:p>
        </p:txBody>
      </p:sp>
      <p:sp>
        <p:nvSpPr>
          <p:cNvPr id="235" name="Google Shape;235;p16"/>
          <p:cNvSpPr txBox="1">
            <a:spLocks noGrp="1"/>
          </p:cNvSpPr>
          <p:nvPr>
            <p:ph type="body" idx="1"/>
          </p:nvPr>
        </p:nvSpPr>
        <p:spPr>
          <a:xfrm>
            <a:off x="1416858" y="1684722"/>
            <a:ext cx="7361382" cy="487863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1700"/>
              <a:buNone/>
            </a:pPr>
            <a:endParaRPr sz="1700" b="1" dirty="0">
              <a:solidFill>
                <a:srgbClr val="000072"/>
              </a:solidFill>
            </a:endParaRPr>
          </a:p>
          <a:p>
            <a:pPr marL="0" lvl="0" indent="0" algn="just" rtl="0">
              <a:lnSpc>
                <a:spcPct val="90000"/>
              </a:lnSpc>
              <a:spcBef>
                <a:spcPts val="1000"/>
              </a:spcBef>
              <a:spcAft>
                <a:spcPts val="0"/>
              </a:spcAft>
              <a:buClr>
                <a:schemeClr val="dk1"/>
              </a:buClr>
              <a:buSzPts val="1700"/>
              <a:buNone/>
            </a:pPr>
            <a:r>
              <a:rPr lang="en-US" sz="1700" dirty="0"/>
              <a:t>The Electrical Conductivity Protocol will allow you to determine the capacity of your water to transmit an electrical current. This protocol is conducted at your </a:t>
            </a:r>
            <a:r>
              <a:rPr lang="en-US" sz="1700" b="1" dirty="0">
                <a:solidFill>
                  <a:srgbClr val="000072"/>
                </a:solidFill>
              </a:rPr>
              <a:t>GLOBE Study Site</a:t>
            </a:r>
            <a:r>
              <a:rPr lang="en-US" sz="1700" dirty="0"/>
              <a:t>. You will need to define your </a:t>
            </a:r>
            <a:r>
              <a:rPr lang="en-US" sz="1700" b="1" dirty="0">
                <a:solidFill>
                  <a:srgbClr val="000072"/>
                </a:solidFill>
              </a:rPr>
              <a:t>GLOBE Study Site </a:t>
            </a:r>
            <a:r>
              <a:rPr lang="en-US" sz="1700" dirty="0"/>
              <a:t>where you will conduct your </a:t>
            </a:r>
            <a:r>
              <a:rPr lang="en-US" sz="1700" b="1" dirty="0">
                <a:solidFill>
                  <a:srgbClr val="000072"/>
                </a:solidFill>
              </a:rPr>
              <a:t>Hydrosphere Investigation</a:t>
            </a:r>
            <a:r>
              <a:rPr lang="en-US" sz="1700" dirty="0"/>
              <a:t> prior to beginning this protocol. The </a:t>
            </a:r>
            <a:r>
              <a:rPr lang="en-US" sz="1700" b="1" dirty="0">
                <a:solidFill>
                  <a:srgbClr val="000072"/>
                </a:solidFill>
              </a:rPr>
              <a:t>Hydrosphere Investigation Data Sheet</a:t>
            </a:r>
            <a:r>
              <a:rPr lang="en-US" sz="1700" dirty="0"/>
              <a:t> is used to record all the hydrosphere measurements, including alkalinity.  You will also want to map your Hydrosphere Site at some point.  Since there is a close connection between alkalinity and pH, it would be helpful to collect pH data along with alkalinity. Additionally, atmospheric measurements of </a:t>
            </a:r>
            <a:r>
              <a:rPr lang="en-US" sz="1700" u="sng" dirty="0">
                <a:solidFill>
                  <a:schemeClr val="hlink"/>
                </a:solidFill>
                <a:hlinkClick r:id="rId5"/>
              </a:rPr>
              <a:t>temperature</a:t>
            </a:r>
            <a:r>
              <a:rPr lang="en-US" sz="1700" dirty="0"/>
              <a:t> and </a:t>
            </a:r>
            <a:r>
              <a:rPr lang="en-US" sz="1700" u="sng" dirty="0">
                <a:solidFill>
                  <a:schemeClr val="hlink"/>
                </a:solidFill>
                <a:hlinkClick r:id="rId6"/>
              </a:rPr>
              <a:t>precipitation</a:t>
            </a:r>
            <a:r>
              <a:rPr lang="en-US" sz="1700" dirty="0"/>
              <a:t> are helpful in interpreting the data.</a:t>
            </a:r>
            <a:endParaRPr dirty="0"/>
          </a:p>
          <a:p>
            <a:pPr marL="0" lvl="0" indent="0" algn="just" rtl="0">
              <a:lnSpc>
                <a:spcPct val="90000"/>
              </a:lnSpc>
              <a:spcBef>
                <a:spcPts val="1000"/>
              </a:spcBef>
              <a:spcAft>
                <a:spcPts val="0"/>
              </a:spcAft>
              <a:buClr>
                <a:schemeClr val="dk1"/>
              </a:buClr>
              <a:buSzPts val="1800"/>
              <a:buNone/>
            </a:pPr>
            <a:endParaRPr sz="1800" dirty="0"/>
          </a:p>
          <a:p>
            <a:pPr marL="0" lvl="0" indent="0" algn="just" rtl="0">
              <a:lnSpc>
                <a:spcPct val="90000"/>
              </a:lnSpc>
              <a:spcBef>
                <a:spcPts val="1000"/>
              </a:spcBef>
              <a:spcAft>
                <a:spcPts val="0"/>
              </a:spcAft>
              <a:buClr>
                <a:schemeClr val="dk1"/>
              </a:buClr>
              <a:buSzPts val="2000"/>
              <a:buNone/>
            </a:pPr>
            <a:r>
              <a:rPr lang="en-US" sz="2000" b="1" dirty="0"/>
              <a:t>Find your documents here: </a:t>
            </a:r>
            <a:endParaRPr sz="1800" dirty="0"/>
          </a:p>
          <a:p>
            <a:pPr marL="0" lvl="0" indent="0" algn="just" rtl="0">
              <a:lnSpc>
                <a:spcPct val="90000"/>
              </a:lnSpc>
              <a:spcBef>
                <a:spcPts val="1000"/>
              </a:spcBef>
              <a:spcAft>
                <a:spcPts val="0"/>
              </a:spcAft>
              <a:buClr>
                <a:schemeClr val="dk2"/>
              </a:buClr>
              <a:buSzPts val="1800"/>
              <a:buNone/>
            </a:pPr>
            <a:r>
              <a:rPr lang="en-US" sz="1800" b="1" u="sng" dirty="0">
                <a:solidFill>
                  <a:schemeClr val="dk2"/>
                </a:solidFill>
                <a:hlinkClick r:id="rId7">
                  <a:extLst>
                    <a:ext uri="{A12FA001-AC4F-418D-AE19-62706E023703}">
                      <ahyp:hlinkClr xmlns:ahyp="http://schemas.microsoft.com/office/drawing/2018/hyperlinkcolor" val="tx"/>
                    </a:ext>
                  </a:extLst>
                </a:hlinkClick>
              </a:rPr>
              <a:t>Electrical Conductivity Data Sheet</a:t>
            </a:r>
            <a:endParaRPr lang="en-US" sz="1800" b="1" u="sng" dirty="0">
              <a:solidFill>
                <a:schemeClr val="dk2"/>
              </a:solidFill>
              <a:hlinkClick r:id="rId8">
                <a:extLst>
                  <a:ext uri="{A12FA001-AC4F-418D-AE19-62706E023703}">
                    <ahyp:hlinkClr xmlns:ahyp="http://schemas.microsoft.com/office/drawing/2018/hyperlinkcolor" val="tx"/>
                  </a:ext>
                </a:extLst>
              </a:hlinkClick>
            </a:endParaRPr>
          </a:p>
          <a:p>
            <a:pPr marL="0" lvl="0" indent="0" algn="just" rtl="0">
              <a:lnSpc>
                <a:spcPct val="90000"/>
              </a:lnSpc>
              <a:spcBef>
                <a:spcPts val="1000"/>
              </a:spcBef>
              <a:spcAft>
                <a:spcPts val="0"/>
              </a:spcAft>
              <a:buClr>
                <a:schemeClr val="dk2"/>
              </a:buClr>
              <a:buSzPts val="1800"/>
              <a:buNone/>
            </a:pPr>
            <a:r>
              <a:rPr lang="en-US" sz="1800" b="1" u="sng" dirty="0">
                <a:solidFill>
                  <a:schemeClr val="dk2"/>
                </a:solidFill>
                <a:hlinkClick r:id="rId8">
                  <a:extLst>
                    <a:ext uri="{A12FA001-AC4F-418D-AE19-62706E023703}">
                      <ahyp:hlinkClr xmlns:ahyp="http://schemas.microsoft.com/office/drawing/2018/hyperlinkcolor" val="tx"/>
                    </a:ext>
                  </a:extLst>
                </a:hlinkClick>
              </a:rPr>
              <a:t>GLOBE Study Site Definition Sheet</a:t>
            </a:r>
            <a:endParaRPr sz="1800" b="1" dirty="0">
              <a:solidFill>
                <a:schemeClr val="dk2"/>
              </a:solidFill>
            </a:endParaRPr>
          </a:p>
          <a:p>
            <a:pPr marL="0" lvl="0" indent="0" algn="just" rtl="0">
              <a:lnSpc>
                <a:spcPct val="90000"/>
              </a:lnSpc>
              <a:spcBef>
                <a:spcPts val="1000"/>
              </a:spcBef>
              <a:spcAft>
                <a:spcPts val="0"/>
              </a:spcAft>
              <a:buClr>
                <a:schemeClr val="dk2"/>
              </a:buClr>
              <a:buSzPts val="1800"/>
              <a:buNone/>
            </a:pPr>
            <a:r>
              <a:rPr lang="en-US" sz="1800" b="1" u="sng" dirty="0">
                <a:solidFill>
                  <a:schemeClr val="dk2"/>
                </a:solidFill>
                <a:hlinkClick r:id="rId9">
                  <a:extLst>
                    <a:ext uri="{A12FA001-AC4F-418D-AE19-62706E023703}">
                      <ahyp:hlinkClr xmlns:ahyp="http://schemas.microsoft.com/office/drawing/2018/hyperlinkcolor" val="tx"/>
                    </a:ext>
                  </a:extLst>
                </a:hlinkClick>
              </a:rPr>
              <a:t>Hydrosphere All Protocols Data Sheet</a:t>
            </a:r>
            <a:endParaRPr sz="1800" b="1" dirty="0">
              <a:solidFill>
                <a:schemeClr val="dk2"/>
              </a:solidFill>
            </a:endParaRPr>
          </a:p>
          <a:p>
            <a:pPr marL="0" lvl="0" indent="0" algn="just" rtl="0">
              <a:lnSpc>
                <a:spcPct val="90000"/>
              </a:lnSpc>
              <a:spcBef>
                <a:spcPts val="1000"/>
              </a:spcBef>
              <a:spcAft>
                <a:spcPts val="0"/>
              </a:spcAft>
              <a:buClr>
                <a:schemeClr val="dk2"/>
              </a:buClr>
              <a:buSzPts val="1800"/>
              <a:buNone/>
            </a:pPr>
            <a:r>
              <a:rPr lang="en-US" sz="1800" b="1" u="sng" dirty="0">
                <a:solidFill>
                  <a:schemeClr val="dk2"/>
                </a:solidFill>
                <a:hlinkClick r:id="rId10">
                  <a:extLst>
                    <a:ext uri="{A12FA001-AC4F-418D-AE19-62706E023703}">
                      <ahyp:hlinkClr xmlns:ahyp="http://schemas.microsoft.com/office/drawing/2018/hyperlinkcolor" val="tx"/>
                    </a:ext>
                  </a:extLst>
                </a:hlinkClick>
              </a:rPr>
              <a:t>Mapping your Hydrosphere Study Site Field Guide</a:t>
            </a:r>
            <a:endParaRPr sz="1400" b="1" dirty="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241" name="Google Shape;241;p17"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242" name="Google Shape;242;p17"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243" name="Google Shape;243;p17"/>
          <p:cNvSpPr txBox="1">
            <a:spLocks noGrp="1"/>
          </p:cNvSpPr>
          <p:nvPr>
            <p:ph type="title"/>
          </p:nvPr>
        </p:nvSpPr>
        <p:spPr>
          <a:xfrm>
            <a:off x="1257300" y="1150706"/>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72"/>
              </a:buClr>
              <a:buSzPct val="100000"/>
              <a:buFont typeface="Calibri"/>
              <a:buNone/>
            </a:pPr>
            <a:r>
              <a:rPr lang="en-US" sz="2800" b="1">
                <a:solidFill>
                  <a:srgbClr val="000072"/>
                </a:solidFill>
              </a:rPr>
              <a:t>Overview of the Electrical Conductivity Protocol</a:t>
            </a:r>
            <a:br>
              <a:rPr lang="en-US" sz="2800" b="1">
                <a:solidFill>
                  <a:srgbClr val="000072"/>
                </a:solidFill>
              </a:rPr>
            </a:br>
            <a:br>
              <a:rPr lang="en-US" sz="2800" b="1">
                <a:solidFill>
                  <a:srgbClr val="000072"/>
                </a:solidFill>
              </a:rPr>
            </a:br>
            <a:r>
              <a:rPr lang="en-US" sz="2000" b="1">
                <a:solidFill>
                  <a:srgbClr val="002060"/>
                </a:solidFill>
              </a:rPr>
              <a:t>Your task is to measure the electrical conductivity of your water sample. Before you begin, make sure that the water conditions are right: </a:t>
            </a:r>
            <a:br>
              <a:rPr lang="en-US" sz="2800" b="1">
                <a:solidFill>
                  <a:schemeClr val="dk2"/>
                </a:solidFill>
              </a:rPr>
            </a:br>
            <a:endParaRPr sz="2800" b="1">
              <a:solidFill>
                <a:srgbClr val="000072"/>
              </a:solidFill>
            </a:endParaRPr>
          </a:p>
        </p:txBody>
      </p:sp>
      <p:sp>
        <p:nvSpPr>
          <p:cNvPr id="244" name="Google Shape;244;p17"/>
          <p:cNvSpPr txBox="1">
            <a:spLocks noGrp="1"/>
          </p:cNvSpPr>
          <p:nvPr>
            <p:ph type="body" idx="1"/>
          </p:nvPr>
        </p:nvSpPr>
        <p:spPr>
          <a:xfrm>
            <a:off x="1361127" y="2476269"/>
            <a:ext cx="4732646" cy="4878637"/>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400"/>
              <a:buNone/>
            </a:pPr>
            <a:r>
              <a:rPr lang="en-US" sz="1400"/>
              <a:t>All water should be brought to room temperature (20  ̊ - 30  ̊ C) for testing, even if the manufacturer claims that the meter is temperature compensated. It is very important to take the temperature of the water when doing the conductivity measurement.</a:t>
            </a:r>
            <a:endParaRPr/>
          </a:p>
          <a:p>
            <a:pPr marL="0" lvl="0" indent="0" algn="just" rtl="0">
              <a:lnSpc>
                <a:spcPct val="90000"/>
              </a:lnSpc>
              <a:spcBef>
                <a:spcPts val="1000"/>
              </a:spcBef>
              <a:spcAft>
                <a:spcPts val="0"/>
              </a:spcAft>
              <a:buClr>
                <a:schemeClr val="dk1"/>
              </a:buClr>
              <a:buSzPts val="1400"/>
              <a:buNone/>
            </a:pPr>
            <a:r>
              <a:rPr lang="en-US" sz="1400"/>
              <a:t>If the water at your Hydrosphere Study Site is not between 20  ̊ - 30  ̊ C, you need to either let the water warm in the sample bucket or separate container while students take other measurements at the hydrosphere study site, or collect a sample in a water bottle and take back to the classroom. After the water reaches 20  ̊ - 30  ̊ C, then you can take the conductivity measurement. </a:t>
            </a:r>
            <a:endParaRPr/>
          </a:p>
          <a:p>
            <a:pPr marL="0" lvl="0" indent="0" algn="just" rtl="0">
              <a:lnSpc>
                <a:spcPct val="90000"/>
              </a:lnSpc>
              <a:spcBef>
                <a:spcPts val="1000"/>
              </a:spcBef>
              <a:spcAft>
                <a:spcPts val="0"/>
              </a:spcAft>
              <a:buClr>
                <a:schemeClr val="dk1"/>
              </a:buClr>
              <a:buSzPts val="1400"/>
              <a:buNone/>
            </a:pPr>
            <a:r>
              <a:rPr lang="en-US" sz="1400"/>
              <a:t>Never immerse the meter totally in water. Only the part indicated in the instructions for the meter should be immersed in water. </a:t>
            </a:r>
            <a:endParaRPr/>
          </a:p>
          <a:p>
            <a:pPr marL="0" lvl="0" indent="0" algn="just" rtl="0">
              <a:lnSpc>
                <a:spcPct val="90000"/>
              </a:lnSpc>
              <a:spcBef>
                <a:spcPts val="1000"/>
              </a:spcBef>
              <a:spcAft>
                <a:spcPts val="0"/>
              </a:spcAft>
              <a:buClr>
                <a:schemeClr val="dk1"/>
              </a:buClr>
              <a:buSzPts val="1400"/>
              <a:buNone/>
            </a:pPr>
            <a:r>
              <a:rPr lang="en-US" sz="1400"/>
              <a:t>Most conductivity meters cannot measure the high conductivity characteristic of salt waters. </a:t>
            </a:r>
            <a:endParaRPr/>
          </a:p>
        </p:txBody>
      </p:sp>
      <p:pic>
        <p:nvPicPr>
          <p:cNvPr id="245" name="Google Shape;245;p17" descr="Photos of students taking water temperature and then using the electrical conductivity probe from the side of the water."/>
          <p:cNvPicPr preferRelativeResize="0">
            <a:picLocks noGrp="1"/>
          </p:cNvPicPr>
          <p:nvPr>
            <p:ph type="body" idx="2"/>
          </p:nvPr>
        </p:nvPicPr>
        <p:blipFill rotWithShape="1">
          <a:blip r:embed="rId5">
            <a:alphaModFix/>
          </a:blip>
          <a:srcRect/>
          <a:stretch/>
        </p:blipFill>
        <p:spPr>
          <a:xfrm>
            <a:off x="6307610" y="2476269"/>
            <a:ext cx="2527300" cy="3924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251" name="Google Shape;251;p18"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252" name="Google Shape;252;p18"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253" name="Google Shape;253;p18"/>
          <p:cNvSpPr txBox="1">
            <a:spLocks noGrp="1"/>
          </p:cNvSpPr>
          <p:nvPr>
            <p:ph type="title"/>
          </p:nvPr>
        </p:nvSpPr>
        <p:spPr>
          <a:xfrm>
            <a:off x="1147290" y="1424736"/>
            <a:ext cx="7886700" cy="36242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72"/>
              </a:buClr>
              <a:buSzPct val="100000"/>
              <a:buFont typeface="Calibri"/>
              <a:buNone/>
            </a:pPr>
            <a:r>
              <a:rPr lang="en-US" sz="2800" b="1">
                <a:solidFill>
                  <a:srgbClr val="000072"/>
                </a:solidFill>
              </a:rPr>
              <a:t>Assemble Equipment for Calibration of the EC Instrument</a:t>
            </a:r>
            <a:br>
              <a:rPr lang="en-US" sz="2800" b="1">
                <a:solidFill>
                  <a:srgbClr val="000072"/>
                </a:solidFill>
              </a:rPr>
            </a:br>
            <a:br>
              <a:rPr lang="en-US" sz="2800" b="1">
                <a:solidFill>
                  <a:schemeClr val="dk2"/>
                </a:solidFill>
              </a:rPr>
            </a:br>
            <a:endParaRPr sz="2800" b="1">
              <a:solidFill>
                <a:srgbClr val="000072"/>
              </a:solidFill>
            </a:endParaRPr>
          </a:p>
        </p:txBody>
      </p:sp>
      <p:sp>
        <p:nvSpPr>
          <p:cNvPr id="254" name="Google Shape;254;p18"/>
          <p:cNvSpPr txBox="1">
            <a:spLocks noGrp="1"/>
          </p:cNvSpPr>
          <p:nvPr>
            <p:ph type="body" idx="1"/>
          </p:nvPr>
        </p:nvSpPr>
        <p:spPr>
          <a:xfrm>
            <a:off x="1147290" y="1629603"/>
            <a:ext cx="7607054" cy="487863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002060"/>
              </a:buClr>
              <a:buSzPct val="100000"/>
              <a:buNone/>
            </a:pPr>
            <a:r>
              <a:rPr lang="en-US" sz="1400" b="1" dirty="0">
                <a:solidFill>
                  <a:srgbClr val="002060"/>
                </a:solidFill>
              </a:rPr>
              <a:t>Your task is to measure the electrical conductivity of your water sample. Before you begin, make sure that the sample has the right temperature and salinity to produce an accurate reading.</a:t>
            </a:r>
            <a:endParaRPr sz="1400" b="1" dirty="0"/>
          </a:p>
          <a:p>
            <a:pPr marL="0" lvl="0" indent="0" algn="l" rtl="0">
              <a:lnSpc>
                <a:spcPct val="90000"/>
              </a:lnSpc>
              <a:spcBef>
                <a:spcPts val="1000"/>
              </a:spcBef>
              <a:spcAft>
                <a:spcPts val="0"/>
              </a:spcAft>
              <a:buClr>
                <a:schemeClr val="dk1"/>
              </a:buClr>
              <a:buSzPct val="100000"/>
              <a:buNone/>
            </a:pPr>
            <a:r>
              <a:rPr lang="en-US" sz="1400" b="1" dirty="0"/>
              <a:t>You will need: </a:t>
            </a:r>
            <a:endParaRPr dirty="0"/>
          </a:p>
          <a:p>
            <a:pPr marL="228600" lvl="0" indent="-146367" algn="l" rtl="0">
              <a:lnSpc>
                <a:spcPct val="90000"/>
              </a:lnSpc>
              <a:spcBef>
                <a:spcPts val="1000"/>
              </a:spcBef>
              <a:spcAft>
                <a:spcPts val="0"/>
              </a:spcAft>
              <a:buClr>
                <a:schemeClr val="dk1"/>
              </a:buClr>
              <a:buSzPct val="100000"/>
              <a:buNone/>
            </a:pPr>
            <a:endParaRPr sz="1400" dirty="0"/>
          </a:p>
          <a:p>
            <a:pPr marL="285750" lvl="0" indent="-285750" algn="l" rtl="0">
              <a:lnSpc>
                <a:spcPct val="90000"/>
              </a:lnSpc>
              <a:spcBef>
                <a:spcPts val="1000"/>
              </a:spcBef>
              <a:spcAft>
                <a:spcPts val="0"/>
              </a:spcAft>
              <a:buClr>
                <a:schemeClr val="dk1"/>
              </a:buClr>
              <a:buSzPct val="100000"/>
              <a:buFont typeface="Arial"/>
              <a:buChar char="•"/>
            </a:pPr>
            <a:r>
              <a:rPr lang="en-US" sz="1400" dirty="0"/>
              <a:t>Electrical conductivity meter</a:t>
            </a:r>
            <a:endParaRPr dirty="0"/>
          </a:p>
          <a:p>
            <a:pPr marL="285750" lvl="0" indent="-285750" algn="l" rtl="0">
              <a:lnSpc>
                <a:spcPct val="90000"/>
              </a:lnSpc>
              <a:spcBef>
                <a:spcPts val="1000"/>
              </a:spcBef>
              <a:spcAft>
                <a:spcPts val="0"/>
              </a:spcAft>
              <a:buClr>
                <a:schemeClr val="dk1"/>
              </a:buClr>
              <a:buSzPct val="100000"/>
              <a:buFont typeface="Arial"/>
              <a:buChar char="•"/>
            </a:pPr>
            <a:r>
              <a:rPr lang="en-US" sz="1400" dirty="0"/>
              <a:t>Thermometer</a:t>
            </a:r>
            <a:endParaRPr dirty="0"/>
          </a:p>
          <a:p>
            <a:pPr marL="285750" lvl="0" indent="-285750" algn="l" rtl="0">
              <a:lnSpc>
                <a:spcPct val="90000"/>
              </a:lnSpc>
              <a:spcBef>
                <a:spcPts val="1000"/>
              </a:spcBef>
              <a:spcAft>
                <a:spcPts val="0"/>
              </a:spcAft>
              <a:buClr>
                <a:schemeClr val="dk1"/>
              </a:buClr>
              <a:buSzPct val="100000"/>
              <a:buFont typeface="Arial"/>
              <a:buChar char="•"/>
            </a:pPr>
            <a:r>
              <a:rPr lang="en-US" sz="1400" dirty="0"/>
              <a:t>Distilled water in a wash bottle</a:t>
            </a:r>
            <a:endParaRPr dirty="0"/>
          </a:p>
          <a:p>
            <a:pPr marL="285750" lvl="0" indent="-285750" algn="l" rtl="0">
              <a:lnSpc>
                <a:spcPct val="90000"/>
              </a:lnSpc>
              <a:spcBef>
                <a:spcPts val="1000"/>
              </a:spcBef>
              <a:spcAft>
                <a:spcPts val="0"/>
              </a:spcAft>
              <a:buClr>
                <a:schemeClr val="dk1"/>
              </a:buClr>
              <a:buSzPct val="100000"/>
              <a:buFont typeface="Arial"/>
              <a:buChar char="•"/>
            </a:pPr>
            <a:r>
              <a:rPr lang="en-US" sz="1400" dirty="0"/>
              <a:t>Paper towels or soft tissue</a:t>
            </a:r>
            <a:endParaRPr dirty="0"/>
          </a:p>
          <a:p>
            <a:pPr marL="285750" lvl="0" indent="-285750" algn="l" rtl="0">
              <a:lnSpc>
                <a:spcPct val="90000"/>
              </a:lnSpc>
              <a:spcBef>
                <a:spcPts val="1000"/>
              </a:spcBef>
              <a:spcAft>
                <a:spcPts val="0"/>
              </a:spcAft>
              <a:buClr>
                <a:schemeClr val="dk1"/>
              </a:buClr>
              <a:buSzPct val="100000"/>
              <a:buFont typeface="Arial"/>
              <a:buChar char="•"/>
            </a:pPr>
            <a:r>
              <a:rPr lang="en-US" sz="1400" dirty="0"/>
              <a:t>2 100-mL beakers or plastic cups</a:t>
            </a:r>
            <a:endParaRPr dirty="0"/>
          </a:p>
          <a:p>
            <a:pPr marL="285750" lvl="0" indent="-285750" algn="l" rtl="0">
              <a:lnSpc>
                <a:spcPct val="90000"/>
              </a:lnSpc>
              <a:spcBef>
                <a:spcPts val="1000"/>
              </a:spcBef>
              <a:spcAft>
                <a:spcPts val="0"/>
              </a:spcAft>
              <a:buClr>
                <a:schemeClr val="dk1"/>
              </a:buClr>
              <a:buSzPct val="100000"/>
              <a:buFont typeface="Arial"/>
              <a:buChar char="•"/>
            </a:pPr>
            <a:r>
              <a:rPr lang="en-US" sz="1400" dirty="0"/>
              <a:t>Protective gloves</a:t>
            </a:r>
            <a:endParaRPr dirty="0"/>
          </a:p>
          <a:p>
            <a:pPr marL="285750" lvl="0" indent="-285750" algn="l" rtl="0">
              <a:lnSpc>
                <a:spcPct val="90000"/>
              </a:lnSpc>
              <a:spcBef>
                <a:spcPts val="1000"/>
              </a:spcBef>
              <a:spcAft>
                <a:spcPts val="0"/>
              </a:spcAft>
              <a:buClr>
                <a:schemeClr val="dk1"/>
              </a:buClr>
              <a:buSzPct val="100000"/>
              <a:buFont typeface="Arial"/>
              <a:buChar char="•"/>
            </a:pPr>
            <a:r>
              <a:rPr lang="en-US" sz="1400" dirty="0"/>
              <a:t>Small screwdriver</a:t>
            </a:r>
            <a:endParaRPr dirty="0"/>
          </a:p>
          <a:p>
            <a:pPr marL="285750" lvl="0" indent="-285750" algn="l" rtl="0">
              <a:lnSpc>
                <a:spcPct val="90000"/>
              </a:lnSpc>
              <a:spcBef>
                <a:spcPts val="1000"/>
              </a:spcBef>
              <a:spcAft>
                <a:spcPts val="0"/>
              </a:spcAft>
              <a:buClr>
                <a:schemeClr val="dk1"/>
              </a:buClr>
              <a:buSzPct val="100000"/>
              <a:buFont typeface="Arial"/>
              <a:buChar char="•"/>
            </a:pPr>
            <a:r>
              <a:rPr lang="en-US" sz="1400" dirty="0"/>
              <a:t>Standard Calibration solution</a:t>
            </a:r>
            <a:endParaRPr dirty="0"/>
          </a:p>
          <a:p>
            <a:pPr marL="228600" lvl="0" indent="-146367" algn="l" rtl="0">
              <a:lnSpc>
                <a:spcPct val="90000"/>
              </a:lnSpc>
              <a:spcBef>
                <a:spcPts val="1000"/>
              </a:spcBef>
              <a:spcAft>
                <a:spcPts val="0"/>
              </a:spcAft>
              <a:buClr>
                <a:schemeClr val="dk1"/>
              </a:buClr>
              <a:buSzPct val="100000"/>
              <a:buNone/>
            </a:pPr>
            <a:endParaRPr sz="1400" dirty="0"/>
          </a:p>
          <a:p>
            <a:pPr marL="0" lvl="0" indent="0" algn="l" rtl="0">
              <a:lnSpc>
                <a:spcPct val="90000"/>
              </a:lnSpc>
              <a:spcBef>
                <a:spcPts val="1000"/>
              </a:spcBef>
              <a:spcAft>
                <a:spcPts val="0"/>
              </a:spcAft>
              <a:buClr>
                <a:schemeClr val="dk1"/>
              </a:buClr>
              <a:buSzPct val="100000"/>
              <a:buNone/>
            </a:pPr>
            <a:r>
              <a:rPr lang="en-US" sz="1400" b="1" dirty="0"/>
              <a:t>Document Links:</a:t>
            </a:r>
            <a:endParaRPr dirty="0"/>
          </a:p>
          <a:p>
            <a:pPr marL="0" lvl="0" indent="0" algn="l" rtl="0">
              <a:lnSpc>
                <a:spcPct val="90000"/>
              </a:lnSpc>
              <a:spcBef>
                <a:spcPts val="1000"/>
              </a:spcBef>
              <a:spcAft>
                <a:spcPts val="0"/>
              </a:spcAft>
              <a:buClr>
                <a:schemeClr val="dk1"/>
              </a:buClr>
              <a:buSzPct val="100000"/>
              <a:buNone/>
            </a:pPr>
            <a:endParaRPr lang="en-US" sz="1400" b="1" u="sng" dirty="0">
              <a:solidFill>
                <a:schemeClr val="hlink"/>
              </a:solidFill>
              <a:hlinkClick r:id="rId5"/>
            </a:endParaRPr>
          </a:p>
          <a:p>
            <a:pPr marL="228600" lvl="0" indent="-228600" algn="l" rtl="0">
              <a:lnSpc>
                <a:spcPct val="90000"/>
              </a:lnSpc>
              <a:spcBef>
                <a:spcPts val="1000"/>
              </a:spcBef>
              <a:spcAft>
                <a:spcPts val="0"/>
              </a:spcAft>
              <a:buClr>
                <a:schemeClr val="dk1"/>
              </a:buClr>
              <a:buSzPct val="100000"/>
              <a:buChar char="•"/>
            </a:pPr>
            <a:r>
              <a:rPr lang="en-US" sz="1400" b="1" u="sng" dirty="0">
                <a:solidFill>
                  <a:schemeClr val="hlink"/>
                </a:solidFill>
                <a:hlinkClick r:id="rId5"/>
              </a:rPr>
              <a:t>Electrical Conductivity Field Guide Protocol </a:t>
            </a:r>
            <a:endParaRPr lang="en-US" sz="1400" b="1" u="sng" dirty="0">
              <a:solidFill>
                <a:schemeClr val="hlink"/>
              </a:solidFill>
            </a:endParaRPr>
          </a:p>
          <a:p>
            <a:pPr marL="228600" lvl="0" indent="-228600" algn="l" rtl="0">
              <a:lnSpc>
                <a:spcPct val="90000"/>
              </a:lnSpc>
              <a:spcBef>
                <a:spcPts val="1000"/>
              </a:spcBef>
              <a:spcAft>
                <a:spcPts val="0"/>
              </a:spcAft>
              <a:buClr>
                <a:schemeClr val="dk1"/>
              </a:buClr>
              <a:buSzPct val="100000"/>
              <a:buChar char="•"/>
            </a:pPr>
            <a:r>
              <a:rPr lang="en-US" sz="1400" b="1" dirty="0">
                <a:hlinkClick r:id="rId6"/>
              </a:rPr>
              <a:t>Electrical Conductivity Data Sheet</a:t>
            </a:r>
            <a:endParaRPr sz="1400" b="1" dirty="0"/>
          </a:p>
          <a:p>
            <a:pPr marL="228600" lvl="0" indent="-228600" algn="l" rtl="0">
              <a:lnSpc>
                <a:spcPct val="90000"/>
              </a:lnSpc>
              <a:spcBef>
                <a:spcPts val="1000"/>
              </a:spcBef>
              <a:spcAft>
                <a:spcPts val="0"/>
              </a:spcAft>
              <a:buClr>
                <a:schemeClr val="dk1"/>
              </a:buClr>
              <a:buSzPct val="100000"/>
              <a:buChar char="•"/>
            </a:pPr>
            <a:r>
              <a:rPr lang="en-US" sz="1400" b="1" u="sng" dirty="0">
                <a:solidFill>
                  <a:schemeClr val="hlink"/>
                </a:solidFill>
                <a:hlinkClick r:id="rId7"/>
              </a:rPr>
              <a:t>Hydrosphere All Protocols Data Sheet</a:t>
            </a:r>
            <a:endParaRPr sz="1400" b="1" dirty="0"/>
          </a:p>
          <a:p>
            <a:pPr marL="228600" lvl="0" indent="-146367" algn="just" rtl="0">
              <a:lnSpc>
                <a:spcPct val="90000"/>
              </a:lnSpc>
              <a:spcBef>
                <a:spcPts val="1000"/>
              </a:spcBef>
              <a:spcAft>
                <a:spcPts val="0"/>
              </a:spcAft>
              <a:buClr>
                <a:schemeClr val="dk1"/>
              </a:buClr>
              <a:buSzPct val="100000"/>
              <a:buNone/>
            </a:pPr>
            <a:endParaRPr sz="1400" dirty="0"/>
          </a:p>
        </p:txBody>
      </p:sp>
      <p:pic>
        <p:nvPicPr>
          <p:cNvPr id="255" name="Google Shape;255;p18" descr="Illustration of equipment needed for the protocol"/>
          <p:cNvPicPr preferRelativeResize="0">
            <a:picLocks noGrp="1"/>
          </p:cNvPicPr>
          <p:nvPr>
            <p:ph type="body" idx="2"/>
          </p:nvPr>
        </p:nvPicPr>
        <p:blipFill rotWithShape="1">
          <a:blip r:embed="rId8">
            <a:alphaModFix/>
          </a:blip>
          <a:srcRect/>
          <a:stretch/>
        </p:blipFill>
        <p:spPr>
          <a:xfrm>
            <a:off x="4673600" y="2096294"/>
            <a:ext cx="3797300" cy="381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pic>
        <p:nvPicPr>
          <p:cNvPr id="261" name="Google Shape;261;p19"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262" name="Google Shape;262;p19"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263" name="Google Shape;263;p19"/>
          <p:cNvSpPr txBox="1">
            <a:spLocks noGrp="1"/>
          </p:cNvSpPr>
          <p:nvPr>
            <p:ph type="title"/>
          </p:nvPr>
        </p:nvSpPr>
        <p:spPr>
          <a:xfrm>
            <a:off x="1147290" y="1501161"/>
            <a:ext cx="7886700" cy="36242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72"/>
              </a:buClr>
              <a:buSzPct val="100000"/>
              <a:buFont typeface="Calibri"/>
              <a:buNone/>
            </a:pPr>
            <a:r>
              <a:rPr lang="en-US" sz="2400" b="1">
                <a:solidFill>
                  <a:srgbClr val="000072"/>
                </a:solidFill>
              </a:rPr>
              <a:t>Electrical Conductivity Meter </a:t>
            </a:r>
            <a:br>
              <a:rPr lang="en-US" sz="2800" b="1">
                <a:solidFill>
                  <a:srgbClr val="000072"/>
                </a:solidFill>
              </a:rPr>
            </a:br>
            <a:br>
              <a:rPr lang="en-US" sz="2800" b="1">
                <a:solidFill>
                  <a:schemeClr val="dk2"/>
                </a:solidFill>
              </a:rPr>
            </a:br>
            <a:endParaRPr sz="2800" b="1">
              <a:solidFill>
                <a:srgbClr val="000072"/>
              </a:solidFill>
            </a:endParaRPr>
          </a:p>
        </p:txBody>
      </p:sp>
      <p:sp>
        <p:nvSpPr>
          <p:cNvPr id="264" name="Google Shape;264;p19"/>
          <p:cNvSpPr txBox="1">
            <a:spLocks noGrp="1"/>
          </p:cNvSpPr>
          <p:nvPr>
            <p:ph type="body" idx="1"/>
          </p:nvPr>
        </p:nvSpPr>
        <p:spPr>
          <a:xfrm>
            <a:off x="1147290" y="1629603"/>
            <a:ext cx="5477030" cy="48786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2060"/>
              </a:buClr>
              <a:buSzPts val="1400"/>
              <a:buChar char="•"/>
            </a:pPr>
            <a:r>
              <a:rPr lang="en-US" sz="1400" b="1">
                <a:solidFill>
                  <a:srgbClr val="002060"/>
                </a:solidFill>
              </a:rPr>
              <a:t>Your task is to measure the electrical conductivity of your water sample. Before you begin, make sure that the sample has the right temperature and salinity to produce an accurate reading.</a:t>
            </a:r>
            <a:endParaRPr sz="1400" b="1"/>
          </a:p>
          <a:p>
            <a:pPr marL="228600" lvl="0" indent="-139700" algn="just" rtl="0">
              <a:lnSpc>
                <a:spcPct val="90000"/>
              </a:lnSpc>
              <a:spcBef>
                <a:spcPts val="1000"/>
              </a:spcBef>
              <a:spcAft>
                <a:spcPts val="0"/>
              </a:spcAft>
              <a:buClr>
                <a:schemeClr val="dk1"/>
              </a:buClr>
              <a:buSzPts val="1400"/>
              <a:buNone/>
            </a:pPr>
            <a:endParaRPr sz="1400"/>
          </a:p>
          <a:p>
            <a:pPr marL="228600" lvl="0" indent="-228600" algn="just" rtl="0">
              <a:lnSpc>
                <a:spcPct val="90000"/>
              </a:lnSpc>
              <a:spcBef>
                <a:spcPts val="1000"/>
              </a:spcBef>
              <a:spcAft>
                <a:spcPts val="0"/>
              </a:spcAft>
              <a:buClr>
                <a:schemeClr val="dk1"/>
              </a:buClr>
              <a:buSzPts val="1400"/>
              <a:buChar char="•"/>
            </a:pPr>
            <a:r>
              <a:rPr lang="en-US" sz="1400"/>
              <a:t>The electrical conductivity of a water body can be determined using a portable electrical conductivity meter.</a:t>
            </a:r>
            <a:endParaRPr/>
          </a:p>
          <a:p>
            <a:pPr marL="228600" lvl="0" indent="-139700" algn="just" rtl="0">
              <a:lnSpc>
                <a:spcPct val="90000"/>
              </a:lnSpc>
              <a:spcBef>
                <a:spcPts val="1000"/>
              </a:spcBef>
              <a:spcAft>
                <a:spcPts val="0"/>
              </a:spcAft>
              <a:buClr>
                <a:schemeClr val="dk1"/>
              </a:buClr>
              <a:buSzPts val="1400"/>
              <a:buNone/>
            </a:pPr>
            <a:endParaRPr sz="1400"/>
          </a:p>
          <a:p>
            <a:pPr marL="228600" lvl="0" indent="-228600" algn="just" rtl="0">
              <a:lnSpc>
                <a:spcPct val="90000"/>
              </a:lnSpc>
              <a:spcBef>
                <a:spcPts val="1000"/>
              </a:spcBef>
              <a:spcAft>
                <a:spcPts val="0"/>
              </a:spcAft>
              <a:buClr>
                <a:schemeClr val="dk1"/>
              </a:buClr>
              <a:buSzPts val="1400"/>
              <a:buChar char="•"/>
            </a:pPr>
            <a:r>
              <a:rPr lang="en-US" sz="1400"/>
              <a:t>Conductivity is measured with an electrical conductivity meter. Voltage is applied between two electrodes as the probe end of the meter is immersed in the sample water. The drop in voltage caused by the resistance of the water is used to calculate the conductivity per centimeter. </a:t>
            </a:r>
            <a:endParaRPr/>
          </a:p>
          <a:p>
            <a:pPr marL="228600" lvl="0" indent="-139700" algn="just" rtl="0">
              <a:lnSpc>
                <a:spcPct val="90000"/>
              </a:lnSpc>
              <a:spcBef>
                <a:spcPts val="1000"/>
              </a:spcBef>
              <a:spcAft>
                <a:spcPts val="0"/>
              </a:spcAft>
              <a:buClr>
                <a:schemeClr val="dk1"/>
              </a:buClr>
              <a:buSzPts val="1400"/>
              <a:buNone/>
            </a:pPr>
            <a:endParaRPr sz="1400"/>
          </a:p>
          <a:p>
            <a:pPr marL="228600" lvl="0" indent="-228600" algn="just" rtl="0">
              <a:lnSpc>
                <a:spcPct val="90000"/>
              </a:lnSpc>
              <a:spcBef>
                <a:spcPts val="1000"/>
              </a:spcBef>
              <a:spcAft>
                <a:spcPts val="0"/>
              </a:spcAft>
              <a:buClr>
                <a:schemeClr val="dk1"/>
              </a:buClr>
              <a:buSzPts val="1400"/>
              <a:buChar char="•"/>
            </a:pPr>
            <a:r>
              <a:rPr lang="en-US" sz="1400"/>
              <a:t>There are several manufacturers and models of conductivity meters. Some models may measure conductivity in increments of 10 µS / cm; others in increments of 1.0 µS /cm. If your model measures in increments of 10 µS /cm, you will have to calibrate it as closely as you can to the standard solution. </a:t>
            </a:r>
            <a:endParaRPr/>
          </a:p>
          <a:p>
            <a:pPr marL="228600" lvl="0" indent="-139700" algn="just" rtl="0">
              <a:lnSpc>
                <a:spcPct val="90000"/>
              </a:lnSpc>
              <a:spcBef>
                <a:spcPts val="1000"/>
              </a:spcBef>
              <a:spcAft>
                <a:spcPts val="0"/>
              </a:spcAft>
              <a:buClr>
                <a:schemeClr val="dk1"/>
              </a:buClr>
              <a:buSzPts val="1400"/>
              <a:buNone/>
            </a:pPr>
            <a:endParaRPr sz="1400"/>
          </a:p>
        </p:txBody>
      </p:sp>
      <p:pic>
        <p:nvPicPr>
          <p:cNvPr id="265" name="Google Shape;265;p19" descr="Photograph of a EC meter. There is a meter end, with a digital display, and a probe end, which is immersed into the sample. "/>
          <p:cNvPicPr preferRelativeResize="0">
            <a:picLocks noGrp="1"/>
          </p:cNvPicPr>
          <p:nvPr>
            <p:ph type="body" idx="2"/>
          </p:nvPr>
        </p:nvPicPr>
        <p:blipFill rotWithShape="1">
          <a:blip r:embed="rId5">
            <a:alphaModFix/>
          </a:blip>
          <a:srcRect/>
          <a:stretch/>
        </p:blipFill>
        <p:spPr>
          <a:xfrm>
            <a:off x="6822537" y="1600968"/>
            <a:ext cx="2211453" cy="4351338"/>
          </a:xfrm>
          <a:prstGeom prst="rect">
            <a:avLst/>
          </a:prstGeom>
          <a:noFill/>
          <a:ln>
            <a:noFill/>
          </a:ln>
        </p:spPr>
      </p:pic>
      <p:pic>
        <p:nvPicPr>
          <p:cNvPr id="266" name="Google Shape;266;p19" descr="Caution icon"/>
          <p:cNvPicPr preferRelativeResize="0"/>
          <p:nvPr/>
        </p:nvPicPr>
        <p:blipFill rotWithShape="1">
          <a:blip r:embed="rId6">
            <a:alphaModFix/>
          </a:blip>
          <a:srcRect/>
          <a:stretch/>
        </p:blipFill>
        <p:spPr>
          <a:xfrm>
            <a:off x="1319434" y="6067864"/>
            <a:ext cx="399410" cy="409377"/>
          </a:xfrm>
          <a:prstGeom prst="rect">
            <a:avLst/>
          </a:prstGeom>
          <a:noFill/>
          <a:ln>
            <a:noFill/>
          </a:ln>
          <a:effectLst>
            <a:outerShdw blurRad="292100" dist="139700" dir="2700000" algn="tl" rotWithShape="0">
              <a:srgbClr val="333333">
                <a:alpha val="63529"/>
              </a:srgbClr>
            </a:outerShdw>
          </a:effectLst>
        </p:spPr>
      </p:pic>
      <p:sp>
        <p:nvSpPr>
          <p:cNvPr id="267" name="Google Shape;267;p19"/>
          <p:cNvSpPr txBox="1"/>
          <p:nvPr/>
        </p:nvSpPr>
        <p:spPr>
          <a:xfrm>
            <a:off x="1718844" y="6067864"/>
            <a:ext cx="71430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90"/>
                </a:solidFill>
                <a:latin typeface="Calibri"/>
                <a:ea typeface="Calibri"/>
                <a:cs typeface="Calibri"/>
                <a:sym typeface="Calibri"/>
              </a:rPr>
              <a:t>Pay close attention to your calibration procedure. Without the calibration step your electrical conductivity data will not be meaningful or comparable to data collected by others!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pic>
        <p:nvPicPr>
          <p:cNvPr id="99" name="Google Shape;99;p2" descr="Banner: Hydrosphere-Electrical Conductivity"/>
          <p:cNvPicPr preferRelativeResize="0"/>
          <p:nvPr/>
        </p:nvPicPr>
        <p:blipFill rotWithShape="1">
          <a:blip r:embed="rId3">
            <a:alphaModFix/>
          </a:blip>
          <a:srcRect/>
          <a:stretch/>
        </p:blipFill>
        <p:spPr>
          <a:xfrm>
            <a:off x="1169138" y="0"/>
            <a:ext cx="7974862" cy="991096"/>
          </a:xfrm>
          <a:prstGeom prst="rect">
            <a:avLst/>
          </a:prstGeom>
          <a:noFill/>
          <a:ln>
            <a:noFill/>
          </a:ln>
        </p:spPr>
      </p:pic>
      <p:pic>
        <p:nvPicPr>
          <p:cNvPr id="100" name="Google Shape;100;p2" descr="Menu:  What is electrical conductivity?"/>
          <p:cNvPicPr preferRelativeResize="0"/>
          <p:nvPr/>
        </p:nvPicPr>
        <p:blipFill rotWithShape="1">
          <a:blip r:embed="rId4">
            <a:alphaModFix/>
          </a:blip>
          <a:srcRect/>
          <a:stretch/>
        </p:blipFill>
        <p:spPr>
          <a:xfrm>
            <a:off x="-1" y="0"/>
            <a:ext cx="1169139" cy="6858000"/>
          </a:xfrm>
          <a:prstGeom prst="rect">
            <a:avLst/>
          </a:prstGeom>
          <a:noFill/>
          <a:ln>
            <a:noFill/>
          </a:ln>
        </p:spPr>
      </p:pic>
      <p:sp>
        <p:nvSpPr>
          <p:cNvPr id="101" name="Google Shape;101;p2"/>
          <p:cNvSpPr txBox="1">
            <a:spLocks noGrp="1"/>
          </p:cNvSpPr>
          <p:nvPr>
            <p:ph type="title"/>
          </p:nvPr>
        </p:nvSpPr>
        <p:spPr>
          <a:xfrm>
            <a:off x="1147137" y="991096"/>
            <a:ext cx="1970809" cy="5961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90"/>
              </a:buClr>
              <a:buSzPts val="3200"/>
              <a:buFont typeface="Calibri"/>
              <a:buNone/>
            </a:pPr>
            <a:r>
              <a:rPr lang="en-US" sz="3200" b="1">
                <a:solidFill>
                  <a:srgbClr val="000090"/>
                </a:solidFill>
              </a:rPr>
              <a:t>Overview</a:t>
            </a:r>
            <a:endParaRPr/>
          </a:p>
        </p:txBody>
      </p:sp>
      <p:sp>
        <p:nvSpPr>
          <p:cNvPr id="102" name="Google Shape;102;p2"/>
          <p:cNvSpPr txBox="1">
            <a:spLocks noGrp="1"/>
          </p:cNvSpPr>
          <p:nvPr>
            <p:ph type="body" idx="1"/>
          </p:nvPr>
        </p:nvSpPr>
        <p:spPr>
          <a:xfrm>
            <a:off x="1147137" y="1628281"/>
            <a:ext cx="7861396" cy="485718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000090"/>
              </a:buClr>
              <a:buSzPts val="2400"/>
              <a:buNone/>
            </a:pPr>
            <a:r>
              <a:rPr lang="en-US" sz="2400" b="1">
                <a:solidFill>
                  <a:srgbClr val="000090"/>
                </a:solidFill>
              </a:rPr>
              <a:t>This module:</a:t>
            </a:r>
            <a:r>
              <a:rPr lang="en-US" sz="2000" b="1">
                <a:solidFill>
                  <a:srgbClr val="000090"/>
                </a:solidFill>
              </a:rPr>
              <a:t> </a:t>
            </a:r>
            <a:endParaRPr/>
          </a:p>
          <a:p>
            <a:pPr marL="0" marR="0" lvl="0" indent="66675" algn="l" rtl="0">
              <a:lnSpc>
                <a:spcPct val="90000"/>
              </a:lnSpc>
              <a:spcBef>
                <a:spcPts val="0"/>
              </a:spcBef>
              <a:spcAft>
                <a:spcPts val="0"/>
              </a:spcAft>
              <a:buClr>
                <a:schemeClr val="dk1"/>
              </a:buClr>
              <a:buSzPts val="1050"/>
              <a:buNone/>
            </a:pPr>
            <a:endParaRPr sz="1050"/>
          </a:p>
          <a:p>
            <a:pPr marL="342900" lvl="0" indent="-342900" algn="l" rtl="0">
              <a:lnSpc>
                <a:spcPct val="90000"/>
              </a:lnSpc>
              <a:spcBef>
                <a:spcPts val="0"/>
              </a:spcBef>
              <a:spcAft>
                <a:spcPts val="0"/>
              </a:spcAft>
              <a:buClr>
                <a:srgbClr val="000090"/>
              </a:buClr>
              <a:buSzPts val="2000"/>
              <a:buFont typeface="Arial"/>
              <a:buChar char="•"/>
            </a:pPr>
            <a:r>
              <a:rPr lang="en-US" sz="2000" b="1">
                <a:solidFill>
                  <a:srgbClr val="000090"/>
                </a:solidFill>
              </a:rPr>
              <a:t>Reviews the selection of a GLOBE hydrology site </a:t>
            </a:r>
            <a:endParaRPr sz="1050"/>
          </a:p>
          <a:p>
            <a:pPr marL="342900" lvl="0" indent="-342900" algn="l" rtl="0">
              <a:lnSpc>
                <a:spcPct val="90000"/>
              </a:lnSpc>
              <a:spcBef>
                <a:spcPts val="0"/>
              </a:spcBef>
              <a:spcAft>
                <a:spcPts val="0"/>
              </a:spcAft>
              <a:buClr>
                <a:srgbClr val="000090"/>
              </a:buClr>
              <a:buSzPts val="2000"/>
              <a:buFont typeface="Arial"/>
              <a:buChar char="•"/>
            </a:pPr>
            <a:r>
              <a:rPr lang="en-US" sz="2000" b="1">
                <a:solidFill>
                  <a:srgbClr val="000090"/>
                </a:solidFill>
              </a:rPr>
              <a:t>Reviews the water sampling technique used in GLOBE hydrology protocols</a:t>
            </a:r>
            <a:endParaRPr sz="1050"/>
          </a:p>
          <a:p>
            <a:pPr marL="342900" lvl="0" indent="-342900" algn="l" rtl="0">
              <a:lnSpc>
                <a:spcPct val="90000"/>
              </a:lnSpc>
              <a:spcBef>
                <a:spcPts val="0"/>
              </a:spcBef>
              <a:spcAft>
                <a:spcPts val="0"/>
              </a:spcAft>
              <a:buClr>
                <a:srgbClr val="000090"/>
              </a:buClr>
              <a:buSzPts val="2000"/>
              <a:buFont typeface="Arial"/>
              <a:buChar char="•"/>
            </a:pPr>
            <a:r>
              <a:rPr lang="en-US" sz="2000" b="1">
                <a:solidFill>
                  <a:srgbClr val="000090"/>
                </a:solidFill>
              </a:rPr>
              <a:t>Provides a step by step introduction of the protocol method</a:t>
            </a:r>
            <a:endParaRPr/>
          </a:p>
          <a:p>
            <a:pPr marL="342900" lvl="0" indent="-190500" algn="l" rtl="0">
              <a:lnSpc>
                <a:spcPct val="90000"/>
              </a:lnSpc>
              <a:spcBef>
                <a:spcPts val="0"/>
              </a:spcBef>
              <a:spcAft>
                <a:spcPts val="0"/>
              </a:spcAft>
              <a:buClr>
                <a:schemeClr val="dk1"/>
              </a:buClr>
              <a:buSzPts val="2400"/>
              <a:buFont typeface="Arial"/>
              <a:buNone/>
            </a:pPr>
            <a:endParaRPr sz="2400"/>
          </a:p>
          <a:p>
            <a:pPr marL="0" marR="0" lvl="0" indent="0" algn="l" rtl="0">
              <a:lnSpc>
                <a:spcPct val="90000"/>
              </a:lnSpc>
              <a:spcBef>
                <a:spcPts val="0"/>
              </a:spcBef>
              <a:spcAft>
                <a:spcPts val="0"/>
              </a:spcAft>
              <a:buClr>
                <a:srgbClr val="000090"/>
              </a:buClr>
              <a:buSzPts val="2400"/>
              <a:buNone/>
            </a:pPr>
            <a:r>
              <a:rPr lang="en-US" sz="2400" b="1">
                <a:solidFill>
                  <a:srgbClr val="000090"/>
                </a:solidFill>
              </a:rPr>
              <a:t>Learning Objectives</a:t>
            </a:r>
            <a:endParaRPr/>
          </a:p>
          <a:p>
            <a:pPr marL="0" marR="0" lvl="0" indent="0" algn="l" rtl="0">
              <a:lnSpc>
                <a:spcPct val="90000"/>
              </a:lnSpc>
              <a:spcBef>
                <a:spcPts val="0"/>
              </a:spcBef>
              <a:spcAft>
                <a:spcPts val="0"/>
              </a:spcAft>
              <a:buClr>
                <a:schemeClr val="dk1"/>
              </a:buClr>
              <a:buSzPts val="1050"/>
              <a:buNone/>
            </a:pPr>
            <a:endParaRPr sz="1050"/>
          </a:p>
          <a:p>
            <a:pPr marL="0" marR="0" lvl="0" indent="0" algn="l" rtl="0">
              <a:lnSpc>
                <a:spcPct val="90000"/>
              </a:lnSpc>
              <a:spcBef>
                <a:spcPts val="0"/>
              </a:spcBef>
              <a:spcAft>
                <a:spcPts val="0"/>
              </a:spcAft>
              <a:buClr>
                <a:srgbClr val="000090"/>
              </a:buClr>
              <a:buSzPts val="2000"/>
              <a:buNone/>
            </a:pPr>
            <a:r>
              <a:rPr lang="en-US" sz="2000" b="1" i="1">
                <a:solidFill>
                  <a:srgbClr val="000090"/>
                </a:solidFill>
              </a:rPr>
              <a:t>After completing this module, you will be able to:</a:t>
            </a:r>
            <a:endParaRPr/>
          </a:p>
          <a:p>
            <a:pPr marL="0" marR="0" lvl="0" indent="66675" algn="l" rtl="0">
              <a:lnSpc>
                <a:spcPct val="90000"/>
              </a:lnSpc>
              <a:spcBef>
                <a:spcPts val="0"/>
              </a:spcBef>
              <a:spcAft>
                <a:spcPts val="0"/>
              </a:spcAft>
              <a:buClr>
                <a:schemeClr val="dk1"/>
              </a:buClr>
              <a:buSzPts val="1050"/>
              <a:buNone/>
            </a:pPr>
            <a:endParaRPr sz="1050"/>
          </a:p>
          <a:p>
            <a:pPr marL="342900" lvl="0" indent="-342900" algn="l" rtl="0">
              <a:lnSpc>
                <a:spcPct val="90000"/>
              </a:lnSpc>
              <a:spcBef>
                <a:spcPts val="0"/>
              </a:spcBef>
              <a:spcAft>
                <a:spcPts val="0"/>
              </a:spcAft>
              <a:buClr>
                <a:srgbClr val="000090"/>
              </a:buClr>
              <a:buSzPts val="2000"/>
              <a:buFont typeface="Arial"/>
              <a:buChar char="•"/>
            </a:pPr>
            <a:r>
              <a:rPr lang="en-US" sz="2000" b="1">
                <a:solidFill>
                  <a:srgbClr val="000090"/>
                </a:solidFill>
              </a:rPr>
              <a:t>Define electrical conductivity and  explain how environmental variables result in different measurements</a:t>
            </a:r>
            <a:endParaRPr sz="1050"/>
          </a:p>
          <a:p>
            <a:pPr marL="342900" lvl="0" indent="-342900" algn="l" rtl="0">
              <a:lnSpc>
                <a:spcPct val="90000"/>
              </a:lnSpc>
              <a:spcBef>
                <a:spcPts val="0"/>
              </a:spcBef>
              <a:spcAft>
                <a:spcPts val="0"/>
              </a:spcAft>
              <a:buClr>
                <a:srgbClr val="000090"/>
              </a:buClr>
              <a:buSzPts val="2000"/>
              <a:buFont typeface="Arial"/>
              <a:buChar char="•"/>
            </a:pPr>
            <a:r>
              <a:rPr lang="en-US" sz="2000" b="1">
                <a:solidFill>
                  <a:srgbClr val="000090"/>
                </a:solidFill>
              </a:rPr>
              <a:t>Describe the importance of instrument calibration in the collection of accurate data</a:t>
            </a:r>
            <a:endParaRPr sz="1050"/>
          </a:p>
          <a:p>
            <a:pPr marL="342900" lvl="0" indent="-342900" algn="l" rtl="0">
              <a:lnSpc>
                <a:spcPct val="90000"/>
              </a:lnSpc>
              <a:spcBef>
                <a:spcPts val="0"/>
              </a:spcBef>
              <a:spcAft>
                <a:spcPts val="0"/>
              </a:spcAft>
              <a:buClr>
                <a:srgbClr val="000090"/>
              </a:buClr>
              <a:buSzPts val="2000"/>
              <a:buFont typeface="Arial"/>
              <a:buChar char="•"/>
            </a:pPr>
            <a:r>
              <a:rPr lang="en-US" sz="2000" b="1">
                <a:solidFill>
                  <a:srgbClr val="000090"/>
                </a:solidFill>
              </a:rPr>
              <a:t>Conduct water electrical conductivity measurements </a:t>
            </a:r>
            <a:endParaRPr/>
          </a:p>
          <a:p>
            <a:pPr marL="342900" lvl="0" indent="-342900" algn="l" rtl="0">
              <a:lnSpc>
                <a:spcPct val="90000"/>
              </a:lnSpc>
              <a:spcBef>
                <a:spcPts val="0"/>
              </a:spcBef>
              <a:spcAft>
                <a:spcPts val="0"/>
              </a:spcAft>
              <a:buClr>
                <a:srgbClr val="000090"/>
              </a:buClr>
              <a:buSzPts val="2000"/>
              <a:buFont typeface="Arial"/>
              <a:buChar char="•"/>
            </a:pPr>
            <a:r>
              <a:rPr lang="en-US" sz="2000" b="1">
                <a:solidFill>
                  <a:srgbClr val="000090"/>
                </a:solidFill>
              </a:rPr>
              <a:t>Upload data to the GLOBE portal</a:t>
            </a:r>
            <a:endParaRPr sz="1050"/>
          </a:p>
          <a:p>
            <a:pPr marL="342900" lvl="0" indent="-342900" algn="l" rtl="0">
              <a:lnSpc>
                <a:spcPct val="90000"/>
              </a:lnSpc>
              <a:spcBef>
                <a:spcPts val="0"/>
              </a:spcBef>
              <a:spcAft>
                <a:spcPts val="0"/>
              </a:spcAft>
              <a:buClr>
                <a:srgbClr val="000090"/>
              </a:buClr>
              <a:buSzPts val="2000"/>
              <a:buFont typeface="Arial"/>
              <a:buChar char="•"/>
            </a:pPr>
            <a:r>
              <a:rPr lang="en-US" sz="2000" b="1">
                <a:solidFill>
                  <a:srgbClr val="000090"/>
                </a:solidFill>
              </a:rPr>
              <a:t>Visualize data using GLOBE’s Visualization System</a:t>
            </a:r>
            <a:endParaRPr/>
          </a:p>
          <a:p>
            <a:pPr marL="342900" lvl="0" indent="-215900" algn="l" rtl="0">
              <a:lnSpc>
                <a:spcPct val="90000"/>
              </a:lnSpc>
              <a:spcBef>
                <a:spcPts val="0"/>
              </a:spcBef>
              <a:spcAft>
                <a:spcPts val="0"/>
              </a:spcAft>
              <a:buClr>
                <a:schemeClr val="dk1"/>
              </a:buClr>
              <a:buSzPts val="2000"/>
              <a:buFont typeface="Arial"/>
              <a:buNone/>
            </a:pPr>
            <a:endParaRPr sz="2000" b="1">
              <a:solidFill>
                <a:srgbClr val="000090"/>
              </a:solidFill>
            </a:endParaRPr>
          </a:p>
          <a:p>
            <a:pPr marL="0" lvl="0" indent="0" algn="l" rtl="0">
              <a:lnSpc>
                <a:spcPct val="90000"/>
              </a:lnSpc>
              <a:spcBef>
                <a:spcPts val="0"/>
              </a:spcBef>
              <a:spcAft>
                <a:spcPts val="0"/>
              </a:spcAft>
              <a:buClr>
                <a:srgbClr val="000090"/>
              </a:buClr>
              <a:buSzPts val="2000"/>
              <a:buNone/>
            </a:pPr>
            <a:r>
              <a:rPr lang="en-US" sz="2000" b="1">
                <a:solidFill>
                  <a:srgbClr val="000090"/>
                </a:solidFill>
              </a:rPr>
              <a:t>Estimated time to complete this module: 1.5 hours.</a:t>
            </a:r>
            <a:endParaRPr sz="105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273" name="Google Shape;273;p20"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274" name="Google Shape;274;p20"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275" name="Google Shape;275;p20"/>
          <p:cNvSpPr txBox="1">
            <a:spLocks noGrp="1"/>
          </p:cNvSpPr>
          <p:nvPr>
            <p:ph type="title"/>
          </p:nvPr>
        </p:nvSpPr>
        <p:spPr>
          <a:xfrm>
            <a:off x="1202295" y="872962"/>
            <a:ext cx="7886700" cy="12248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b="1">
                <a:solidFill>
                  <a:srgbClr val="000072"/>
                </a:solidFill>
              </a:rPr>
              <a:t>Calibration of the Electrical Conductivity Probe (1/2)</a:t>
            </a:r>
            <a:br>
              <a:rPr lang="en-US" sz="2400"/>
            </a:br>
            <a:endParaRPr sz="2800" b="1">
              <a:solidFill>
                <a:srgbClr val="000072"/>
              </a:solidFill>
            </a:endParaRPr>
          </a:p>
        </p:txBody>
      </p:sp>
      <p:sp>
        <p:nvSpPr>
          <p:cNvPr id="276" name="Google Shape;276;p20"/>
          <p:cNvSpPr txBox="1">
            <a:spLocks noGrp="1"/>
          </p:cNvSpPr>
          <p:nvPr>
            <p:ph type="body" idx="1"/>
          </p:nvPr>
        </p:nvSpPr>
        <p:spPr>
          <a:xfrm>
            <a:off x="1202295" y="1329701"/>
            <a:ext cx="7714555" cy="768157"/>
          </a:xfrm>
          <a:prstGeom prst="rect">
            <a:avLst/>
          </a:prstGeom>
          <a:noFill/>
          <a:ln>
            <a:noFill/>
          </a:ln>
        </p:spPr>
        <p:txBody>
          <a:bodyPr spcFirstLastPara="1" wrap="square" lIns="91425" tIns="45700" rIns="91425" bIns="45700" anchor="t" anchorCtr="0">
            <a:normAutofit lnSpcReduction="10000"/>
          </a:bodyPr>
          <a:lstStyle/>
          <a:p>
            <a:pPr marL="228600" lvl="0" indent="-139700" algn="l" rtl="0">
              <a:lnSpc>
                <a:spcPct val="90000"/>
              </a:lnSpc>
              <a:spcBef>
                <a:spcPts val="0"/>
              </a:spcBef>
              <a:spcAft>
                <a:spcPts val="0"/>
              </a:spcAft>
              <a:buClr>
                <a:schemeClr val="dk1"/>
              </a:buClr>
              <a:buSzPts val="1400"/>
              <a:buNone/>
            </a:pPr>
            <a:endParaRPr sz="1400" b="1">
              <a:solidFill>
                <a:srgbClr val="000090"/>
              </a:solidFill>
            </a:endParaRPr>
          </a:p>
          <a:p>
            <a:pPr marL="0" lvl="0" indent="0" algn="l" rtl="0">
              <a:lnSpc>
                <a:spcPct val="90000"/>
              </a:lnSpc>
              <a:spcBef>
                <a:spcPts val="1000"/>
              </a:spcBef>
              <a:spcAft>
                <a:spcPts val="0"/>
              </a:spcAft>
              <a:buClr>
                <a:schemeClr val="dk1"/>
              </a:buClr>
              <a:buSzPts val="1400"/>
              <a:buNone/>
            </a:pPr>
            <a:r>
              <a:rPr lang="en-US" sz="1400"/>
              <a:t>Before you take electrical conductivity measurements, you need to ensure that your meter is calibrated and able to take accurate measurements.</a:t>
            </a:r>
            <a:r>
              <a:rPr lang="en-US" sz="1400" b="1">
                <a:solidFill>
                  <a:srgbClr val="000090"/>
                </a:solidFill>
              </a:rPr>
              <a:t> </a:t>
            </a:r>
            <a:endParaRPr/>
          </a:p>
          <a:p>
            <a:pPr marL="228600" lvl="0" indent="-139700" algn="just" rtl="0">
              <a:lnSpc>
                <a:spcPct val="90000"/>
              </a:lnSpc>
              <a:spcBef>
                <a:spcPts val="1000"/>
              </a:spcBef>
              <a:spcAft>
                <a:spcPts val="0"/>
              </a:spcAft>
              <a:buClr>
                <a:schemeClr val="dk1"/>
              </a:buClr>
              <a:buSzPts val="1400"/>
              <a:buNone/>
            </a:pPr>
            <a:endParaRPr sz="1400"/>
          </a:p>
        </p:txBody>
      </p:sp>
      <p:sp>
        <p:nvSpPr>
          <p:cNvPr id="277" name="Google Shape;277;p20"/>
          <p:cNvSpPr txBox="1"/>
          <p:nvPr/>
        </p:nvSpPr>
        <p:spPr>
          <a:xfrm>
            <a:off x="1202295" y="2108652"/>
            <a:ext cx="4278150" cy="4351338"/>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2800" b="1" i="0" u="none" strike="noStrike" cap="none">
                <a:solidFill>
                  <a:schemeClr val="dk1"/>
                </a:solidFill>
                <a:latin typeface="Calibri"/>
                <a:ea typeface="Calibri"/>
                <a:cs typeface="Calibri"/>
                <a:sym typeface="Calibri"/>
              </a:rPr>
              <a:t>Here are the steps:</a:t>
            </a:r>
            <a:endParaRPr sz="1400" b="0" i="0" u="none" strike="noStrike" cap="none">
              <a:solidFill>
                <a:srgbClr val="000000"/>
              </a:solidFill>
              <a:latin typeface="Arial"/>
              <a:ea typeface="Arial"/>
              <a:cs typeface="Arial"/>
              <a:sym typeface="Arial"/>
            </a:endParaRPr>
          </a:p>
          <a:p>
            <a:pPr marL="228600" marR="0" lvl="0" indent="-130810" algn="l" rtl="0">
              <a:lnSpc>
                <a:spcPct val="90000"/>
              </a:lnSpc>
              <a:spcBef>
                <a:spcPts val="1000"/>
              </a:spcBef>
              <a:spcAft>
                <a:spcPts val="0"/>
              </a:spcAft>
              <a:buClr>
                <a:schemeClr val="dk1"/>
              </a:buClr>
              <a:buSzPct val="100000"/>
              <a:buFont typeface="Arial"/>
              <a:buNone/>
            </a:pPr>
            <a:endParaRPr sz="2800" b="1" i="0" u="none" strike="noStrike" cap="none">
              <a:solidFill>
                <a:schemeClr val="dk1"/>
              </a:solidFill>
              <a:latin typeface="Calibri"/>
              <a:ea typeface="Calibri"/>
              <a:cs typeface="Calibri"/>
              <a:sym typeface="Calibri"/>
            </a:endParaRPr>
          </a:p>
          <a:p>
            <a:pPr marL="514350" marR="0" lvl="0" indent="-514350" algn="l" rtl="0">
              <a:lnSpc>
                <a:spcPct val="90000"/>
              </a:lnSpc>
              <a:spcBef>
                <a:spcPts val="1000"/>
              </a:spcBef>
              <a:spcAft>
                <a:spcPts val="0"/>
              </a:spcAft>
              <a:buClr>
                <a:schemeClr val="dk1"/>
              </a:buClr>
              <a:buSzPct val="100000"/>
              <a:buFont typeface="Calibri"/>
              <a:buAutoNum type="arabicPeriod"/>
            </a:pPr>
            <a:r>
              <a:rPr lang="en-US" sz="2800" b="0" i="0" u="none" strike="noStrike" cap="none">
                <a:solidFill>
                  <a:schemeClr val="dk1"/>
                </a:solidFill>
                <a:latin typeface="Calibri"/>
                <a:ea typeface="Calibri"/>
                <a:cs typeface="Calibri"/>
                <a:sym typeface="Calibri"/>
              </a:rPr>
              <a:t>Bring the standard solution to room temperature (about 25° C).</a:t>
            </a:r>
            <a:endParaRPr sz="1400" b="0" i="0" u="none" strike="noStrike" cap="none">
              <a:solidFill>
                <a:srgbClr val="000000"/>
              </a:solidFill>
              <a:latin typeface="Arial"/>
              <a:ea typeface="Arial"/>
              <a:cs typeface="Arial"/>
              <a:sym typeface="Arial"/>
            </a:endParaRPr>
          </a:p>
          <a:p>
            <a:pPr marL="514350" marR="0" lvl="0" indent="-416560" algn="l" rtl="0">
              <a:lnSpc>
                <a:spcPct val="90000"/>
              </a:lnSpc>
              <a:spcBef>
                <a:spcPts val="1000"/>
              </a:spcBef>
              <a:spcAft>
                <a:spcPts val="0"/>
              </a:spcAft>
              <a:buClr>
                <a:schemeClr val="dk1"/>
              </a:buClr>
              <a:buSzPct val="100000"/>
              <a:buFont typeface="Calibri"/>
              <a:buNone/>
            </a:pPr>
            <a:endParaRPr sz="2800" b="0" i="0" u="none" strike="noStrike" cap="none">
              <a:solidFill>
                <a:schemeClr val="dk1"/>
              </a:solidFill>
              <a:latin typeface="Calibri"/>
              <a:ea typeface="Calibri"/>
              <a:cs typeface="Calibri"/>
              <a:sym typeface="Calibri"/>
            </a:endParaRPr>
          </a:p>
          <a:p>
            <a:pPr marL="514350" marR="0" lvl="0" indent="-514350" algn="l" rtl="0">
              <a:lnSpc>
                <a:spcPct val="90000"/>
              </a:lnSpc>
              <a:spcBef>
                <a:spcPts val="1000"/>
              </a:spcBef>
              <a:spcAft>
                <a:spcPts val="0"/>
              </a:spcAft>
              <a:buClr>
                <a:schemeClr val="dk1"/>
              </a:buClr>
              <a:buSzPct val="100000"/>
              <a:buFont typeface="Calibri"/>
              <a:buAutoNum type="arabicPeriod"/>
            </a:pPr>
            <a:r>
              <a:rPr lang="en-US" sz="2800" b="0" i="0" u="none" strike="noStrike" cap="none">
                <a:solidFill>
                  <a:schemeClr val="dk1"/>
                </a:solidFill>
                <a:latin typeface="Calibri"/>
                <a:ea typeface="Calibri"/>
                <a:cs typeface="Calibri"/>
                <a:sym typeface="Calibri"/>
              </a:rPr>
              <a:t>Pour standard solution into each of the two clean 100-mL beakers or cups to a depth of about 2 cm. </a:t>
            </a:r>
            <a:endParaRPr sz="1400" b="0" i="0" u="none" strike="noStrike" cap="none">
              <a:solidFill>
                <a:srgbClr val="000000"/>
              </a:solidFill>
              <a:latin typeface="Arial"/>
              <a:ea typeface="Arial"/>
              <a:cs typeface="Arial"/>
              <a:sym typeface="Arial"/>
            </a:endParaRPr>
          </a:p>
          <a:p>
            <a:pPr marL="514350" marR="0" lvl="0" indent="-416560" algn="l" rtl="0">
              <a:lnSpc>
                <a:spcPct val="90000"/>
              </a:lnSpc>
              <a:spcBef>
                <a:spcPts val="1000"/>
              </a:spcBef>
              <a:spcAft>
                <a:spcPts val="0"/>
              </a:spcAft>
              <a:buClr>
                <a:schemeClr val="dk1"/>
              </a:buClr>
              <a:buSzPct val="100000"/>
              <a:buFont typeface="Calibri"/>
              <a:buNone/>
            </a:pPr>
            <a:endParaRPr sz="2800" b="0" i="0" u="none" strike="noStrike" cap="none">
              <a:solidFill>
                <a:schemeClr val="dk1"/>
              </a:solidFill>
              <a:latin typeface="Calibri"/>
              <a:ea typeface="Calibri"/>
              <a:cs typeface="Calibri"/>
              <a:sym typeface="Calibri"/>
            </a:endParaRPr>
          </a:p>
          <a:p>
            <a:pPr marL="514350" marR="0" lvl="0" indent="-514350" algn="l" rtl="0">
              <a:lnSpc>
                <a:spcPct val="90000"/>
              </a:lnSpc>
              <a:spcBef>
                <a:spcPts val="1000"/>
              </a:spcBef>
              <a:spcAft>
                <a:spcPts val="0"/>
              </a:spcAft>
              <a:buClr>
                <a:schemeClr val="dk1"/>
              </a:buClr>
              <a:buSzPct val="100000"/>
              <a:buFont typeface="Calibri"/>
              <a:buAutoNum type="arabicPeriod"/>
            </a:pPr>
            <a:r>
              <a:rPr lang="en-US" sz="2800" b="0" i="0" u="none" strike="noStrike" cap="none">
                <a:solidFill>
                  <a:schemeClr val="dk1"/>
                </a:solidFill>
                <a:latin typeface="Calibri"/>
                <a:ea typeface="Calibri"/>
                <a:cs typeface="Calibri"/>
                <a:sym typeface="Calibri"/>
              </a:rPr>
              <a:t>Remove the cap from the electrical conductivity tester and press the On/Off button to turn it on. </a:t>
            </a:r>
            <a:endParaRPr sz="1400" b="0" i="0" u="none" strike="noStrike" cap="none">
              <a:solidFill>
                <a:srgbClr val="000000"/>
              </a:solidFill>
              <a:latin typeface="Arial"/>
              <a:ea typeface="Arial"/>
              <a:cs typeface="Arial"/>
              <a:sym typeface="Arial"/>
            </a:endParaRPr>
          </a:p>
          <a:p>
            <a:pPr marL="514350" marR="0" lvl="0" indent="-416560" algn="l" rtl="0">
              <a:lnSpc>
                <a:spcPct val="90000"/>
              </a:lnSpc>
              <a:spcBef>
                <a:spcPts val="1000"/>
              </a:spcBef>
              <a:spcAft>
                <a:spcPts val="0"/>
              </a:spcAft>
              <a:buClr>
                <a:schemeClr val="dk1"/>
              </a:buClr>
              <a:buSzPct val="100000"/>
              <a:buFont typeface="Calibri"/>
              <a:buNone/>
            </a:pPr>
            <a:endParaRPr sz="2800" b="0" i="0" u="none" strike="noStrike" cap="none">
              <a:solidFill>
                <a:schemeClr val="dk1"/>
              </a:solidFill>
              <a:latin typeface="Calibri"/>
              <a:ea typeface="Calibri"/>
              <a:cs typeface="Calibri"/>
              <a:sym typeface="Calibri"/>
            </a:endParaRPr>
          </a:p>
          <a:p>
            <a:pPr marL="514350" marR="0" lvl="0" indent="-514350" algn="l" rtl="0">
              <a:lnSpc>
                <a:spcPct val="90000"/>
              </a:lnSpc>
              <a:spcBef>
                <a:spcPts val="1000"/>
              </a:spcBef>
              <a:spcAft>
                <a:spcPts val="0"/>
              </a:spcAft>
              <a:buClr>
                <a:schemeClr val="dk1"/>
              </a:buClr>
              <a:buSzPct val="100000"/>
              <a:buFont typeface="Calibri"/>
              <a:buAutoNum type="arabicPeriod"/>
            </a:pPr>
            <a:r>
              <a:rPr lang="en-US" sz="2800" b="0" i="0" u="none" strike="noStrike" cap="none">
                <a:solidFill>
                  <a:schemeClr val="dk1"/>
                </a:solidFill>
                <a:latin typeface="Calibri"/>
                <a:ea typeface="Calibri"/>
                <a:cs typeface="Calibri"/>
                <a:sym typeface="Calibri"/>
              </a:rPr>
              <a:t>Rinse the electrode at the bottom of the tester with distilled water in the wash bottle. </a:t>
            </a:r>
            <a:endParaRPr sz="1400" b="0" i="0" u="none" strike="noStrike" cap="none">
              <a:solidFill>
                <a:srgbClr val="000000"/>
              </a:solidFill>
              <a:latin typeface="Arial"/>
              <a:ea typeface="Arial"/>
              <a:cs typeface="Arial"/>
              <a:sym typeface="Arial"/>
            </a:endParaRPr>
          </a:p>
          <a:p>
            <a:pPr marL="514350" marR="0" lvl="0" indent="-416560" algn="l" rtl="0">
              <a:lnSpc>
                <a:spcPct val="90000"/>
              </a:lnSpc>
              <a:spcBef>
                <a:spcPts val="1000"/>
              </a:spcBef>
              <a:spcAft>
                <a:spcPts val="0"/>
              </a:spcAft>
              <a:buClr>
                <a:schemeClr val="dk1"/>
              </a:buClr>
              <a:buSzPct val="100000"/>
              <a:buFont typeface="Calibri"/>
              <a:buNone/>
            </a:pPr>
            <a:endParaRPr sz="2800" b="0" i="0" u="none" strike="noStrike" cap="none">
              <a:solidFill>
                <a:schemeClr val="dk1"/>
              </a:solidFill>
              <a:latin typeface="Calibri"/>
              <a:ea typeface="Calibri"/>
              <a:cs typeface="Calibri"/>
              <a:sym typeface="Calibri"/>
            </a:endParaRPr>
          </a:p>
          <a:p>
            <a:pPr marL="514350" marR="0" lvl="0" indent="-514350" algn="l" rtl="0">
              <a:lnSpc>
                <a:spcPct val="90000"/>
              </a:lnSpc>
              <a:spcBef>
                <a:spcPts val="1000"/>
              </a:spcBef>
              <a:spcAft>
                <a:spcPts val="0"/>
              </a:spcAft>
              <a:buClr>
                <a:schemeClr val="dk1"/>
              </a:buClr>
              <a:buSzPct val="100000"/>
              <a:buFont typeface="Calibri"/>
              <a:buAutoNum type="arabicPeriod"/>
            </a:pPr>
            <a:r>
              <a:rPr lang="en-US" sz="2800" b="0" i="0" u="none" strike="noStrike" cap="none">
                <a:solidFill>
                  <a:schemeClr val="dk1"/>
                </a:solidFill>
                <a:latin typeface="Calibri"/>
                <a:ea typeface="Calibri"/>
                <a:cs typeface="Calibri"/>
                <a:sym typeface="Calibri"/>
              </a:rPr>
              <a:t>Gently blot dry with a tissue. </a:t>
            </a:r>
            <a:endParaRPr sz="1400" b="0" i="0" u="none" strike="noStrike" cap="none">
              <a:solidFill>
                <a:srgbClr val="000000"/>
              </a:solidFill>
              <a:latin typeface="Arial"/>
              <a:ea typeface="Arial"/>
              <a:cs typeface="Arial"/>
              <a:sym typeface="Arial"/>
            </a:endParaRPr>
          </a:p>
          <a:p>
            <a:pPr marL="228600" marR="0" lvl="0" indent="-130810" algn="l" rtl="0">
              <a:lnSpc>
                <a:spcPct val="90000"/>
              </a:lnSpc>
              <a:spcBef>
                <a:spcPts val="100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pic>
        <p:nvPicPr>
          <p:cNvPr id="278" name="Google Shape;278;p20" descr="Caution icon"/>
          <p:cNvPicPr preferRelativeResize="0"/>
          <p:nvPr/>
        </p:nvPicPr>
        <p:blipFill rotWithShape="1">
          <a:blip r:embed="rId5">
            <a:alphaModFix/>
          </a:blip>
          <a:srcRect/>
          <a:stretch/>
        </p:blipFill>
        <p:spPr>
          <a:xfrm>
            <a:off x="1319434" y="6214154"/>
            <a:ext cx="399410" cy="409377"/>
          </a:xfrm>
          <a:prstGeom prst="rect">
            <a:avLst/>
          </a:prstGeom>
          <a:noFill/>
          <a:ln>
            <a:noFill/>
          </a:ln>
          <a:effectLst>
            <a:outerShdw blurRad="292100" dist="139700" dir="2700000" algn="tl" rotWithShape="0">
              <a:srgbClr val="333333">
                <a:alpha val="63529"/>
              </a:srgbClr>
            </a:outerShdw>
          </a:effectLst>
        </p:spPr>
      </p:pic>
      <p:sp>
        <p:nvSpPr>
          <p:cNvPr id="279" name="Google Shape;279;p20"/>
          <p:cNvSpPr txBox="1"/>
          <p:nvPr/>
        </p:nvSpPr>
        <p:spPr>
          <a:xfrm>
            <a:off x="2000999" y="6272552"/>
            <a:ext cx="714300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02060"/>
                </a:solidFill>
                <a:latin typeface="Calibri"/>
                <a:ea typeface="Calibri"/>
                <a:cs typeface="Calibri"/>
                <a:sym typeface="Calibri"/>
              </a:rPr>
              <a:t>Do not rub or stroke the electrode while drying as it may damage the probe</a:t>
            </a:r>
            <a:r>
              <a:rPr lang="en-US" sz="1400" b="0" i="1" u="none" strike="noStrike" cap="none">
                <a:solidFill>
                  <a:schemeClr val="dk1"/>
                </a:solidFill>
                <a:latin typeface="Calibri"/>
                <a:ea typeface="Calibri"/>
                <a:cs typeface="Calibri"/>
                <a:sym typeface="Calibri"/>
              </a:rPr>
              <a:t>.</a:t>
            </a:r>
            <a:endParaRPr sz="1400" b="1" i="0" u="none" strike="noStrike" cap="none">
              <a:solidFill>
                <a:srgbClr val="000090"/>
              </a:solidFill>
              <a:latin typeface="Calibri"/>
              <a:ea typeface="Calibri"/>
              <a:cs typeface="Calibri"/>
              <a:sym typeface="Calibri"/>
            </a:endParaRPr>
          </a:p>
        </p:txBody>
      </p:sp>
      <p:pic>
        <p:nvPicPr>
          <p:cNvPr id="280" name="Google Shape;280;p20" descr="Diagram of two labeled beakers, one with a thermometer inserted in the water sample. The EC probe will be rinsed in the first beaker and then will be used to measure the EC of the sample in the second beaker. "/>
          <p:cNvPicPr preferRelativeResize="0">
            <a:picLocks noGrp="1"/>
          </p:cNvPicPr>
          <p:nvPr>
            <p:ph type="body" idx="2"/>
          </p:nvPr>
        </p:nvPicPr>
        <p:blipFill rotWithShape="1">
          <a:blip r:embed="rId6">
            <a:alphaModFix/>
          </a:blip>
          <a:srcRect/>
          <a:stretch/>
        </p:blipFill>
        <p:spPr>
          <a:xfrm>
            <a:off x="5423035" y="2426183"/>
            <a:ext cx="3493815" cy="29789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pic>
        <p:nvPicPr>
          <p:cNvPr id="286" name="Google Shape;286;p21"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287" name="Google Shape;287;p21"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288" name="Google Shape;288;p21"/>
          <p:cNvSpPr txBox="1">
            <a:spLocks noGrp="1"/>
          </p:cNvSpPr>
          <p:nvPr>
            <p:ph type="title"/>
          </p:nvPr>
        </p:nvSpPr>
        <p:spPr>
          <a:xfrm>
            <a:off x="1202295" y="872962"/>
            <a:ext cx="7886700" cy="12248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b="1">
                <a:solidFill>
                  <a:srgbClr val="000072"/>
                </a:solidFill>
              </a:rPr>
              <a:t>Calibration of the Electrical Conductivity Probe (2/2)</a:t>
            </a:r>
            <a:br>
              <a:rPr lang="en-US" sz="2400"/>
            </a:br>
            <a:endParaRPr sz="2800" b="1">
              <a:solidFill>
                <a:srgbClr val="000072"/>
              </a:solidFill>
            </a:endParaRPr>
          </a:p>
        </p:txBody>
      </p:sp>
      <p:sp>
        <p:nvSpPr>
          <p:cNvPr id="289" name="Google Shape;289;p21"/>
          <p:cNvSpPr txBox="1"/>
          <p:nvPr/>
        </p:nvSpPr>
        <p:spPr>
          <a:xfrm>
            <a:off x="1483359" y="1795394"/>
            <a:ext cx="3538632" cy="3070326"/>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Here are the steps:</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Put the probe end of the meter into the first beaker of standard. Stir gently for 2 seconds to rinse off any distilled water. </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Take the meter out of the first beaker. DO NOT rinse with distilled water. </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Put it into the second beaker. </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Stir gently, and then wait for the numbers to stop changing.</a:t>
            </a:r>
            <a:endParaRPr sz="1400" b="0" i="0" u="none" strike="noStrike" cap="none">
              <a:solidFill>
                <a:srgbClr val="000000"/>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90" name="Google Shape;290;p21"/>
          <p:cNvSpPr txBox="1">
            <a:spLocks noGrp="1"/>
          </p:cNvSpPr>
          <p:nvPr>
            <p:ph type="body" idx="1"/>
          </p:nvPr>
        </p:nvSpPr>
        <p:spPr>
          <a:xfrm>
            <a:off x="1483359" y="4427039"/>
            <a:ext cx="7193281" cy="2207443"/>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0000"/>
              </a:lnSpc>
              <a:spcBef>
                <a:spcPts val="0"/>
              </a:spcBef>
              <a:spcAft>
                <a:spcPts val="0"/>
              </a:spcAft>
              <a:buClr>
                <a:schemeClr val="dk1"/>
              </a:buClr>
              <a:buSzPts val="1600"/>
              <a:buNone/>
            </a:pPr>
            <a:r>
              <a:rPr lang="en-US" sz="1600"/>
              <a:t>If the display does not read the value of your standard solution, you must adjust the instrument to read this number. (For most meters, you can use a small screwdriver to adjust the calibration screw on the meter until the display reads the standard value).</a:t>
            </a:r>
            <a:endParaRPr/>
          </a:p>
          <a:p>
            <a:pPr marL="0" lvl="0" indent="0" algn="just" rtl="0">
              <a:lnSpc>
                <a:spcPct val="90000"/>
              </a:lnSpc>
              <a:spcBef>
                <a:spcPts val="1000"/>
              </a:spcBef>
              <a:spcAft>
                <a:spcPts val="0"/>
              </a:spcAft>
              <a:buClr>
                <a:schemeClr val="dk1"/>
              </a:buClr>
              <a:buSzPts val="1600"/>
              <a:buNone/>
            </a:pPr>
            <a:r>
              <a:rPr lang="en-US" sz="1600"/>
              <a:t>Rinse the electrode with distilled water and blot it dry. Turn off the meter and put the cap on to protect the electrode.</a:t>
            </a:r>
            <a:endParaRPr/>
          </a:p>
          <a:p>
            <a:pPr marL="0" lvl="0" indent="0" algn="just" rtl="0">
              <a:lnSpc>
                <a:spcPct val="90000"/>
              </a:lnSpc>
              <a:spcBef>
                <a:spcPts val="1000"/>
              </a:spcBef>
              <a:spcAft>
                <a:spcPts val="0"/>
              </a:spcAft>
              <a:buClr>
                <a:schemeClr val="dk1"/>
              </a:buClr>
              <a:buSzPts val="1600"/>
              <a:buNone/>
            </a:pPr>
            <a:r>
              <a:rPr lang="en-US" sz="1600"/>
              <a:t>Pour the standard from the beakers into a waste container. Rinse and dry the beakers.  </a:t>
            </a:r>
            <a:r>
              <a:rPr lang="en-US" sz="1600" b="1">
                <a:solidFill>
                  <a:srgbClr val="FF0000"/>
                </a:solidFill>
              </a:rPr>
              <a:t>You are done with calibration of your EC meter!  Now you are ready to measure the Electrical Conductivity of your sample.</a:t>
            </a:r>
            <a:endParaRPr/>
          </a:p>
        </p:txBody>
      </p:sp>
      <p:pic>
        <p:nvPicPr>
          <p:cNvPr id="291" name="Google Shape;291;p21" descr="diagram showing lab bench with two sample beakers of water, a thermometer and a EC probe."/>
          <p:cNvPicPr preferRelativeResize="0">
            <a:picLocks noGrp="1"/>
          </p:cNvPicPr>
          <p:nvPr>
            <p:ph type="body" idx="2"/>
          </p:nvPr>
        </p:nvPicPr>
        <p:blipFill rotWithShape="1">
          <a:blip r:embed="rId5">
            <a:alphaModFix/>
          </a:blip>
          <a:srcRect/>
          <a:stretch/>
        </p:blipFill>
        <p:spPr>
          <a:xfrm>
            <a:off x="5076996" y="1758939"/>
            <a:ext cx="3815149" cy="25994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pic>
        <p:nvPicPr>
          <p:cNvPr id="297" name="Google Shape;297;p22"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298" name="Google Shape;298;p22"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299" name="Google Shape;299;p22"/>
          <p:cNvSpPr txBox="1">
            <a:spLocks noGrp="1"/>
          </p:cNvSpPr>
          <p:nvPr>
            <p:ph type="title"/>
          </p:nvPr>
        </p:nvSpPr>
        <p:spPr>
          <a:xfrm>
            <a:off x="1202295" y="1175975"/>
            <a:ext cx="7886700" cy="12248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b="1">
                <a:solidFill>
                  <a:srgbClr val="000072"/>
                </a:solidFill>
              </a:rPr>
              <a:t>Assemble Equipment for Electrical Conductivity Protocol</a:t>
            </a:r>
            <a:br>
              <a:rPr lang="en-US" sz="2400" b="1">
                <a:solidFill>
                  <a:srgbClr val="000072"/>
                </a:solidFill>
              </a:rPr>
            </a:br>
            <a:br>
              <a:rPr lang="en-US" sz="2400"/>
            </a:br>
            <a:endParaRPr sz="2800" b="1">
              <a:solidFill>
                <a:srgbClr val="000072"/>
              </a:solidFill>
            </a:endParaRPr>
          </a:p>
        </p:txBody>
      </p:sp>
      <p:sp>
        <p:nvSpPr>
          <p:cNvPr id="300" name="Google Shape;300;p22"/>
          <p:cNvSpPr txBox="1">
            <a:spLocks noGrp="1"/>
          </p:cNvSpPr>
          <p:nvPr>
            <p:ph type="body" idx="1"/>
          </p:nvPr>
        </p:nvSpPr>
        <p:spPr>
          <a:xfrm>
            <a:off x="1147290" y="1874339"/>
            <a:ext cx="3886200" cy="4351338"/>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chemeClr val="dk1"/>
              </a:buClr>
              <a:buSzPct val="100000"/>
              <a:buNone/>
            </a:pPr>
            <a:r>
              <a:rPr lang="en-US" b="1" dirty="0"/>
              <a:t>You will need: </a:t>
            </a:r>
            <a:endParaRPr dirty="0"/>
          </a:p>
          <a:p>
            <a:pPr marL="228600" lvl="0" indent="-130810" algn="l" rtl="0">
              <a:lnSpc>
                <a:spcPct val="90000"/>
              </a:lnSpc>
              <a:spcBef>
                <a:spcPts val="1000"/>
              </a:spcBef>
              <a:spcAft>
                <a:spcPts val="0"/>
              </a:spcAft>
              <a:buClr>
                <a:schemeClr val="dk1"/>
              </a:buClr>
              <a:buSzPct val="100000"/>
              <a:buNone/>
            </a:pPr>
            <a:endParaRPr dirty="0"/>
          </a:p>
          <a:p>
            <a:pPr marL="285750" lvl="0" indent="-285750" algn="l" rtl="0">
              <a:lnSpc>
                <a:spcPct val="90000"/>
              </a:lnSpc>
              <a:spcBef>
                <a:spcPts val="1000"/>
              </a:spcBef>
              <a:spcAft>
                <a:spcPts val="0"/>
              </a:spcAft>
              <a:buClr>
                <a:schemeClr val="dk1"/>
              </a:buClr>
              <a:buSzPct val="100000"/>
              <a:buFont typeface="Arial"/>
              <a:buChar char="•"/>
            </a:pPr>
            <a:r>
              <a:rPr lang="en-US" dirty="0"/>
              <a:t>Electrical conductivity meter</a:t>
            </a:r>
            <a:endParaRPr dirty="0"/>
          </a:p>
          <a:p>
            <a:pPr marL="285750" lvl="0" indent="-285750" algn="l" rtl="0">
              <a:lnSpc>
                <a:spcPct val="90000"/>
              </a:lnSpc>
              <a:spcBef>
                <a:spcPts val="1000"/>
              </a:spcBef>
              <a:spcAft>
                <a:spcPts val="0"/>
              </a:spcAft>
              <a:buClr>
                <a:schemeClr val="dk1"/>
              </a:buClr>
              <a:buSzPct val="100000"/>
              <a:buFont typeface="Arial"/>
              <a:buChar char="•"/>
            </a:pPr>
            <a:r>
              <a:rPr lang="en-US" dirty="0"/>
              <a:t>Thermometer</a:t>
            </a:r>
            <a:endParaRPr dirty="0"/>
          </a:p>
          <a:p>
            <a:pPr marL="285750" lvl="0" indent="-285750" algn="l" rtl="0">
              <a:lnSpc>
                <a:spcPct val="90000"/>
              </a:lnSpc>
              <a:spcBef>
                <a:spcPts val="1000"/>
              </a:spcBef>
              <a:spcAft>
                <a:spcPts val="0"/>
              </a:spcAft>
              <a:buClr>
                <a:schemeClr val="dk1"/>
              </a:buClr>
              <a:buSzPct val="100000"/>
              <a:buFont typeface="Arial"/>
              <a:buChar char="•"/>
            </a:pPr>
            <a:r>
              <a:rPr lang="en-US" dirty="0"/>
              <a:t>Distilled water in a wash bottle</a:t>
            </a:r>
            <a:endParaRPr dirty="0"/>
          </a:p>
          <a:p>
            <a:pPr marL="285750" lvl="0" indent="-285750" algn="l" rtl="0">
              <a:lnSpc>
                <a:spcPct val="90000"/>
              </a:lnSpc>
              <a:spcBef>
                <a:spcPts val="1000"/>
              </a:spcBef>
              <a:spcAft>
                <a:spcPts val="0"/>
              </a:spcAft>
              <a:buClr>
                <a:schemeClr val="dk1"/>
              </a:buClr>
              <a:buSzPct val="100000"/>
              <a:buFont typeface="Arial"/>
              <a:buChar char="•"/>
            </a:pPr>
            <a:r>
              <a:rPr lang="en-US" dirty="0"/>
              <a:t>Paper towels or soft tissue</a:t>
            </a:r>
            <a:endParaRPr dirty="0"/>
          </a:p>
          <a:p>
            <a:pPr marL="285750" lvl="0" indent="-285750" algn="l" rtl="0">
              <a:lnSpc>
                <a:spcPct val="90000"/>
              </a:lnSpc>
              <a:spcBef>
                <a:spcPts val="1000"/>
              </a:spcBef>
              <a:spcAft>
                <a:spcPts val="0"/>
              </a:spcAft>
              <a:buClr>
                <a:schemeClr val="dk1"/>
              </a:buClr>
              <a:buSzPct val="100000"/>
              <a:buFont typeface="Arial"/>
              <a:buChar char="•"/>
            </a:pPr>
            <a:r>
              <a:rPr lang="en-US" dirty="0"/>
              <a:t>2 100-mL beakers or plastic cups</a:t>
            </a:r>
            <a:endParaRPr dirty="0"/>
          </a:p>
          <a:p>
            <a:pPr marL="285750" lvl="0" indent="-285750" algn="l" rtl="0">
              <a:lnSpc>
                <a:spcPct val="90000"/>
              </a:lnSpc>
              <a:spcBef>
                <a:spcPts val="1000"/>
              </a:spcBef>
              <a:spcAft>
                <a:spcPts val="0"/>
              </a:spcAft>
              <a:buClr>
                <a:schemeClr val="dk1"/>
              </a:buClr>
              <a:buSzPct val="100000"/>
              <a:buFont typeface="Arial"/>
              <a:buChar char="•"/>
            </a:pPr>
            <a:r>
              <a:rPr lang="en-US" dirty="0"/>
              <a:t>Protective gloves and eyewear</a:t>
            </a:r>
            <a:endParaRPr dirty="0"/>
          </a:p>
          <a:p>
            <a:pPr marL="285750" lvl="0" indent="-285750" algn="l" rtl="0">
              <a:lnSpc>
                <a:spcPct val="90000"/>
              </a:lnSpc>
              <a:spcBef>
                <a:spcPts val="1000"/>
              </a:spcBef>
              <a:spcAft>
                <a:spcPts val="0"/>
              </a:spcAft>
              <a:buClr>
                <a:schemeClr val="dk1"/>
              </a:buClr>
              <a:buSzPct val="100000"/>
              <a:buFont typeface="Arial"/>
              <a:buChar char="•"/>
            </a:pPr>
            <a:r>
              <a:rPr lang="en-US" dirty="0"/>
              <a:t>Small screwdriver</a:t>
            </a:r>
            <a:endParaRPr dirty="0"/>
          </a:p>
          <a:p>
            <a:pPr marL="228600" lvl="0" indent="-130810" algn="just"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b="1" dirty="0"/>
              <a:t>Links:</a:t>
            </a:r>
            <a:endParaRPr dirty="0"/>
          </a:p>
          <a:p>
            <a:pPr marL="228600" lvl="0" indent="-228600" algn="l" rtl="0">
              <a:lnSpc>
                <a:spcPct val="90000"/>
              </a:lnSpc>
              <a:spcBef>
                <a:spcPts val="1000"/>
              </a:spcBef>
              <a:spcAft>
                <a:spcPts val="0"/>
              </a:spcAft>
              <a:buClr>
                <a:schemeClr val="dk1"/>
              </a:buClr>
              <a:buSzPct val="100000"/>
              <a:buChar char="•"/>
            </a:pPr>
            <a:r>
              <a:rPr lang="en-US" b="1" u="sng" dirty="0">
                <a:solidFill>
                  <a:schemeClr val="hlink"/>
                </a:solidFill>
                <a:hlinkClick r:id="rId5"/>
              </a:rPr>
              <a:t>Electrical Conductivity Field Guide Protocol</a:t>
            </a:r>
          </a:p>
          <a:p>
            <a:pPr marL="228600" indent="-228600">
              <a:buSzPct val="100000"/>
            </a:pPr>
            <a:r>
              <a:rPr lang="en-US" b="1" dirty="0">
                <a:hlinkClick r:id="rId6"/>
              </a:rPr>
              <a:t>Electrical Conductivity Data Sheet</a:t>
            </a:r>
            <a:r>
              <a:rPr lang="en-US" b="1" u="sng" dirty="0">
                <a:solidFill>
                  <a:schemeClr val="hlink"/>
                </a:solidFill>
                <a:hlinkClick r:id="rId5"/>
              </a:rPr>
              <a:t> </a:t>
            </a:r>
            <a:endParaRPr b="1" dirty="0"/>
          </a:p>
          <a:p>
            <a:pPr marL="228600" lvl="0" indent="-228600" algn="l" rtl="0">
              <a:lnSpc>
                <a:spcPct val="90000"/>
              </a:lnSpc>
              <a:spcBef>
                <a:spcPts val="1000"/>
              </a:spcBef>
              <a:spcAft>
                <a:spcPts val="0"/>
              </a:spcAft>
              <a:buClr>
                <a:schemeClr val="dk1"/>
              </a:buClr>
              <a:buSzPct val="100000"/>
              <a:buChar char="•"/>
            </a:pPr>
            <a:r>
              <a:rPr lang="en-US" b="1" u="sng" dirty="0">
                <a:solidFill>
                  <a:schemeClr val="hlink"/>
                </a:solidFill>
                <a:hlinkClick r:id="rId7"/>
              </a:rPr>
              <a:t>Hydrosphere All Protocols Data Sheet</a:t>
            </a:r>
            <a:endParaRPr b="1" dirty="0"/>
          </a:p>
          <a:p>
            <a:pPr marL="228600" lvl="0" indent="-130810" algn="l" rtl="0">
              <a:lnSpc>
                <a:spcPct val="90000"/>
              </a:lnSpc>
              <a:spcBef>
                <a:spcPts val="1000"/>
              </a:spcBef>
              <a:spcAft>
                <a:spcPts val="0"/>
              </a:spcAft>
              <a:buClr>
                <a:schemeClr val="dk1"/>
              </a:buClr>
              <a:buSzPct val="100000"/>
              <a:buNone/>
            </a:pPr>
            <a:endParaRPr dirty="0"/>
          </a:p>
        </p:txBody>
      </p:sp>
      <p:pic>
        <p:nvPicPr>
          <p:cNvPr id="301" name="Google Shape;301;p22" descr="Illustration  of the equipment listed on this page."/>
          <p:cNvPicPr preferRelativeResize="0">
            <a:picLocks noGrp="1"/>
          </p:cNvPicPr>
          <p:nvPr>
            <p:ph type="body" idx="2"/>
          </p:nvPr>
        </p:nvPicPr>
        <p:blipFill rotWithShape="1">
          <a:blip r:embed="rId8">
            <a:alphaModFix/>
          </a:blip>
          <a:srcRect/>
          <a:stretch/>
        </p:blipFill>
        <p:spPr>
          <a:xfrm>
            <a:off x="5145644" y="1874339"/>
            <a:ext cx="3464441" cy="43513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pic>
        <p:nvPicPr>
          <p:cNvPr id="307" name="Google Shape;307;p23"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308" name="Google Shape;308;p23"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309" name="Google Shape;309;p23"/>
          <p:cNvSpPr txBox="1">
            <a:spLocks noGrp="1"/>
          </p:cNvSpPr>
          <p:nvPr>
            <p:ph type="title"/>
          </p:nvPr>
        </p:nvSpPr>
        <p:spPr>
          <a:xfrm>
            <a:off x="1219469" y="1001376"/>
            <a:ext cx="7350885" cy="38927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72"/>
              </a:buClr>
              <a:buSzPct val="100000"/>
              <a:buFont typeface="Calibri"/>
              <a:buNone/>
            </a:pPr>
            <a:r>
              <a:rPr lang="en-US" sz="2400" b="1">
                <a:solidFill>
                  <a:srgbClr val="000072"/>
                </a:solidFill>
              </a:rPr>
              <a:t>Electrical Conductivity Protocol (1/3)</a:t>
            </a:r>
            <a:endParaRPr sz="2400" b="1">
              <a:solidFill>
                <a:schemeClr val="dk2"/>
              </a:solidFill>
            </a:endParaRPr>
          </a:p>
        </p:txBody>
      </p:sp>
      <p:sp>
        <p:nvSpPr>
          <p:cNvPr id="310" name="Google Shape;310;p23"/>
          <p:cNvSpPr txBox="1"/>
          <p:nvPr/>
        </p:nvSpPr>
        <p:spPr>
          <a:xfrm>
            <a:off x="1202295" y="1704130"/>
            <a:ext cx="7313055" cy="1364615"/>
          </a:xfrm>
          <a:prstGeom prst="rect">
            <a:avLst/>
          </a:prstGeom>
          <a:noFill/>
          <a:ln>
            <a:noFill/>
          </a:ln>
        </p:spPr>
        <p:txBody>
          <a:bodyPr spcFirstLastPara="1" wrap="square" lIns="91425" tIns="45700" rIns="91425" bIns="45700" anchor="t" anchorCtr="0">
            <a:normAutofit fontScale="62500" lnSpcReduction="20000"/>
          </a:bodyPr>
          <a:lstStyle/>
          <a:p>
            <a:pPr marL="342900" marR="0" lvl="0" indent="-342900" algn="l" rtl="0">
              <a:lnSpc>
                <a:spcPct val="90000"/>
              </a:lnSpc>
              <a:spcBef>
                <a:spcPts val="0"/>
              </a:spcBef>
              <a:spcAft>
                <a:spcPts val="0"/>
              </a:spcAft>
              <a:buClr>
                <a:schemeClr val="dk1"/>
              </a:buClr>
              <a:buSzPct val="100000"/>
              <a:buFont typeface="Arial"/>
              <a:buAutoNum type="arabicPeriod"/>
            </a:pPr>
            <a:r>
              <a:rPr lang="en-US" sz="2800" b="0" i="0" u="none" strike="noStrike" cap="none">
                <a:solidFill>
                  <a:schemeClr val="dk1"/>
                </a:solidFill>
                <a:latin typeface="Calibri"/>
                <a:ea typeface="Calibri"/>
                <a:cs typeface="Calibri"/>
                <a:sym typeface="Calibri"/>
              </a:rPr>
              <a:t>Fill out the top portion of the Hydrosphere  Investigation Data Sheet.</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ct val="100000"/>
              <a:buFont typeface="Arial"/>
              <a:buAutoNum type="arabicPeriod"/>
            </a:pPr>
            <a:r>
              <a:rPr lang="en-US" sz="2800" b="0" i="0" u="none" strike="noStrike" cap="none">
                <a:solidFill>
                  <a:schemeClr val="dk1"/>
                </a:solidFill>
                <a:latin typeface="Calibri"/>
                <a:ea typeface="Calibri"/>
                <a:cs typeface="Calibri"/>
                <a:sym typeface="Calibri"/>
              </a:rPr>
              <a:t>Put  on protective gloves.</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ct val="100000"/>
              <a:buFont typeface="Arial"/>
              <a:buAutoNum type="arabicPeriod"/>
            </a:pPr>
            <a:r>
              <a:rPr lang="en-US" sz="2800" b="0" i="0" u="none" strike="noStrike" cap="none">
                <a:solidFill>
                  <a:schemeClr val="dk1"/>
                </a:solidFill>
                <a:latin typeface="Calibri"/>
                <a:ea typeface="Calibri"/>
                <a:cs typeface="Calibri"/>
                <a:sym typeface="Calibri"/>
              </a:rPr>
              <a:t>Record the temperature of the water to be tested. If water is </a:t>
            </a:r>
            <a:r>
              <a:rPr lang="en-US" sz="2800" b="1" i="0" u="none" strike="noStrike" cap="none">
                <a:solidFill>
                  <a:srgbClr val="000090"/>
                </a:solidFill>
                <a:latin typeface="Calibri"/>
                <a:ea typeface="Calibri"/>
                <a:cs typeface="Calibri"/>
                <a:sym typeface="Calibri"/>
              </a:rPr>
              <a:t>between 20  ̊ – 30  ̊ C, go to step 5.</a:t>
            </a:r>
            <a:endParaRPr sz="1400" b="0" i="0" u="none" strike="noStrike" cap="none">
              <a:solidFill>
                <a:srgbClr val="000000"/>
              </a:solidFill>
              <a:latin typeface="Arial"/>
              <a:ea typeface="Arial"/>
              <a:cs typeface="Arial"/>
              <a:sym typeface="Arial"/>
            </a:endParaRPr>
          </a:p>
        </p:txBody>
      </p:sp>
      <p:sp>
        <p:nvSpPr>
          <p:cNvPr id="311" name="Google Shape;311;p23"/>
          <p:cNvSpPr txBox="1"/>
          <p:nvPr/>
        </p:nvSpPr>
        <p:spPr>
          <a:xfrm>
            <a:off x="1219471" y="3081213"/>
            <a:ext cx="3507751" cy="258532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4. If your water sample is either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000090"/>
                </a:solidFill>
                <a:latin typeface="Calibri"/>
                <a:ea typeface="Calibri"/>
                <a:cs typeface="Calibri"/>
                <a:sym typeface="Calibri"/>
              </a:rPr>
              <a:t>below 20  ̊ C or above 30  ̊ C, </a:t>
            </a:r>
            <a:r>
              <a:rPr lang="en-US" sz="1800" b="0" i="0" u="none" strike="noStrike" cap="none">
                <a:solidFill>
                  <a:schemeClr val="dk1"/>
                </a:solidFill>
                <a:latin typeface="Calibri"/>
                <a:ea typeface="Calibri"/>
                <a:cs typeface="Calibri"/>
                <a:sym typeface="Calibri"/>
              </a:rPr>
              <a:t>fill a clean sample bottle (600-700 mL) with the water to be tested. Cap and bring back to the classroom. Allow the water to reach 20  ̊ – 30  ̊ C, record the temperature and then proceed to step 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2" name="Google Shape;312;p23" descr="Image of user with gloves placing electrical conductivity meter in bucket of sample water."/>
          <p:cNvPicPr preferRelativeResize="0">
            <a:picLocks noGrp="1"/>
          </p:cNvPicPr>
          <p:nvPr>
            <p:ph type="body" idx="2"/>
          </p:nvPr>
        </p:nvPicPr>
        <p:blipFill rotWithShape="1">
          <a:blip r:embed="rId5">
            <a:alphaModFix/>
          </a:blip>
          <a:srcRect/>
          <a:stretch/>
        </p:blipFill>
        <p:spPr>
          <a:xfrm>
            <a:off x="5123282" y="3131299"/>
            <a:ext cx="3013877" cy="2260408"/>
          </a:xfrm>
          <a:prstGeom prst="rect">
            <a:avLst/>
          </a:prstGeom>
          <a:noFill/>
          <a:ln>
            <a:noFill/>
          </a:ln>
        </p:spPr>
      </p:pic>
      <p:pic>
        <p:nvPicPr>
          <p:cNvPr id="313" name="Google Shape;313;p23" descr="Caution icon telling users to wear protective gloves and goggles"/>
          <p:cNvPicPr preferRelativeResize="0"/>
          <p:nvPr/>
        </p:nvPicPr>
        <p:blipFill rotWithShape="1">
          <a:blip r:embed="rId6">
            <a:alphaModFix/>
          </a:blip>
          <a:srcRect/>
          <a:stretch/>
        </p:blipFill>
        <p:spPr>
          <a:xfrm>
            <a:off x="1219470" y="5725813"/>
            <a:ext cx="5916825" cy="9861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pic>
        <p:nvPicPr>
          <p:cNvPr id="319" name="Google Shape;319;p24"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320" name="Google Shape;320;p24"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321" name="Google Shape;321;p24"/>
          <p:cNvSpPr txBox="1">
            <a:spLocks noGrp="1"/>
          </p:cNvSpPr>
          <p:nvPr>
            <p:ph type="title"/>
          </p:nvPr>
        </p:nvSpPr>
        <p:spPr>
          <a:xfrm>
            <a:off x="1197696" y="1001376"/>
            <a:ext cx="4745614" cy="48751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72"/>
              </a:buClr>
              <a:buSzPct val="111111"/>
              <a:buFont typeface="Calibri"/>
              <a:buNone/>
            </a:pPr>
            <a:r>
              <a:rPr lang="en-US" sz="2400" b="1">
                <a:solidFill>
                  <a:srgbClr val="000072"/>
                </a:solidFill>
              </a:rPr>
              <a:t>Electrical Conductivity Protocol (2/3)</a:t>
            </a:r>
            <a:endParaRPr sz="2400" b="1">
              <a:solidFill>
                <a:schemeClr val="dk2"/>
              </a:solidFill>
            </a:endParaRPr>
          </a:p>
        </p:txBody>
      </p:sp>
      <p:sp>
        <p:nvSpPr>
          <p:cNvPr id="322" name="Google Shape;322;p24"/>
          <p:cNvSpPr txBox="1"/>
          <p:nvPr/>
        </p:nvSpPr>
        <p:spPr>
          <a:xfrm>
            <a:off x="1197696" y="1620991"/>
            <a:ext cx="7659482" cy="2629565"/>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5. Rinse two 100-mL beakers two times with sample water.</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6. Pour about 50 mL of water to be tested into two 100-mL beakers.</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7. Remove the cap from the probe end of the meter. Press the On/Off button to turn it on.</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8. Rinse the probe with distilled water. Blot it dry. Do not rub or stroke the electrode while drying.</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9. Put the probe in the water sample in the first beaker. Stir gently for a few seconds. </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10. Take the probe out of the first beaker. Shake gently to remove excess water, then put it into the second beaker. Do not rinse with distilled water.</a:t>
            </a:r>
            <a:endParaRPr sz="1400" b="0" i="0" u="none" strike="noStrike" cap="none">
              <a:solidFill>
                <a:srgbClr val="000000"/>
              </a:solidFill>
              <a:latin typeface="Arial"/>
              <a:ea typeface="Arial"/>
              <a:cs typeface="Arial"/>
              <a:sym typeface="Arial"/>
            </a:endParaRPr>
          </a:p>
        </p:txBody>
      </p:sp>
      <p:sp>
        <p:nvSpPr>
          <p:cNvPr id="323" name="Google Shape;323;p24"/>
          <p:cNvSpPr txBox="1"/>
          <p:nvPr/>
        </p:nvSpPr>
        <p:spPr>
          <a:xfrm>
            <a:off x="1197695" y="4118788"/>
            <a:ext cx="2764705" cy="209288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11. Leave the probes submerged for at least one minute. When the numbers stop changing, record the value on the Hydrosphere Investigation Data Sheet by Conductivity Test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4" name="Google Shape;324;p24" descr="caution icon"/>
          <p:cNvPicPr preferRelativeResize="0"/>
          <p:nvPr/>
        </p:nvPicPr>
        <p:blipFill rotWithShape="1">
          <a:blip r:embed="rId5">
            <a:alphaModFix/>
          </a:blip>
          <a:srcRect/>
          <a:stretch/>
        </p:blipFill>
        <p:spPr>
          <a:xfrm>
            <a:off x="1308034" y="6029317"/>
            <a:ext cx="399410" cy="409377"/>
          </a:xfrm>
          <a:prstGeom prst="rect">
            <a:avLst/>
          </a:prstGeom>
          <a:noFill/>
          <a:ln>
            <a:noFill/>
          </a:ln>
          <a:effectLst>
            <a:outerShdw blurRad="292100" dist="139700" dir="2700000" algn="tl" rotWithShape="0">
              <a:srgbClr val="333333">
                <a:alpha val="63529"/>
              </a:srgbClr>
            </a:outerShdw>
          </a:effectLst>
        </p:spPr>
      </p:pic>
      <p:sp>
        <p:nvSpPr>
          <p:cNvPr id="325" name="Google Shape;325;p24"/>
          <p:cNvSpPr/>
          <p:nvPr/>
        </p:nvSpPr>
        <p:spPr>
          <a:xfrm>
            <a:off x="1707444" y="6211669"/>
            <a:ext cx="715433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1" u="none" strike="noStrike" cap="none">
                <a:solidFill>
                  <a:srgbClr val="002060"/>
                </a:solidFill>
                <a:latin typeface="Calibri"/>
                <a:ea typeface="Calibri"/>
                <a:cs typeface="Calibri"/>
                <a:sym typeface="Calibri"/>
              </a:rPr>
              <a:t>Do not let the  probe end of the meter rest on the bottom of the beaker or touch the sides</a:t>
            </a:r>
            <a:r>
              <a:rPr lang="en-US" sz="1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326" name="Google Shape;326;p24" descr="Screen Shot of the Electrical Conductivity data sheet. Record the three measurements . "/>
          <p:cNvPicPr preferRelativeResize="0">
            <a:picLocks noGrp="1"/>
          </p:cNvPicPr>
          <p:nvPr>
            <p:ph type="body" idx="2"/>
          </p:nvPr>
        </p:nvPicPr>
        <p:blipFill rotWithShape="1">
          <a:blip r:embed="rId6">
            <a:alphaModFix/>
          </a:blip>
          <a:srcRect/>
          <a:stretch/>
        </p:blipFill>
        <p:spPr>
          <a:xfrm>
            <a:off x="4316919" y="4141386"/>
            <a:ext cx="4413971" cy="1751667"/>
          </a:xfrm>
          <a:prstGeom prst="rect">
            <a:avLst/>
          </a:prstGeom>
          <a:noFill/>
          <a:ln>
            <a:noFill/>
          </a:ln>
          <a:effectLst>
            <a:outerShdw blurRad="292100" dist="139700" dir="2700000" algn="tl" rotWithShape="0">
              <a:srgbClr val="333333">
                <a:alpha val="63529"/>
              </a:srgbClr>
            </a:outerShdw>
          </a:effectLst>
        </p:spPr>
      </p:pic>
      <p:cxnSp>
        <p:nvCxnSpPr>
          <p:cNvPr id="327" name="Google Shape;327;p24" descr="arrow pointing to where you put the data on the data sheet."/>
          <p:cNvCxnSpPr/>
          <p:nvPr/>
        </p:nvCxnSpPr>
        <p:spPr>
          <a:xfrm rot="10800000" flipH="1">
            <a:off x="3962400" y="4752889"/>
            <a:ext cx="620931" cy="889972"/>
          </a:xfrm>
          <a:prstGeom prst="straightConnector1">
            <a:avLst/>
          </a:prstGeom>
          <a:noFill/>
          <a:ln w="38100" cap="flat" cmpd="sng">
            <a:solidFill>
              <a:srgbClr val="FF0000"/>
            </a:solidFill>
            <a:prstDash val="solid"/>
            <a:miter lim="800000"/>
            <a:headEnd type="none" w="sm" len="sm"/>
            <a:tailEnd type="stealth"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pic>
        <p:nvPicPr>
          <p:cNvPr id="333" name="Google Shape;333;p25" descr="Banner: Hydrosphere-Electrical Conductivity"/>
          <p:cNvPicPr preferRelativeResize="0"/>
          <p:nvPr/>
        </p:nvPicPr>
        <p:blipFill rotWithShape="1">
          <a:blip r:embed="rId3">
            <a:alphaModFix/>
          </a:blip>
          <a:srcRect/>
          <a:stretch/>
        </p:blipFill>
        <p:spPr>
          <a:xfrm>
            <a:off x="1147290" y="-1"/>
            <a:ext cx="7996710" cy="1001377"/>
          </a:xfrm>
          <a:prstGeom prst="rect">
            <a:avLst/>
          </a:prstGeom>
          <a:noFill/>
          <a:ln>
            <a:noFill/>
          </a:ln>
        </p:spPr>
      </p:pic>
      <p:pic>
        <p:nvPicPr>
          <p:cNvPr id="334" name="Google Shape;334;p25" descr="Menu: How to collect your data"/>
          <p:cNvPicPr preferRelativeResize="0"/>
          <p:nvPr/>
        </p:nvPicPr>
        <p:blipFill rotWithShape="1">
          <a:blip r:embed="rId4">
            <a:alphaModFix/>
          </a:blip>
          <a:srcRect/>
          <a:stretch/>
        </p:blipFill>
        <p:spPr>
          <a:xfrm>
            <a:off x="-5196" y="-8627"/>
            <a:ext cx="1152486" cy="6858002"/>
          </a:xfrm>
          <a:prstGeom prst="rect">
            <a:avLst/>
          </a:prstGeom>
          <a:noFill/>
          <a:ln>
            <a:noFill/>
          </a:ln>
        </p:spPr>
      </p:pic>
      <p:sp>
        <p:nvSpPr>
          <p:cNvPr id="335" name="Google Shape;335;p25"/>
          <p:cNvSpPr txBox="1">
            <a:spLocks noGrp="1"/>
          </p:cNvSpPr>
          <p:nvPr>
            <p:ph type="title"/>
          </p:nvPr>
        </p:nvSpPr>
        <p:spPr>
          <a:xfrm>
            <a:off x="1384690" y="1001375"/>
            <a:ext cx="7417482" cy="7512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b="1">
                <a:solidFill>
                  <a:srgbClr val="000072"/>
                </a:solidFill>
              </a:rPr>
              <a:t>Electrical Conductivity Protocol (3/3)</a:t>
            </a:r>
            <a:endParaRPr sz="2400" b="1">
              <a:solidFill>
                <a:schemeClr val="dk2"/>
              </a:solidFill>
            </a:endParaRPr>
          </a:p>
        </p:txBody>
      </p:sp>
      <p:sp>
        <p:nvSpPr>
          <p:cNvPr id="336" name="Google Shape;336;p25"/>
          <p:cNvSpPr txBox="1"/>
          <p:nvPr/>
        </p:nvSpPr>
        <p:spPr>
          <a:xfrm>
            <a:off x="1384690" y="1917753"/>
            <a:ext cx="3474131" cy="2629565"/>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12. Have two other students repeat the measurement using fresh beakers of water each time. The meter does not need to be calibrated for each student. Record these measurements as Observations 2 and 3.</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13. Calculate the average of the three observations. </a:t>
            </a:r>
            <a:endParaRPr sz="1400" b="0" i="0" u="none" strike="noStrike" cap="none">
              <a:solidFill>
                <a:srgbClr val="000000"/>
              </a:solidFill>
              <a:latin typeface="Arial"/>
              <a:ea typeface="Arial"/>
              <a:cs typeface="Arial"/>
              <a:sym typeface="Arial"/>
            </a:endParaRPr>
          </a:p>
        </p:txBody>
      </p:sp>
      <p:sp>
        <p:nvSpPr>
          <p:cNvPr id="337" name="Google Shape;337;p25"/>
          <p:cNvSpPr txBox="1"/>
          <p:nvPr/>
        </p:nvSpPr>
        <p:spPr>
          <a:xfrm>
            <a:off x="1384691" y="4272678"/>
            <a:ext cx="7249355" cy="233910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14. Each of the observations </a:t>
            </a:r>
            <a:r>
              <a:rPr lang="en-US" sz="1600" b="1" i="0" u="none" strike="noStrike" cap="none">
                <a:solidFill>
                  <a:srgbClr val="000090"/>
                </a:solidFill>
                <a:latin typeface="Calibri"/>
                <a:ea typeface="Calibri"/>
                <a:cs typeface="Calibri"/>
                <a:sym typeface="Calibri"/>
              </a:rPr>
              <a:t>should be within 40 </a:t>
            </a:r>
            <a:r>
              <a:rPr lang="en-US" sz="1600" b="0" i="0" u="none" strike="noStrike" cap="none">
                <a:solidFill>
                  <a:srgbClr val="000090"/>
                </a:solidFill>
                <a:latin typeface="Calibri"/>
                <a:ea typeface="Calibri"/>
                <a:cs typeface="Calibri"/>
                <a:sym typeface="Calibri"/>
              </a:rPr>
              <a:t>µS </a:t>
            </a:r>
            <a:r>
              <a:rPr lang="en-US" sz="1600" b="1" i="0" u="none" strike="noStrike" cap="none">
                <a:solidFill>
                  <a:srgbClr val="000090"/>
                </a:solidFill>
                <a:latin typeface="Calibri"/>
                <a:ea typeface="Calibri"/>
                <a:cs typeface="Calibri"/>
                <a:sym typeface="Calibri"/>
              </a:rPr>
              <a:t>/cm </a:t>
            </a:r>
            <a:r>
              <a:rPr lang="en-US" sz="1600" b="0" i="0" u="none" strike="noStrike" cap="none">
                <a:solidFill>
                  <a:schemeClr val="dk1"/>
                </a:solidFill>
                <a:latin typeface="Calibri"/>
                <a:ea typeface="Calibri"/>
                <a:cs typeface="Calibri"/>
                <a:sym typeface="Calibri"/>
              </a:rPr>
              <a:t>of the average. If one or more of the values is not within 40 µS /cm, pour a fresh sample and repeat the measurements and calculate a new average. </a:t>
            </a:r>
            <a:r>
              <a:rPr lang="en-US" sz="1600" b="1" i="0" u="none" strike="noStrike" cap="none">
                <a:solidFill>
                  <a:srgbClr val="000072"/>
                </a:solidFill>
                <a:latin typeface="Calibri"/>
                <a:ea typeface="Calibri"/>
                <a:cs typeface="Calibri"/>
                <a:sym typeface="Calibri"/>
              </a:rPr>
              <a:t> </a:t>
            </a:r>
            <a:endParaRPr sz="1600" b="1" i="0" u="none" strike="noStrike" cap="none">
              <a:solidFill>
                <a:schemeClr val="dk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15. Rinse the probe with distilled water, blot dry, and put the cap on the meter. Rinse and dry the beakers and sample bottle.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FF0000"/>
                </a:solidFill>
                <a:latin typeface="Calibri"/>
                <a:ea typeface="Calibri"/>
                <a:cs typeface="Calibri"/>
                <a:sym typeface="Calibri"/>
              </a:rPr>
              <a:t>You have completed the Electrical Conductivity measurement!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8" name="Google Shape;338;p25" descr="diagram showing lab bench with two sample beakers of water, a thermometer and a EC probe."/>
          <p:cNvPicPr preferRelativeResize="0">
            <a:picLocks noGrp="1"/>
          </p:cNvPicPr>
          <p:nvPr>
            <p:ph type="body" idx="2"/>
          </p:nvPr>
        </p:nvPicPr>
        <p:blipFill rotWithShape="1">
          <a:blip r:embed="rId5">
            <a:alphaModFix/>
          </a:blip>
          <a:srcRect/>
          <a:stretch/>
        </p:blipFill>
        <p:spPr>
          <a:xfrm>
            <a:off x="5055672" y="1917753"/>
            <a:ext cx="3367359" cy="229437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pic>
        <p:nvPicPr>
          <p:cNvPr id="344" name="Google Shape;344;p26" descr="Banner: Hydrosphere-Electrical Conductivity"/>
          <p:cNvPicPr preferRelativeResize="0"/>
          <p:nvPr/>
        </p:nvPicPr>
        <p:blipFill rotWithShape="1">
          <a:blip r:embed="rId3">
            <a:alphaModFix/>
          </a:blip>
          <a:srcRect/>
          <a:stretch/>
        </p:blipFill>
        <p:spPr>
          <a:xfrm>
            <a:off x="1108364" y="-17253"/>
            <a:ext cx="8035636" cy="1017322"/>
          </a:xfrm>
          <a:prstGeom prst="rect">
            <a:avLst/>
          </a:prstGeom>
          <a:noFill/>
          <a:ln>
            <a:noFill/>
          </a:ln>
        </p:spPr>
      </p:pic>
      <p:pic>
        <p:nvPicPr>
          <p:cNvPr id="345" name="Google Shape;345;p26" descr="Menu: How your measurements can help."/>
          <p:cNvPicPr preferRelativeResize="0"/>
          <p:nvPr/>
        </p:nvPicPr>
        <p:blipFill rotWithShape="1">
          <a:blip r:embed="rId4">
            <a:alphaModFix/>
          </a:blip>
          <a:srcRect/>
          <a:stretch/>
        </p:blipFill>
        <p:spPr>
          <a:xfrm>
            <a:off x="-1" y="-1"/>
            <a:ext cx="1136073" cy="6858001"/>
          </a:xfrm>
          <a:prstGeom prst="rect">
            <a:avLst/>
          </a:prstGeom>
          <a:noFill/>
          <a:ln>
            <a:noFill/>
          </a:ln>
        </p:spPr>
      </p:pic>
      <p:sp>
        <p:nvSpPr>
          <p:cNvPr id="346" name="Google Shape;346;p26"/>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GLOBE Data Entry!  Question 4</a:t>
            </a:r>
            <a:endParaRPr/>
          </a:p>
        </p:txBody>
      </p:sp>
      <p:sp>
        <p:nvSpPr>
          <p:cNvPr id="347" name="Google Shape;347;p26"/>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000"/>
              <a:buNone/>
            </a:pPr>
            <a:r>
              <a:rPr lang="en-US" sz="2000" b="1">
                <a:solidFill>
                  <a:srgbClr val="002060"/>
                </a:solidFill>
              </a:rPr>
              <a:t>What is a critical step you must complete before doing the Electrical Conductivity measurement on your water body?</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Determine that the water sample is at a temperature of 20  ̊ - 30  ̊ C</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Calibrate your Electrical Conductivity Meter</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Both A and B</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What is the answer?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353" name="Google Shape;353;p27"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354" name="Google Shape;354;p27" descr="Menu: How your measurements can help."/>
          <p:cNvPicPr preferRelativeResize="0"/>
          <p:nvPr/>
        </p:nvPicPr>
        <p:blipFill rotWithShape="1">
          <a:blip r:embed="rId4">
            <a:alphaModFix/>
          </a:blip>
          <a:srcRect/>
          <a:stretch/>
        </p:blipFill>
        <p:spPr>
          <a:xfrm>
            <a:off x="-1" y="8625"/>
            <a:ext cx="1136073" cy="6858001"/>
          </a:xfrm>
          <a:prstGeom prst="rect">
            <a:avLst/>
          </a:prstGeom>
          <a:noFill/>
          <a:ln>
            <a:noFill/>
          </a:ln>
        </p:spPr>
      </p:pic>
      <p:sp>
        <p:nvSpPr>
          <p:cNvPr id="355" name="Google Shape;355;p27"/>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GLOBE Data Entry! Answer to Question 4</a:t>
            </a:r>
            <a:endParaRPr/>
          </a:p>
        </p:txBody>
      </p:sp>
      <p:sp>
        <p:nvSpPr>
          <p:cNvPr id="356" name="Google Shape;356;p27"/>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000"/>
              <a:buNone/>
            </a:pPr>
            <a:r>
              <a:rPr lang="en-US" sz="2000" b="1">
                <a:solidFill>
                  <a:srgbClr val="002060"/>
                </a:solidFill>
              </a:rPr>
              <a:t>What is a critical step you must complete before doing the Electrical Conductivity measurement on your water body?</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Determine that the water sample is at a temperature of 20  ̊ - 30  ̊ C</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Calibrate your Electrical Conductivity Meter</a:t>
            </a:r>
            <a:endParaRPr/>
          </a:p>
          <a:p>
            <a:pPr marL="457200" lvl="0" indent="-457200" algn="l" rtl="0">
              <a:lnSpc>
                <a:spcPct val="90000"/>
              </a:lnSpc>
              <a:spcBef>
                <a:spcPts val="1000"/>
              </a:spcBef>
              <a:spcAft>
                <a:spcPts val="0"/>
              </a:spcAft>
              <a:buClr>
                <a:srgbClr val="FF0000"/>
              </a:buClr>
              <a:buSzPts val="2000"/>
              <a:buFont typeface="Calibri"/>
              <a:buAutoNum type="alphaUcPeriod"/>
            </a:pPr>
            <a:r>
              <a:rPr lang="en-US" sz="2000" b="1">
                <a:solidFill>
                  <a:srgbClr val="FF0000"/>
                </a:solidFill>
              </a:rPr>
              <a:t>Both A and B- ☺ correct! </a:t>
            </a:r>
            <a:endParaRPr/>
          </a:p>
          <a:p>
            <a:pPr marL="457200" lvl="0" indent="-330200" algn="l" rtl="0">
              <a:lnSpc>
                <a:spcPct val="90000"/>
              </a:lnSpc>
              <a:spcBef>
                <a:spcPts val="1000"/>
              </a:spcBef>
              <a:spcAft>
                <a:spcPts val="0"/>
              </a:spcAft>
              <a:buClr>
                <a:schemeClr val="dk1"/>
              </a:buClr>
              <a:buSzPts val="2000"/>
              <a:buFont typeface="Calibri"/>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Were  you correct?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pic>
        <p:nvPicPr>
          <p:cNvPr id="362" name="Google Shape;362;p28"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363" name="Google Shape;363;p28" descr="Menu: How your measurements can help."/>
          <p:cNvPicPr preferRelativeResize="0"/>
          <p:nvPr/>
        </p:nvPicPr>
        <p:blipFill rotWithShape="1">
          <a:blip r:embed="rId4">
            <a:alphaModFix/>
          </a:blip>
          <a:srcRect/>
          <a:stretch/>
        </p:blipFill>
        <p:spPr>
          <a:xfrm>
            <a:off x="-1" y="17251"/>
            <a:ext cx="1136073" cy="6858001"/>
          </a:xfrm>
          <a:prstGeom prst="rect">
            <a:avLst/>
          </a:prstGeom>
          <a:noFill/>
          <a:ln>
            <a:noFill/>
          </a:ln>
        </p:spPr>
      </p:pic>
      <p:sp>
        <p:nvSpPr>
          <p:cNvPr id="364" name="Google Shape;364;p28"/>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GLOBE Data Entry! Question 5</a:t>
            </a:r>
            <a:endParaRPr/>
          </a:p>
        </p:txBody>
      </p:sp>
      <p:sp>
        <p:nvSpPr>
          <p:cNvPr id="365" name="Google Shape;365;p28"/>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000"/>
              <a:buNone/>
            </a:pPr>
            <a:r>
              <a:rPr lang="en-US" sz="2000" b="1">
                <a:solidFill>
                  <a:schemeClr val="dk2"/>
                </a:solidFill>
              </a:rPr>
              <a:t>According to the GLOBE protocol, each of the 3 replicate electrical conductivity observations should be within ___ of the average to be considered valid.</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within .10 µS /cm</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within 1.0 µS /cm</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within  10.0  µS /cm</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within 40 µS /cm</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What is the answer?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pic>
        <p:nvPicPr>
          <p:cNvPr id="371" name="Google Shape;371;p29"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372" name="Google Shape;372;p29" descr="Menu: How your measurements can help."/>
          <p:cNvPicPr preferRelativeResize="0"/>
          <p:nvPr/>
        </p:nvPicPr>
        <p:blipFill rotWithShape="1">
          <a:blip r:embed="rId4">
            <a:alphaModFix/>
          </a:blip>
          <a:srcRect/>
          <a:stretch/>
        </p:blipFill>
        <p:spPr>
          <a:xfrm>
            <a:off x="-1" y="17251"/>
            <a:ext cx="1136073" cy="6858001"/>
          </a:xfrm>
          <a:prstGeom prst="rect">
            <a:avLst/>
          </a:prstGeom>
          <a:noFill/>
          <a:ln>
            <a:noFill/>
          </a:ln>
        </p:spPr>
      </p:pic>
      <p:sp>
        <p:nvSpPr>
          <p:cNvPr id="373" name="Google Shape;373;p29"/>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GLOBE Data Entry! Answer to Question 5</a:t>
            </a:r>
            <a:endParaRPr/>
          </a:p>
        </p:txBody>
      </p:sp>
      <p:sp>
        <p:nvSpPr>
          <p:cNvPr id="374" name="Google Shape;374;p29"/>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000"/>
              <a:buNone/>
            </a:pPr>
            <a:r>
              <a:rPr lang="en-US" sz="2000" b="1">
                <a:solidFill>
                  <a:schemeClr val="dk2"/>
                </a:solidFill>
              </a:rPr>
              <a:t>According to the GLOBE protocol, each of the 3 replicate electrical conductivity observations should be within ___ of the average to be considered valid.</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within .10 µS /cm</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within 1.0 µS /cm</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within  10.0  µS /cm</a:t>
            </a:r>
            <a:endParaRPr/>
          </a:p>
          <a:p>
            <a:pPr marL="457200" lvl="0" indent="-457200" algn="l" rtl="0">
              <a:lnSpc>
                <a:spcPct val="90000"/>
              </a:lnSpc>
              <a:spcBef>
                <a:spcPts val="1000"/>
              </a:spcBef>
              <a:spcAft>
                <a:spcPts val="0"/>
              </a:spcAft>
              <a:buClr>
                <a:srgbClr val="FF0000"/>
              </a:buClr>
              <a:buSzPts val="2000"/>
              <a:buFont typeface="Calibri"/>
              <a:buAutoNum type="alphaUcPeriod"/>
            </a:pPr>
            <a:r>
              <a:rPr lang="en-US" sz="2000" b="1">
                <a:solidFill>
                  <a:srgbClr val="FF0000"/>
                </a:solidFill>
              </a:rPr>
              <a:t>within 40 µS /cm ☺  Correct! </a:t>
            </a:r>
            <a:endParaRPr sz="2000" b="1">
              <a:solidFill>
                <a:srgbClr val="FF0000"/>
              </a:solidFill>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Were you correct?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pic>
        <p:nvPicPr>
          <p:cNvPr id="108" name="Google Shape;108;p3" descr="Banner: Hydrosphere-Electrical Conductivity"/>
          <p:cNvPicPr preferRelativeResize="0"/>
          <p:nvPr/>
        </p:nvPicPr>
        <p:blipFill rotWithShape="1">
          <a:blip r:embed="rId3">
            <a:alphaModFix/>
          </a:blip>
          <a:srcRect/>
          <a:stretch/>
        </p:blipFill>
        <p:spPr>
          <a:xfrm>
            <a:off x="1169138" y="0"/>
            <a:ext cx="7974862" cy="991096"/>
          </a:xfrm>
          <a:prstGeom prst="rect">
            <a:avLst/>
          </a:prstGeom>
          <a:noFill/>
          <a:ln>
            <a:noFill/>
          </a:ln>
        </p:spPr>
      </p:pic>
      <p:pic>
        <p:nvPicPr>
          <p:cNvPr id="109" name="Google Shape;109;p3" descr="Menu:  What is electrical conductivity?"/>
          <p:cNvPicPr preferRelativeResize="0"/>
          <p:nvPr/>
        </p:nvPicPr>
        <p:blipFill rotWithShape="1">
          <a:blip r:embed="rId4">
            <a:alphaModFix/>
          </a:blip>
          <a:srcRect/>
          <a:stretch/>
        </p:blipFill>
        <p:spPr>
          <a:xfrm>
            <a:off x="-1" y="0"/>
            <a:ext cx="1169139" cy="6858000"/>
          </a:xfrm>
          <a:prstGeom prst="rect">
            <a:avLst/>
          </a:prstGeom>
          <a:noFill/>
          <a:ln>
            <a:noFill/>
          </a:ln>
        </p:spPr>
      </p:pic>
      <p:sp>
        <p:nvSpPr>
          <p:cNvPr id="110" name="Google Shape;110;p3"/>
          <p:cNvSpPr txBox="1">
            <a:spLocks noGrp="1"/>
          </p:cNvSpPr>
          <p:nvPr>
            <p:ph type="title"/>
          </p:nvPr>
        </p:nvSpPr>
        <p:spPr>
          <a:xfrm>
            <a:off x="1169138" y="991096"/>
            <a:ext cx="6589568" cy="5961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The Hydrosphere</a:t>
            </a:r>
            <a:endParaRPr/>
          </a:p>
        </p:txBody>
      </p:sp>
      <p:sp>
        <p:nvSpPr>
          <p:cNvPr id="111" name="Google Shape;111;p3"/>
          <p:cNvSpPr txBox="1">
            <a:spLocks noGrp="1"/>
          </p:cNvSpPr>
          <p:nvPr>
            <p:ph type="body" idx="1"/>
          </p:nvPr>
        </p:nvSpPr>
        <p:spPr>
          <a:xfrm>
            <a:off x="1351300" y="1723836"/>
            <a:ext cx="4444853" cy="513416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en-US" sz="1600"/>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endParaRPr/>
          </a:p>
          <a:p>
            <a:pPr marL="0" lvl="0" indent="0" algn="just" rtl="0">
              <a:lnSpc>
                <a:spcPct val="90000"/>
              </a:lnSpc>
              <a:spcBef>
                <a:spcPts val="1000"/>
              </a:spcBef>
              <a:spcAft>
                <a:spcPts val="0"/>
              </a:spcAft>
              <a:buClr>
                <a:schemeClr val="dk1"/>
              </a:buClr>
              <a:buSzPts val="1600"/>
              <a:buNone/>
            </a:pPr>
            <a:r>
              <a:rPr lang="en-US" sz="1600"/>
              <a:t>Current measurement programs in many areas of the world cover only a few water bodies a few times during the year. GLOBE Hydrosphere protocols will allow you to collect valuable data to help fill these gaps and improve our understanding of Earth's natural waters.</a:t>
            </a:r>
            <a:endParaRPr/>
          </a:p>
        </p:txBody>
      </p:sp>
      <p:pic>
        <p:nvPicPr>
          <p:cNvPr id="112" name="Google Shape;112;p3" descr="Earth system diagram: Energy flows and matter cycles through the Earth's biosphere, hydrosphere, atmosphere and pedosphere (soil). The cycles are powered by the Sun's energy. "/>
          <p:cNvPicPr preferRelativeResize="0">
            <a:picLocks noGrp="1"/>
          </p:cNvPicPr>
          <p:nvPr>
            <p:ph type="body" idx="2"/>
          </p:nvPr>
        </p:nvPicPr>
        <p:blipFill rotWithShape="1">
          <a:blip r:embed="rId5">
            <a:alphaModFix/>
          </a:blip>
          <a:srcRect/>
          <a:stretch/>
        </p:blipFill>
        <p:spPr>
          <a:xfrm>
            <a:off x="5796153" y="1723836"/>
            <a:ext cx="3246616" cy="330216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pic>
        <p:nvPicPr>
          <p:cNvPr id="380" name="Google Shape;380;p30" descr="Banner: Hydrosphere-Electrical Conductivity"/>
          <p:cNvPicPr preferRelativeResize="0"/>
          <p:nvPr/>
        </p:nvPicPr>
        <p:blipFill rotWithShape="1">
          <a:blip r:embed="rId3">
            <a:alphaModFix/>
          </a:blip>
          <a:srcRect/>
          <a:stretch/>
        </p:blipFill>
        <p:spPr>
          <a:xfrm>
            <a:off x="1108364" y="-17253"/>
            <a:ext cx="8035636" cy="1017322"/>
          </a:xfrm>
          <a:prstGeom prst="rect">
            <a:avLst/>
          </a:prstGeom>
          <a:noFill/>
          <a:ln>
            <a:noFill/>
          </a:ln>
        </p:spPr>
      </p:pic>
      <p:pic>
        <p:nvPicPr>
          <p:cNvPr id="381" name="Google Shape;381;p30" descr="Menu: How your measurements can help."/>
          <p:cNvPicPr preferRelativeResize="0"/>
          <p:nvPr/>
        </p:nvPicPr>
        <p:blipFill rotWithShape="1">
          <a:blip r:embed="rId4">
            <a:alphaModFix/>
          </a:blip>
          <a:srcRect/>
          <a:stretch/>
        </p:blipFill>
        <p:spPr>
          <a:xfrm>
            <a:off x="-1" y="-1"/>
            <a:ext cx="1136073" cy="6858001"/>
          </a:xfrm>
          <a:prstGeom prst="rect">
            <a:avLst/>
          </a:prstGeom>
          <a:noFill/>
          <a:ln>
            <a:noFill/>
          </a:ln>
        </p:spPr>
      </p:pic>
      <p:sp>
        <p:nvSpPr>
          <p:cNvPr id="382" name="Google Shape;382;p30"/>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GLOBE Data Entry! Question 6</a:t>
            </a:r>
            <a:endParaRPr/>
          </a:p>
        </p:txBody>
      </p:sp>
      <p:sp>
        <p:nvSpPr>
          <p:cNvPr id="383" name="Google Shape;383;p30"/>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000"/>
              <a:buNone/>
            </a:pPr>
            <a:r>
              <a:rPr lang="en-US" sz="2000" b="1">
                <a:solidFill>
                  <a:srgbClr val="002060"/>
                </a:solidFill>
              </a:rPr>
              <a:t>Pure water: </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Has a high electrical conductivity, and high total dissolved solids</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Is not a good conductor of electricity</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Is not a good conductor of electricity except above or below the 20 ̊ - 30 ̊ C</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What is the answer?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pic>
        <p:nvPicPr>
          <p:cNvPr id="389" name="Google Shape;389;p31" descr="Banner: Hydrosphere-Electrical Conductivity"/>
          <p:cNvPicPr preferRelativeResize="0"/>
          <p:nvPr/>
        </p:nvPicPr>
        <p:blipFill rotWithShape="1">
          <a:blip r:embed="rId3">
            <a:alphaModFix/>
          </a:blip>
          <a:srcRect/>
          <a:stretch/>
        </p:blipFill>
        <p:spPr>
          <a:xfrm>
            <a:off x="1108364" y="-17253"/>
            <a:ext cx="8035636" cy="1017322"/>
          </a:xfrm>
          <a:prstGeom prst="rect">
            <a:avLst/>
          </a:prstGeom>
          <a:noFill/>
          <a:ln>
            <a:noFill/>
          </a:ln>
        </p:spPr>
      </p:pic>
      <p:pic>
        <p:nvPicPr>
          <p:cNvPr id="390" name="Google Shape;390;p31" descr="Menu: How your measurements can help."/>
          <p:cNvPicPr preferRelativeResize="0"/>
          <p:nvPr/>
        </p:nvPicPr>
        <p:blipFill rotWithShape="1">
          <a:blip r:embed="rId4">
            <a:alphaModFix/>
          </a:blip>
          <a:srcRect/>
          <a:stretch/>
        </p:blipFill>
        <p:spPr>
          <a:xfrm>
            <a:off x="-1" y="-1"/>
            <a:ext cx="1136073" cy="6858001"/>
          </a:xfrm>
          <a:prstGeom prst="rect">
            <a:avLst/>
          </a:prstGeom>
          <a:noFill/>
          <a:ln>
            <a:noFill/>
          </a:ln>
        </p:spPr>
      </p:pic>
      <p:sp>
        <p:nvSpPr>
          <p:cNvPr id="391" name="Google Shape;391;p31"/>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GLOBE Data Entry! Answer to Question 6</a:t>
            </a:r>
            <a:endParaRPr/>
          </a:p>
        </p:txBody>
      </p:sp>
      <p:sp>
        <p:nvSpPr>
          <p:cNvPr id="392" name="Google Shape;392;p31"/>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000"/>
              <a:buNone/>
            </a:pPr>
            <a:r>
              <a:rPr lang="en-US" sz="2000" b="1">
                <a:solidFill>
                  <a:srgbClr val="002060"/>
                </a:solidFill>
              </a:rPr>
              <a:t>Pure water: </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Has a high electrical conductivity, and high total dissolved solids</a:t>
            </a:r>
            <a:endParaRPr/>
          </a:p>
          <a:p>
            <a:pPr marL="457200" lvl="0" indent="-457200" algn="l" rtl="0">
              <a:lnSpc>
                <a:spcPct val="90000"/>
              </a:lnSpc>
              <a:spcBef>
                <a:spcPts val="1000"/>
              </a:spcBef>
              <a:spcAft>
                <a:spcPts val="0"/>
              </a:spcAft>
              <a:buClr>
                <a:srgbClr val="FF0000"/>
              </a:buClr>
              <a:buSzPts val="2000"/>
              <a:buFont typeface="Calibri"/>
              <a:buAutoNum type="alphaUcPeriod"/>
            </a:pPr>
            <a:r>
              <a:rPr lang="en-US" sz="2000" b="1">
                <a:solidFill>
                  <a:srgbClr val="FF0000"/>
                </a:solidFill>
              </a:rPr>
              <a:t>Is not a good conductor of electricity ☺ Correct!</a:t>
            </a:r>
            <a:endParaRPr sz="2000" b="1">
              <a:solidFill>
                <a:srgbClr val="FF0000"/>
              </a:solidFill>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Is not a good conductor of electricity except above or below the 20 ̊ - 30 ̊ C</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Were you correct? </a:t>
            </a:r>
            <a:endParaRPr/>
          </a:p>
          <a:p>
            <a:pPr marL="0" lvl="0" indent="0" algn="l" rtl="0">
              <a:lnSpc>
                <a:spcPct val="90000"/>
              </a:lnSpc>
              <a:spcBef>
                <a:spcPts val="1000"/>
              </a:spcBef>
              <a:spcAft>
                <a:spcPts val="0"/>
              </a:spcAft>
              <a:buClr>
                <a:srgbClr val="FF0000"/>
              </a:buClr>
              <a:buSzPts val="2000"/>
              <a:buNone/>
            </a:pPr>
            <a:r>
              <a:rPr lang="en-US" sz="2000" b="1">
                <a:solidFill>
                  <a:srgbClr val="FF0000"/>
                </a:solidFill>
              </a:rPr>
              <a:t>Let’s move on to GLOBE Data Entry and Visualization!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pic>
        <p:nvPicPr>
          <p:cNvPr id="398" name="Google Shape;398;p54"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399" name="Google Shape;399;p54"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sp>
        <p:nvSpPr>
          <p:cNvPr id="400" name="Google Shape;400;p54"/>
          <p:cNvSpPr txBox="1"/>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If this is your first time making hydrosphere observations at this location, you will need to create a new Hydrosphere study site before entering data.</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8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To do this, please review the Introduction to Hydrosphere training.</a:t>
            </a:r>
            <a:endParaRPr sz="1400" b="0" i="0" u="none" strike="noStrike" cap="none">
              <a:solidFill>
                <a:srgbClr val="000000"/>
              </a:solidFill>
              <a:latin typeface="Arial"/>
              <a:ea typeface="Arial"/>
              <a:cs typeface="Arial"/>
              <a:sym typeface="Arial"/>
            </a:endParaRPr>
          </a:p>
          <a:p>
            <a:pPr marL="514350" marR="0" lvl="0" indent="-336550" algn="l" rtl="0">
              <a:lnSpc>
                <a:spcPct val="90000"/>
              </a:lnSpc>
              <a:spcBef>
                <a:spcPts val="100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sp>
        <p:nvSpPr>
          <p:cNvPr id="401" name="Google Shape;401;p54"/>
          <p:cNvSpPr txBox="1"/>
          <p:nvPr/>
        </p:nvSpPr>
        <p:spPr>
          <a:xfrm>
            <a:off x="1374663" y="1084106"/>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72"/>
              </a:buClr>
              <a:buSzPts val="2800"/>
              <a:buFont typeface="Calibri"/>
              <a:buNone/>
            </a:pPr>
            <a:r>
              <a:rPr lang="en-US" sz="2800" b="1" i="0" u="none" strike="noStrike" cap="none">
                <a:solidFill>
                  <a:srgbClr val="000072"/>
                </a:solidFill>
                <a:latin typeface="Calibri"/>
                <a:ea typeface="Calibri"/>
                <a:cs typeface="Calibri"/>
                <a:sym typeface="Calibri"/>
              </a:rPr>
              <a:t>Hydrosphere Site Creation</a:t>
            </a:r>
            <a:br>
              <a:rPr lang="en-US" sz="4400" b="0" i="0" u="none" strike="noStrike" cap="none">
                <a:solidFill>
                  <a:srgbClr val="000072"/>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pic>
        <p:nvPicPr>
          <p:cNvPr id="407" name="Google Shape;407;p32"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408" name="Google Shape;408;p32"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pic>
        <p:nvPicPr>
          <p:cNvPr id="409" name="Google Shape;409;p32" descr="Screenshot showing the GLOBE Observer App homepage. Select “Data Entry” to record data."/>
          <p:cNvPicPr preferRelativeResize="0"/>
          <p:nvPr/>
        </p:nvPicPr>
        <p:blipFill rotWithShape="1">
          <a:blip r:embed="rId5">
            <a:alphaModFix/>
          </a:blip>
          <a:srcRect/>
          <a:stretch/>
        </p:blipFill>
        <p:spPr>
          <a:xfrm>
            <a:off x="6339536" y="1608020"/>
            <a:ext cx="2294228" cy="4662225"/>
          </a:xfrm>
          <a:prstGeom prst="rect">
            <a:avLst/>
          </a:prstGeom>
          <a:noFill/>
          <a:ln>
            <a:noFill/>
          </a:ln>
        </p:spPr>
      </p:pic>
      <p:sp>
        <p:nvSpPr>
          <p:cNvPr id="410" name="Google Shape;410;p32"/>
          <p:cNvSpPr txBox="1"/>
          <p:nvPr/>
        </p:nvSpPr>
        <p:spPr>
          <a:xfrm>
            <a:off x="1361073" y="2211746"/>
            <a:ext cx="4776900" cy="252372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1.</a:t>
            </a:r>
            <a:r>
              <a:rPr lang="en-US" sz="2000" b="0" i="0" u="sng" strike="noStrike" cap="none">
                <a:solidFill>
                  <a:schemeClr val="hlink"/>
                </a:solidFill>
                <a:latin typeface="Calibri"/>
                <a:ea typeface="Calibri"/>
                <a:cs typeface="Calibri"/>
                <a:sym typeface="Calibri"/>
                <a:hlinkClick r:id="rId6"/>
              </a:rPr>
              <a:t>Desktop Data Entry</a:t>
            </a:r>
            <a:r>
              <a:rPr lang="en-US" sz="2000" b="0" i="0" u="none" strike="noStrike" cap="none">
                <a:solidFill>
                  <a:schemeClr val="dk1"/>
                </a:solidFill>
                <a:latin typeface="Calibri"/>
                <a:ea typeface="Calibri"/>
                <a:cs typeface="Calibri"/>
                <a:sym typeface="Calibri"/>
              </a:rPr>
              <a:t>: Log environmental data directly on the GLOBE website.</a:t>
            </a: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2.</a:t>
            </a:r>
            <a:r>
              <a:rPr lang="en-US" sz="2000" b="0" i="0" u="sng" strike="noStrike" cap="none">
                <a:solidFill>
                  <a:schemeClr val="hlink"/>
                </a:solidFill>
                <a:latin typeface="Calibri"/>
                <a:ea typeface="Calibri"/>
                <a:cs typeface="Calibri"/>
                <a:sym typeface="Calibri"/>
                <a:hlinkClick r:id="rId7"/>
              </a:rPr>
              <a:t>GLOBE Observer App</a:t>
            </a:r>
            <a:r>
              <a:rPr lang="en-US" sz="2000" b="0" i="0" u="none" strike="noStrike" cap="none">
                <a:solidFill>
                  <a:schemeClr val="dk1"/>
                </a:solidFill>
                <a:latin typeface="Calibri"/>
                <a:ea typeface="Calibri"/>
                <a:cs typeface="Calibri"/>
                <a:sym typeface="Calibri"/>
              </a:rPr>
              <a:t>: The app allows users to enter data directly from an iOS or Android device for any GLOBE protocol.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p:txBody>
      </p:sp>
      <p:sp>
        <p:nvSpPr>
          <p:cNvPr id="411" name="Google Shape;411;p32"/>
          <p:cNvSpPr txBox="1">
            <a:spLocks noGrp="1"/>
          </p:cNvSpPr>
          <p:nvPr>
            <p:ph type="title"/>
          </p:nvPr>
        </p:nvSpPr>
        <p:spPr>
          <a:xfrm>
            <a:off x="1159510" y="83248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sz="2800" b="1">
                <a:solidFill>
                  <a:srgbClr val="000072"/>
                </a:solidFill>
              </a:rPr>
              <a:t>Submit Your Data to GLOBE</a:t>
            </a:r>
            <a:br>
              <a:rPr lang="en-US">
                <a:solidFill>
                  <a:srgbClr val="000072"/>
                </a:solidFill>
              </a:rPr>
            </a:b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pic>
        <p:nvPicPr>
          <p:cNvPr id="417" name="Google Shape;417;p55"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418" name="Google Shape;418;p55"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sp>
        <p:nvSpPr>
          <p:cNvPr id="419" name="Google Shape;419;p55"/>
          <p:cNvSpPr txBox="1">
            <a:spLocks noGrp="1"/>
          </p:cNvSpPr>
          <p:nvPr>
            <p:ph type="title"/>
          </p:nvPr>
        </p:nvSpPr>
        <p:spPr>
          <a:xfrm>
            <a:off x="1159510" y="83248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sz="2800" b="1">
                <a:solidFill>
                  <a:srgbClr val="000072"/>
                </a:solidFill>
              </a:rPr>
              <a:t>Electrical Conductivity Protocol Data Entry</a:t>
            </a:r>
            <a:br>
              <a:rPr lang="en-US" sz="2800">
                <a:solidFill>
                  <a:srgbClr val="000072"/>
                </a:solidFill>
              </a:rPr>
            </a:br>
            <a:endParaRPr sz="2800"/>
          </a:p>
        </p:txBody>
      </p:sp>
      <p:sp>
        <p:nvSpPr>
          <p:cNvPr id="420" name="Google Shape;420;p55"/>
          <p:cNvSpPr txBox="1"/>
          <p:nvPr/>
        </p:nvSpPr>
        <p:spPr>
          <a:xfrm>
            <a:off x="6184128" y="2690336"/>
            <a:ext cx="2999148"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To enter data, first return to GLOBE Observer main page by clicking the home button in the bottom left.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“Data Entry”.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Next, click “New Observation(s)”</a:t>
            </a:r>
            <a:endParaRPr sz="1400" b="0" i="0" u="none" strike="noStrike" cap="none">
              <a:solidFill>
                <a:srgbClr val="000000"/>
              </a:solidFill>
              <a:latin typeface="Arial"/>
              <a:ea typeface="Arial"/>
              <a:cs typeface="Arial"/>
              <a:sym typeface="Arial"/>
            </a:endParaRPr>
          </a:p>
        </p:txBody>
      </p:sp>
      <p:pic>
        <p:nvPicPr>
          <p:cNvPr id="421" name="Google Shape;421;p55" descr="Screenshot showing the GLOBE Observer App homepage. Select “Data Entry” to record data."/>
          <p:cNvPicPr preferRelativeResize="0"/>
          <p:nvPr/>
        </p:nvPicPr>
        <p:blipFill rotWithShape="1">
          <a:blip r:embed="rId5">
            <a:alphaModFix/>
          </a:blip>
          <a:srcRect/>
          <a:stretch/>
        </p:blipFill>
        <p:spPr>
          <a:xfrm>
            <a:off x="1500275" y="1722160"/>
            <a:ext cx="2294228" cy="4662225"/>
          </a:xfrm>
          <a:prstGeom prst="rect">
            <a:avLst/>
          </a:prstGeom>
          <a:noFill/>
          <a:ln>
            <a:noFill/>
          </a:ln>
        </p:spPr>
      </p:pic>
      <p:pic>
        <p:nvPicPr>
          <p:cNvPr id="422" name="Google Shape;422;p55" descr="Screenshot showing the GLOBE Observer app Data Entry page. Select “New Observation” to enter data."/>
          <p:cNvPicPr preferRelativeResize="0"/>
          <p:nvPr/>
        </p:nvPicPr>
        <p:blipFill rotWithShape="1">
          <a:blip r:embed="rId6">
            <a:alphaModFix/>
          </a:blip>
          <a:srcRect/>
          <a:stretch/>
        </p:blipFill>
        <p:spPr>
          <a:xfrm>
            <a:off x="3886265" y="1722160"/>
            <a:ext cx="2297863" cy="4662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pic>
        <p:nvPicPr>
          <p:cNvPr id="428" name="Google Shape;428;p56"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429" name="Google Shape;429;p56"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sp>
        <p:nvSpPr>
          <p:cNvPr id="430" name="Google Shape;430;p56"/>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None/>
            </a:pPr>
            <a:r>
              <a:rPr lang="en-US" sz="2800" b="1">
                <a:solidFill>
                  <a:srgbClr val="000090"/>
                </a:solidFill>
              </a:rPr>
              <a:t>Electrical Conductivity Protocol Data Entry</a:t>
            </a:r>
            <a:br>
              <a:rPr lang="en-US">
                <a:solidFill>
                  <a:srgbClr val="000090"/>
                </a:solidFill>
              </a:rPr>
            </a:br>
            <a:endParaRPr/>
          </a:p>
        </p:txBody>
      </p:sp>
      <p:sp>
        <p:nvSpPr>
          <p:cNvPr id="431" name="Google Shape;431;p56"/>
          <p:cNvSpPr txBox="1"/>
          <p:nvPr/>
        </p:nvSpPr>
        <p:spPr>
          <a:xfrm>
            <a:off x="4913129" y="2794648"/>
            <a:ext cx="352597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Electrical Conductivity from the list of Hydrosphere protocols. Click Continue at the bottom of the screen.</a:t>
            </a:r>
            <a:endParaRPr sz="1400" b="0" i="0" u="none" strike="noStrike" cap="none">
              <a:solidFill>
                <a:srgbClr val="000000"/>
              </a:solidFill>
              <a:latin typeface="Arial"/>
              <a:ea typeface="Arial"/>
              <a:cs typeface="Arial"/>
              <a:sym typeface="Arial"/>
            </a:endParaRPr>
          </a:p>
        </p:txBody>
      </p:sp>
      <p:pic>
        <p:nvPicPr>
          <p:cNvPr id="432" name="Google Shape;432;p56" descr="A screenshot of the protocol selection page."/>
          <p:cNvPicPr preferRelativeResize="0"/>
          <p:nvPr/>
        </p:nvPicPr>
        <p:blipFill rotWithShape="1">
          <a:blip r:embed="rId5">
            <a:alphaModFix/>
          </a:blip>
          <a:srcRect/>
          <a:stretch/>
        </p:blipFill>
        <p:spPr>
          <a:xfrm>
            <a:off x="2287435" y="2311470"/>
            <a:ext cx="2284565" cy="441000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pic>
        <p:nvPicPr>
          <p:cNvPr id="438" name="Google Shape;438;p57"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439" name="Google Shape;439;p57"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sp>
        <p:nvSpPr>
          <p:cNvPr id="440" name="Google Shape;440;p57"/>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sz="2800" b="1">
                <a:solidFill>
                  <a:srgbClr val="000090"/>
                </a:solidFill>
              </a:rPr>
              <a:t>Electrical Conductivity Protocol Site Information</a:t>
            </a:r>
            <a:br>
              <a:rPr lang="en-US">
                <a:solidFill>
                  <a:srgbClr val="000090"/>
                </a:solidFill>
              </a:rPr>
            </a:br>
            <a:endParaRPr/>
          </a:p>
        </p:txBody>
      </p:sp>
      <p:sp>
        <p:nvSpPr>
          <p:cNvPr id="441" name="Google Shape;441;p57"/>
          <p:cNvSpPr txBox="1"/>
          <p:nvPr/>
        </p:nvSpPr>
        <p:spPr>
          <a:xfrm>
            <a:off x="5540828" y="2716882"/>
            <a:ext cx="3525976"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If you have not already created a Hydrosphere site, create one now.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Click “New Site” at the bottom of the site location screen and choose a name for your new site. </a:t>
            </a:r>
            <a:endParaRPr sz="1400" b="0" i="0" u="none" strike="noStrike" cap="none">
              <a:solidFill>
                <a:srgbClr val="000000"/>
              </a:solidFill>
              <a:latin typeface="Arial"/>
              <a:ea typeface="Arial"/>
              <a:cs typeface="Arial"/>
              <a:sym typeface="Arial"/>
            </a:endParaRPr>
          </a:p>
        </p:txBody>
      </p:sp>
      <p:pic>
        <p:nvPicPr>
          <p:cNvPr id="442" name="Google Shape;442;p57" descr="Screenshot showing new site creation page. If you do not already have a hydrosphere site created, make one now."/>
          <p:cNvPicPr preferRelativeResize="0"/>
          <p:nvPr/>
        </p:nvPicPr>
        <p:blipFill rotWithShape="1">
          <a:blip r:embed="rId5">
            <a:alphaModFix/>
          </a:blip>
          <a:srcRect/>
          <a:stretch/>
        </p:blipFill>
        <p:spPr>
          <a:xfrm>
            <a:off x="2458313" y="1923284"/>
            <a:ext cx="2492827" cy="47185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pic>
        <p:nvPicPr>
          <p:cNvPr id="448" name="Google Shape;448;p58"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449" name="Google Shape;449;p58"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sp>
        <p:nvSpPr>
          <p:cNvPr id="450" name="Google Shape;450;p58"/>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sz="2800" b="1">
                <a:solidFill>
                  <a:srgbClr val="000090"/>
                </a:solidFill>
              </a:rPr>
              <a:t>Electrical Conductivity Protocol Site Information</a:t>
            </a:r>
            <a:br>
              <a:rPr lang="en-US">
                <a:solidFill>
                  <a:srgbClr val="000090"/>
                </a:solidFill>
              </a:rPr>
            </a:br>
            <a:endParaRPr/>
          </a:p>
        </p:txBody>
      </p:sp>
      <p:pic>
        <p:nvPicPr>
          <p:cNvPr id="451" name="Google Shape;451;p58" descr="Screenshot showing new site information fields. If you do not already have a hdyrosphere site created, enter the Water Body Name and select the Water Body Type and Water Body Source from the dropdown list of options."/>
          <p:cNvPicPr preferRelativeResize="0"/>
          <p:nvPr/>
        </p:nvPicPr>
        <p:blipFill rotWithShape="1">
          <a:blip r:embed="rId5">
            <a:alphaModFix/>
          </a:blip>
          <a:srcRect/>
          <a:stretch/>
        </p:blipFill>
        <p:spPr>
          <a:xfrm>
            <a:off x="2708353" y="2118732"/>
            <a:ext cx="2178710" cy="4236232"/>
          </a:xfrm>
          <a:prstGeom prst="rect">
            <a:avLst/>
          </a:prstGeom>
          <a:noFill/>
          <a:ln w="9525" cap="flat" cmpd="sng">
            <a:solidFill>
              <a:schemeClr val="dk1"/>
            </a:solidFill>
            <a:prstDash val="solid"/>
            <a:round/>
            <a:headEnd type="none" w="sm" len="sm"/>
            <a:tailEnd type="none" w="sm" len="sm"/>
          </a:ln>
        </p:spPr>
      </p:pic>
      <p:sp>
        <p:nvSpPr>
          <p:cNvPr id="452" name="Google Shape;452;p58"/>
          <p:cNvSpPr txBox="1"/>
          <p:nvPr/>
        </p:nvSpPr>
        <p:spPr>
          <a:xfrm>
            <a:off x="5186728" y="2592729"/>
            <a:ext cx="3731623" cy="376223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Enter the Water Body Name. </a:t>
            </a:r>
            <a:endParaRPr sz="2800" b="0" i="0" u="none" strike="noStrike" cap="none">
              <a:solidFill>
                <a:schemeClr val="dk1"/>
              </a:solidFill>
              <a:latin typeface="Calibri"/>
              <a:ea typeface="Calibri"/>
              <a:cs typeface="Calibri"/>
              <a:sym typeface="Calibri"/>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Select the Water Body Type and Water Body Source from the dropdown list of options.</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pic>
        <p:nvPicPr>
          <p:cNvPr id="458" name="Google Shape;458;p59"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459" name="Google Shape;459;p59"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sp>
        <p:nvSpPr>
          <p:cNvPr id="460" name="Google Shape;460;p59"/>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sz="2800" b="1">
                <a:solidFill>
                  <a:srgbClr val="000090"/>
                </a:solidFill>
              </a:rPr>
              <a:t>Entering Measurement Data</a:t>
            </a:r>
            <a:br>
              <a:rPr lang="en-US">
                <a:solidFill>
                  <a:srgbClr val="000090"/>
                </a:solidFill>
              </a:rPr>
            </a:br>
            <a:endParaRPr/>
          </a:p>
        </p:txBody>
      </p:sp>
      <p:sp>
        <p:nvSpPr>
          <p:cNvPr id="461" name="Google Shape;461;p59"/>
          <p:cNvSpPr txBox="1"/>
          <p:nvPr/>
        </p:nvSpPr>
        <p:spPr>
          <a:xfrm>
            <a:off x="5220182" y="2592729"/>
            <a:ext cx="3731623" cy="376223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Enter the date and time you took the measurements. </a:t>
            </a:r>
            <a:endParaRPr sz="2800" b="0" i="0" u="none" strike="noStrike" cap="none">
              <a:solidFill>
                <a:schemeClr val="dk1"/>
              </a:solidFill>
              <a:latin typeface="Calibri"/>
              <a:ea typeface="Calibri"/>
              <a:cs typeface="Calibri"/>
              <a:sym typeface="Calibri"/>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Once you enter the date, select Set Water Body State to enter your data.</a:t>
            </a:r>
            <a:endParaRPr sz="2800" b="0" i="0" u="none" strike="noStrike" cap="none">
              <a:solidFill>
                <a:schemeClr val="dk1"/>
              </a:solidFill>
              <a:latin typeface="Calibri"/>
              <a:ea typeface="Calibri"/>
              <a:cs typeface="Calibri"/>
              <a:sym typeface="Calibri"/>
            </a:endParaRPr>
          </a:p>
        </p:txBody>
      </p:sp>
      <p:pic>
        <p:nvPicPr>
          <p:cNvPr id="462" name="Google Shape;462;p59" descr="Screenshot showing date and time entry page"/>
          <p:cNvPicPr preferRelativeResize="0"/>
          <p:nvPr/>
        </p:nvPicPr>
        <p:blipFill rotWithShape="1">
          <a:blip r:embed="rId5">
            <a:alphaModFix/>
          </a:blip>
          <a:srcRect/>
          <a:stretch/>
        </p:blipFill>
        <p:spPr>
          <a:xfrm>
            <a:off x="2265885" y="2235450"/>
            <a:ext cx="2306115" cy="44860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pic>
        <p:nvPicPr>
          <p:cNvPr id="468" name="Google Shape;468;p60"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469" name="Google Shape;469;p60"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sp>
        <p:nvSpPr>
          <p:cNvPr id="470" name="Google Shape;470;p60"/>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sz="2800" b="1">
                <a:solidFill>
                  <a:srgbClr val="000090"/>
                </a:solidFill>
              </a:rPr>
              <a:t>Enter the Water Body State</a:t>
            </a:r>
            <a:br>
              <a:rPr lang="en-US">
                <a:solidFill>
                  <a:srgbClr val="000090"/>
                </a:solidFill>
              </a:rPr>
            </a:br>
            <a:endParaRPr/>
          </a:p>
        </p:txBody>
      </p:sp>
      <p:sp>
        <p:nvSpPr>
          <p:cNvPr id="471" name="Google Shape;471;p60"/>
          <p:cNvSpPr txBox="1"/>
          <p:nvPr/>
        </p:nvSpPr>
        <p:spPr>
          <a:xfrm>
            <a:off x="5142822" y="2909076"/>
            <a:ext cx="3731623" cy="376223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pPr>
            <a:r>
              <a:rPr lang="en-US" sz="2400" b="0" i="0" u="none" strike="noStrike" cap="none">
                <a:solidFill>
                  <a:schemeClr val="dk1"/>
                </a:solidFill>
                <a:latin typeface="Calibri"/>
                <a:ea typeface="Calibri"/>
                <a:cs typeface="Calibri"/>
                <a:sym typeface="Calibri"/>
              </a:rPr>
              <a:t>Select the Water Body State from the dropdown list of options.</a:t>
            </a:r>
            <a:endParaRPr sz="1400" b="0" i="0" u="none" strike="noStrike" cap="none">
              <a:solidFill>
                <a:srgbClr val="000000"/>
              </a:solidFill>
              <a:latin typeface="Arial"/>
              <a:ea typeface="Arial"/>
              <a:cs typeface="Arial"/>
              <a:sym typeface="Arial"/>
            </a:endParaRPr>
          </a:p>
        </p:txBody>
      </p:sp>
      <p:pic>
        <p:nvPicPr>
          <p:cNvPr id="472" name="Google Shape;472;p60" descr="First screenshot showing data entry for the water body state. Select the Water Body State from the list of dropdown options. Options are Normal, Frozen, Dry, Flooded, and Unreachable."/>
          <p:cNvPicPr preferRelativeResize="0"/>
          <p:nvPr/>
        </p:nvPicPr>
        <p:blipFill rotWithShape="1">
          <a:blip r:embed="rId5">
            <a:alphaModFix/>
          </a:blip>
          <a:srcRect/>
          <a:stretch/>
        </p:blipFill>
        <p:spPr>
          <a:xfrm>
            <a:off x="2397278" y="2067275"/>
            <a:ext cx="2250145" cy="44716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118" name="Google Shape;118;p4" descr="Banner: Hydrosphere-Electrical Conductivity"/>
          <p:cNvPicPr preferRelativeResize="0"/>
          <p:nvPr/>
        </p:nvPicPr>
        <p:blipFill rotWithShape="1">
          <a:blip r:embed="rId3">
            <a:alphaModFix/>
          </a:blip>
          <a:srcRect/>
          <a:stretch/>
        </p:blipFill>
        <p:spPr>
          <a:xfrm>
            <a:off x="1160512" y="0"/>
            <a:ext cx="7974862" cy="991096"/>
          </a:xfrm>
          <a:prstGeom prst="rect">
            <a:avLst/>
          </a:prstGeom>
          <a:noFill/>
          <a:ln>
            <a:noFill/>
          </a:ln>
        </p:spPr>
      </p:pic>
      <p:pic>
        <p:nvPicPr>
          <p:cNvPr id="119" name="Google Shape;119;p4" descr="Menu:  What is electrical conductivity?"/>
          <p:cNvPicPr preferRelativeResize="0"/>
          <p:nvPr/>
        </p:nvPicPr>
        <p:blipFill rotWithShape="1">
          <a:blip r:embed="rId4">
            <a:alphaModFix/>
          </a:blip>
          <a:srcRect/>
          <a:stretch/>
        </p:blipFill>
        <p:spPr>
          <a:xfrm>
            <a:off x="-1" y="0"/>
            <a:ext cx="1169139" cy="6858000"/>
          </a:xfrm>
          <a:prstGeom prst="rect">
            <a:avLst/>
          </a:prstGeom>
          <a:noFill/>
          <a:ln>
            <a:noFill/>
          </a:ln>
        </p:spPr>
      </p:pic>
      <p:sp>
        <p:nvSpPr>
          <p:cNvPr id="120" name="Google Shape;120;p4"/>
          <p:cNvSpPr txBox="1">
            <a:spLocks noGrp="1"/>
          </p:cNvSpPr>
          <p:nvPr>
            <p:ph type="title"/>
          </p:nvPr>
        </p:nvSpPr>
        <p:spPr>
          <a:xfrm>
            <a:off x="1169138" y="991096"/>
            <a:ext cx="6589568" cy="596180"/>
          </a:xfrm>
          <a:prstGeom prst="rect">
            <a:avLst/>
          </a:prstGeom>
          <a:noFill/>
          <a:ln>
            <a:noFill/>
          </a:ln>
        </p:spPr>
        <p:txBody>
          <a:bodyPr spcFirstLastPara="1" wrap="square" lIns="91425" tIns="45700" rIns="91425" bIns="45700" anchor="ctr" anchorCtr="0">
            <a:normAutofit/>
          </a:bodyPr>
          <a:lstStyle/>
          <a:p>
            <a:pPr marL="0" lvl="0" indent="0" algn="just" rtl="0">
              <a:lnSpc>
                <a:spcPct val="90000"/>
              </a:lnSpc>
              <a:spcBef>
                <a:spcPts val="0"/>
              </a:spcBef>
              <a:spcAft>
                <a:spcPts val="0"/>
              </a:spcAft>
              <a:buClr>
                <a:srgbClr val="000072"/>
              </a:buClr>
              <a:buSzPts val="3200"/>
              <a:buFont typeface="Calibri"/>
              <a:buNone/>
            </a:pPr>
            <a:r>
              <a:rPr lang="en-US" sz="3200" b="1">
                <a:solidFill>
                  <a:srgbClr val="000072"/>
                </a:solidFill>
              </a:rPr>
              <a:t>What is Electrical Conductivity? </a:t>
            </a:r>
            <a:endParaRPr/>
          </a:p>
        </p:txBody>
      </p:sp>
      <p:sp>
        <p:nvSpPr>
          <p:cNvPr id="121" name="Google Shape;121;p4"/>
          <p:cNvSpPr txBox="1">
            <a:spLocks noGrp="1"/>
          </p:cNvSpPr>
          <p:nvPr>
            <p:ph type="body" idx="1"/>
          </p:nvPr>
        </p:nvSpPr>
        <p:spPr>
          <a:xfrm>
            <a:off x="1351300" y="1723836"/>
            <a:ext cx="4858114" cy="5134164"/>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1600"/>
              <a:buChar char="•"/>
            </a:pPr>
            <a:r>
              <a:rPr lang="en-US" sz="1600"/>
              <a:t>Electrical conductivity measures </a:t>
            </a:r>
            <a:r>
              <a:rPr lang="en-US" sz="1600" b="1">
                <a:solidFill>
                  <a:srgbClr val="000090"/>
                </a:solidFill>
              </a:rPr>
              <a:t>the capacity of water to transmit an electrical current</a:t>
            </a:r>
            <a:r>
              <a:rPr lang="en-US" sz="1600"/>
              <a:t>. This capacity is directly related to the concentration of salts in the water. We call the amount of mineral and salt impurities in the water the </a:t>
            </a:r>
            <a:r>
              <a:rPr lang="en-US" sz="1600" b="1">
                <a:solidFill>
                  <a:srgbClr val="000090"/>
                </a:solidFill>
              </a:rPr>
              <a:t>total dissolved solids </a:t>
            </a:r>
            <a:r>
              <a:rPr lang="en-US" sz="1600"/>
              <a:t>(abbreviated TDS). We use electrical conductivity as an indirect measure to find the TDS of water.</a:t>
            </a:r>
            <a:endParaRPr/>
          </a:p>
          <a:p>
            <a:pPr marL="228600" lvl="0" indent="-228600" algn="just" rtl="0">
              <a:lnSpc>
                <a:spcPct val="90000"/>
              </a:lnSpc>
              <a:spcBef>
                <a:spcPts val="1000"/>
              </a:spcBef>
              <a:spcAft>
                <a:spcPts val="0"/>
              </a:spcAft>
              <a:buClr>
                <a:schemeClr val="dk1"/>
              </a:buClr>
              <a:buSzPts val="1600"/>
              <a:buChar char="•"/>
            </a:pPr>
            <a:r>
              <a:rPr lang="en-US" sz="1600"/>
              <a:t>Salts </a:t>
            </a:r>
            <a:r>
              <a:rPr lang="en-US" sz="1600" b="1">
                <a:solidFill>
                  <a:srgbClr val="000090"/>
                </a:solidFill>
              </a:rPr>
              <a:t>dissociate</a:t>
            </a:r>
            <a:r>
              <a:rPr lang="en-US" sz="1600"/>
              <a:t> into positively and negatively charged ions in solution, and the ions conduct electricity. Inorganic dissolved solids such as chloride, nitrate, sulfate, and phosphate are present in water as negatively charged ions (anions). Sodium, magnesium, calcium, iron and aluminum are present in water as positively charged ions (cations). Pure water is a poor conductor of electricity. </a:t>
            </a:r>
            <a:endParaRPr/>
          </a:p>
          <a:p>
            <a:pPr marL="228600" lvl="0" indent="-228600" algn="just" rtl="0">
              <a:lnSpc>
                <a:spcPct val="90000"/>
              </a:lnSpc>
              <a:spcBef>
                <a:spcPts val="1000"/>
              </a:spcBef>
              <a:spcAft>
                <a:spcPts val="0"/>
              </a:spcAft>
              <a:buClr>
                <a:schemeClr val="dk1"/>
              </a:buClr>
              <a:buSzPts val="1600"/>
              <a:buChar char="•"/>
            </a:pPr>
            <a:r>
              <a:rPr lang="en-US" sz="1600"/>
              <a:t>The electrical conductivity meter measures</a:t>
            </a:r>
            <a:r>
              <a:rPr lang="en-US" sz="1600" b="1">
                <a:solidFill>
                  <a:srgbClr val="000090"/>
                </a:solidFill>
              </a:rPr>
              <a:t> how much electricity is being conducted through a centimeter of water</a:t>
            </a:r>
            <a:r>
              <a:rPr lang="en-US" sz="1600"/>
              <a:t>. </a:t>
            </a:r>
            <a:endParaRPr/>
          </a:p>
        </p:txBody>
      </p:sp>
      <p:pic>
        <p:nvPicPr>
          <p:cNvPr id="122" name="Google Shape;122;p4" descr="List of GLOBE Hydrosphere Measurements: Hydrosphere study site, water temperature, water transparency, conductivity (this protocol) pH, mosquito, alkalinity, dissolved oxygen, salinity, nitrates and freshwater macroinvertebrates."/>
          <p:cNvPicPr preferRelativeResize="0">
            <a:picLocks noGrp="1"/>
          </p:cNvPicPr>
          <p:nvPr>
            <p:ph type="body" idx="2"/>
          </p:nvPr>
        </p:nvPicPr>
        <p:blipFill rotWithShape="1">
          <a:blip r:embed="rId5">
            <a:alphaModFix/>
          </a:blip>
          <a:srcRect/>
          <a:stretch/>
        </p:blipFill>
        <p:spPr>
          <a:xfrm>
            <a:off x="6505262" y="1723836"/>
            <a:ext cx="2121815" cy="435133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pic>
        <p:nvPicPr>
          <p:cNvPr id="478" name="Google Shape;478;p61"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479" name="Google Shape;479;p61"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sp>
        <p:nvSpPr>
          <p:cNvPr id="480" name="Google Shape;480;p61"/>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sz="2800" b="1">
                <a:solidFill>
                  <a:srgbClr val="000090"/>
                </a:solidFill>
              </a:rPr>
              <a:t>Enter Electrical Conductivity Data</a:t>
            </a:r>
            <a:br>
              <a:rPr lang="en-US">
                <a:solidFill>
                  <a:srgbClr val="000090"/>
                </a:solidFill>
              </a:rPr>
            </a:br>
            <a:endParaRPr/>
          </a:p>
        </p:txBody>
      </p:sp>
      <p:sp>
        <p:nvSpPr>
          <p:cNvPr id="481" name="Google Shape;481;p61"/>
          <p:cNvSpPr txBox="1"/>
          <p:nvPr/>
        </p:nvSpPr>
        <p:spPr>
          <a:xfrm>
            <a:off x="5159616" y="2271661"/>
            <a:ext cx="3731623" cy="376223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pPr>
            <a:r>
              <a:rPr lang="en-US" sz="2400" b="0" i="0" u="none" strike="noStrike" cap="none">
                <a:solidFill>
                  <a:schemeClr val="dk1"/>
                </a:solidFill>
                <a:latin typeface="Calibri"/>
                <a:ea typeface="Calibri"/>
                <a:cs typeface="Calibri"/>
                <a:sym typeface="Calibri"/>
              </a:rPr>
              <a:t>Enter the temperature of the water sample being tested (℃) and the conductivity of the standard.</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000"/>
              <a:buFont typeface="Arial"/>
              <a:buNone/>
            </a:pPr>
            <a:r>
              <a:rPr lang="en-US" sz="2400" b="0" i="0" u="none" strike="noStrike" cap="none">
                <a:solidFill>
                  <a:schemeClr val="dk1"/>
                </a:solidFill>
                <a:latin typeface="Calibri"/>
                <a:ea typeface="Calibri"/>
                <a:cs typeface="Calibri"/>
                <a:sym typeface="Calibri"/>
              </a:rPr>
              <a:t>Enter the conductivity measurement of the sample.</a:t>
            </a:r>
            <a:endParaRPr sz="1400" b="0" i="0" u="none" strike="noStrike" cap="none">
              <a:solidFill>
                <a:srgbClr val="000000"/>
              </a:solidFill>
              <a:latin typeface="Arial"/>
              <a:ea typeface="Arial"/>
              <a:cs typeface="Arial"/>
              <a:sym typeface="Arial"/>
            </a:endParaRPr>
          </a:p>
        </p:txBody>
      </p:sp>
      <p:pic>
        <p:nvPicPr>
          <p:cNvPr id="482" name="Google Shape;482;p61" descr="Screenshot showing electrical conductivity data entry. Enter the temperature of the water sample being tested in degrees Celcius, then enter the conductivity of the standard. Enter the conductivity measurement of the sample."/>
          <p:cNvPicPr preferRelativeResize="0"/>
          <p:nvPr/>
        </p:nvPicPr>
        <p:blipFill rotWithShape="1">
          <a:blip r:embed="rId5">
            <a:alphaModFix/>
          </a:blip>
          <a:srcRect/>
          <a:stretch/>
        </p:blipFill>
        <p:spPr>
          <a:xfrm>
            <a:off x="2222954" y="1861203"/>
            <a:ext cx="2560773" cy="496229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pic>
        <p:nvPicPr>
          <p:cNvPr id="488" name="Google Shape;488;p62"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489" name="Google Shape;489;p62"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sp>
        <p:nvSpPr>
          <p:cNvPr id="490" name="Google Shape;490;p62"/>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sz="2800" b="1">
                <a:solidFill>
                  <a:srgbClr val="000090"/>
                </a:solidFill>
              </a:rPr>
              <a:t>Review Data Entry and Send Data</a:t>
            </a:r>
            <a:br>
              <a:rPr lang="en-US">
                <a:solidFill>
                  <a:srgbClr val="000090"/>
                </a:solidFill>
              </a:rPr>
            </a:br>
            <a:endParaRPr/>
          </a:p>
        </p:txBody>
      </p:sp>
      <p:sp>
        <p:nvSpPr>
          <p:cNvPr id="491" name="Google Shape;491;p62"/>
          <p:cNvSpPr txBox="1"/>
          <p:nvPr/>
        </p:nvSpPr>
        <p:spPr>
          <a:xfrm>
            <a:off x="5699139" y="2723237"/>
            <a:ext cx="2357863"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Review the data you entered and check for errors.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When complete, select Finish to complete the send the observation to GLOBE.</a:t>
            </a:r>
            <a:endParaRPr sz="1400" b="0" i="0" u="none" strike="noStrike" cap="none">
              <a:solidFill>
                <a:srgbClr val="000000"/>
              </a:solidFill>
              <a:latin typeface="Arial"/>
              <a:ea typeface="Arial"/>
              <a:cs typeface="Arial"/>
              <a:sym typeface="Arial"/>
            </a:endParaRPr>
          </a:p>
        </p:txBody>
      </p:sp>
      <p:pic>
        <p:nvPicPr>
          <p:cNvPr id="492" name="Google Shape;492;p62" descr="Screenshot showing the Electrical Conductivity review page. Check that the data you entered is correct."/>
          <p:cNvPicPr preferRelativeResize="0"/>
          <p:nvPr/>
        </p:nvPicPr>
        <p:blipFill rotWithShape="1">
          <a:blip r:embed="rId5">
            <a:alphaModFix/>
          </a:blip>
          <a:srcRect/>
          <a:stretch/>
        </p:blipFill>
        <p:spPr>
          <a:xfrm>
            <a:off x="2585447" y="2047792"/>
            <a:ext cx="2304396" cy="444828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pic>
        <p:nvPicPr>
          <p:cNvPr id="498" name="Google Shape;498;p63" descr="Banner: Hydrosphere-Electrical Conductivity"/>
          <p:cNvPicPr preferRelativeResize="0"/>
          <p:nvPr/>
        </p:nvPicPr>
        <p:blipFill rotWithShape="1">
          <a:blip r:embed="rId3">
            <a:alphaModFix/>
          </a:blip>
          <a:srcRect/>
          <a:stretch/>
        </p:blipFill>
        <p:spPr>
          <a:xfrm>
            <a:off x="1169137" y="-9381"/>
            <a:ext cx="7974863" cy="984375"/>
          </a:xfrm>
          <a:prstGeom prst="rect">
            <a:avLst/>
          </a:prstGeom>
          <a:noFill/>
          <a:ln>
            <a:noFill/>
          </a:ln>
        </p:spPr>
      </p:pic>
      <p:pic>
        <p:nvPicPr>
          <p:cNvPr id="499" name="Google Shape;499;p63" descr="Entering data on the GLOBE website"/>
          <p:cNvPicPr preferRelativeResize="0"/>
          <p:nvPr/>
        </p:nvPicPr>
        <p:blipFill rotWithShape="1">
          <a:blip r:embed="rId4">
            <a:alphaModFix/>
          </a:blip>
          <a:srcRect/>
          <a:stretch/>
        </p:blipFill>
        <p:spPr>
          <a:xfrm>
            <a:off x="-1" y="-34505"/>
            <a:ext cx="1169139" cy="6858001"/>
          </a:xfrm>
          <a:prstGeom prst="rect">
            <a:avLst/>
          </a:prstGeom>
          <a:noFill/>
          <a:ln>
            <a:noFill/>
          </a:ln>
        </p:spPr>
      </p:pic>
      <p:sp>
        <p:nvSpPr>
          <p:cNvPr id="500" name="Google Shape;500;p63"/>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sz="2800" b="1">
                <a:solidFill>
                  <a:srgbClr val="000090"/>
                </a:solidFill>
              </a:rPr>
              <a:t>Data System Responses</a:t>
            </a:r>
            <a:br>
              <a:rPr lang="en-US">
                <a:solidFill>
                  <a:srgbClr val="000090"/>
                </a:solidFill>
              </a:rPr>
            </a:br>
            <a:endParaRPr/>
          </a:p>
        </p:txBody>
      </p:sp>
      <p:sp>
        <p:nvSpPr>
          <p:cNvPr id="501" name="Google Shape;501;p63"/>
          <p:cNvSpPr txBox="1"/>
          <p:nvPr/>
        </p:nvSpPr>
        <p:spPr>
          <a:xfrm>
            <a:off x="1571759" y="2214344"/>
            <a:ext cx="2497497" cy="37548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If your observations are within the appropriate ranges, you will see a green smiley face.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 can review or edit your observation if needed.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When ready, select “Send these measurements now” to send your data to GLOBE. When it has been sent, you will see a “Success” message.</a:t>
            </a:r>
            <a:endParaRPr sz="1400" b="0" i="0" u="none" strike="noStrike" cap="none">
              <a:solidFill>
                <a:srgbClr val="000000"/>
              </a:solidFill>
              <a:latin typeface="Arial"/>
              <a:ea typeface="Arial"/>
              <a:cs typeface="Arial"/>
              <a:sym typeface="Arial"/>
            </a:endParaRPr>
          </a:p>
        </p:txBody>
      </p:sp>
      <p:pic>
        <p:nvPicPr>
          <p:cNvPr id="502" name="Google Shape;502;p63" descr="Screenshot showing a green smiley face with text stating Your Data has been saved on this device. This means your observations are within the appropriate ranges. On the same page you can send your measurements or review/edit your observations."/>
          <p:cNvPicPr preferRelativeResize="0"/>
          <p:nvPr/>
        </p:nvPicPr>
        <p:blipFill rotWithShape="1">
          <a:blip r:embed="rId5">
            <a:alphaModFix/>
          </a:blip>
          <a:srcRect/>
          <a:stretch/>
        </p:blipFill>
        <p:spPr>
          <a:xfrm>
            <a:off x="4069256" y="2214345"/>
            <a:ext cx="2154697" cy="4364937"/>
          </a:xfrm>
          <a:prstGeom prst="rect">
            <a:avLst/>
          </a:prstGeom>
          <a:noFill/>
          <a:ln>
            <a:noFill/>
          </a:ln>
        </p:spPr>
      </p:pic>
      <p:pic>
        <p:nvPicPr>
          <p:cNvPr id="503" name="Google Shape;503;p63" descr="Screenshot showing a popup window which says Success, your observation has been successfully sent to GLOBE."/>
          <p:cNvPicPr preferRelativeResize="0"/>
          <p:nvPr/>
        </p:nvPicPr>
        <p:blipFill rotWithShape="1">
          <a:blip r:embed="rId6">
            <a:alphaModFix/>
          </a:blip>
          <a:srcRect/>
          <a:stretch/>
        </p:blipFill>
        <p:spPr>
          <a:xfrm>
            <a:off x="6347101" y="2214344"/>
            <a:ext cx="2274458" cy="4364938"/>
          </a:xfrm>
          <a:prstGeom prst="rect">
            <a:avLst/>
          </a:prstGeom>
          <a:noFill/>
          <a:ln>
            <a:noFill/>
          </a:ln>
        </p:spPr>
      </p:pic>
      <p:cxnSp>
        <p:nvCxnSpPr>
          <p:cNvPr id="504" name="Google Shape;504;p63"/>
          <p:cNvCxnSpPr/>
          <p:nvPr/>
        </p:nvCxnSpPr>
        <p:spPr>
          <a:xfrm rot="10800000" flipH="1">
            <a:off x="3472543" y="2431768"/>
            <a:ext cx="583033" cy="147831"/>
          </a:xfrm>
          <a:prstGeom prst="straightConnector1">
            <a:avLst/>
          </a:prstGeom>
          <a:noFill/>
          <a:ln w="57150" cap="flat" cmpd="sng">
            <a:solidFill>
              <a:srgbClr val="FF0000"/>
            </a:solidFill>
            <a:prstDash val="solid"/>
            <a:round/>
            <a:headEnd type="none" w="sm" len="sm"/>
            <a:tailEnd type="triangle" w="med" len="med"/>
          </a:ln>
        </p:spPr>
      </p:cxnSp>
      <p:cxnSp>
        <p:nvCxnSpPr>
          <p:cNvPr id="505" name="Google Shape;505;p63"/>
          <p:cNvCxnSpPr/>
          <p:nvPr/>
        </p:nvCxnSpPr>
        <p:spPr>
          <a:xfrm rot="10800000" flipH="1">
            <a:off x="3592286" y="3648287"/>
            <a:ext cx="586437" cy="279625"/>
          </a:xfrm>
          <a:prstGeom prst="straightConnector1">
            <a:avLst/>
          </a:prstGeom>
          <a:noFill/>
          <a:ln w="57150" cap="flat" cmpd="sng">
            <a:solidFill>
              <a:srgbClr val="FF0000"/>
            </a:solidFill>
            <a:prstDash val="solid"/>
            <a:round/>
            <a:headEnd type="none" w="sm" len="sm"/>
            <a:tailEnd type="triangle" w="med" len="med"/>
          </a:ln>
        </p:spPr>
      </p:cxnSp>
      <p:cxnSp>
        <p:nvCxnSpPr>
          <p:cNvPr id="506" name="Google Shape;506;p63"/>
          <p:cNvCxnSpPr/>
          <p:nvPr/>
        </p:nvCxnSpPr>
        <p:spPr>
          <a:xfrm rot="10800000" flipH="1">
            <a:off x="3905319" y="4113970"/>
            <a:ext cx="2728614" cy="1068688"/>
          </a:xfrm>
          <a:prstGeom prst="straightConnector1">
            <a:avLst/>
          </a:prstGeom>
          <a:noFill/>
          <a:ln w="57150" cap="flat" cmpd="sng">
            <a:solidFill>
              <a:srgbClr val="FF0000"/>
            </a:solidFill>
            <a:prstDash val="solid"/>
            <a:round/>
            <a:headEnd type="none" w="sm" len="sm"/>
            <a:tailEnd type="triangl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pic>
        <p:nvPicPr>
          <p:cNvPr id="512" name="Google Shape;512;p35" descr="Banner: Hydrosphere-Electrical Conductivity"/>
          <p:cNvPicPr preferRelativeResize="0"/>
          <p:nvPr/>
        </p:nvPicPr>
        <p:blipFill rotWithShape="1">
          <a:blip r:embed="rId3">
            <a:alphaModFix/>
          </a:blip>
          <a:srcRect/>
          <a:stretch/>
        </p:blipFill>
        <p:spPr>
          <a:xfrm>
            <a:off x="1163782" y="0"/>
            <a:ext cx="7975023" cy="1008234"/>
          </a:xfrm>
          <a:prstGeom prst="rect">
            <a:avLst/>
          </a:prstGeom>
          <a:noFill/>
          <a:ln>
            <a:noFill/>
          </a:ln>
        </p:spPr>
      </p:pic>
      <p:pic>
        <p:nvPicPr>
          <p:cNvPr id="513" name="Google Shape;513;p35" descr="Menu: Understand the data"/>
          <p:cNvPicPr preferRelativeResize="0"/>
          <p:nvPr/>
        </p:nvPicPr>
        <p:blipFill rotWithShape="1">
          <a:blip r:embed="rId4">
            <a:alphaModFix/>
          </a:blip>
          <a:srcRect/>
          <a:stretch/>
        </p:blipFill>
        <p:spPr>
          <a:xfrm>
            <a:off x="0" y="-1"/>
            <a:ext cx="1163782" cy="6858001"/>
          </a:xfrm>
          <a:prstGeom prst="rect">
            <a:avLst/>
          </a:prstGeom>
          <a:noFill/>
          <a:ln>
            <a:noFill/>
          </a:ln>
        </p:spPr>
      </p:pic>
      <p:sp>
        <p:nvSpPr>
          <p:cNvPr id="514" name="Google Shape;514;p35"/>
          <p:cNvSpPr txBox="1">
            <a:spLocks noGrp="1"/>
          </p:cNvSpPr>
          <p:nvPr>
            <p:ph type="title"/>
          </p:nvPr>
        </p:nvSpPr>
        <p:spPr>
          <a:xfrm>
            <a:off x="1252105" y="666797"/>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000"/>
              <a:buFont typeface="Calibri"/>
              <a:buNone/>
            </a:pPr>
            <a:r>
              <a:rPr lang="en-US" sz="2000" b="1">
                <a:solidFill>
                  <a:srgbClr val="000072"/>
                </a:solidFill>
              </a:rPr>
              <a:t>Visualize and Retrieve Water Electrical Conductivity Data-Step 1</a:t>
            </a:r>
            <a:endParaRPr/>
          </a:p>
        </p:txBody>
      </p:sp>
      <p:sp>
        <p:nvSpPr>
          <p:cNvPr id="515" name="Google Shape;515;p35"/>
          <p:cNvSpPr txBox="1">
            <a:spLocks noGrp="1"/>
          </p:cNvSpPr>
          <p:nvPr>
            <p:ph type="body" idx="1"/>
          </p:nvPr>
        </p:nvSpPr>
        <p:spPr>
          <a:xfrm>
            <a:off x="1252104" y="1607082"/>
            <a:ext cx="766430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a:t>GLOBE provides the ability to view and interact with data measured across the world. Select our </a:t>
            </a:r>
            <a:r>
              <a:rPr lang="en-US" sz="1800" b="1" u="sng">
                <a:solidFill>
                  <a:schemeClr val="hlink"/>
                </a:solidFill>
                <a:hlinkClick r:id="rId5"/>
              </a:rPr>
              <a:t>visualization tool</a:t>
            </a:r>
            <a:r>
              <a:rPr lang="en-US" sz="1800"/>
              <a:t> to map, graph, filter and export EC data that have been measured across GLOBE protocols since 1995. Here are screenshots  steps you will use when you use the visualization tool: </a:t>
            </a:r>
            <a:endParaRPr/>
          </a:p>
        </p:txBody>
      </p:sp>
      <p:pic>
        <p:nvPicPr>
          <p:cNvPr id="516" name="Google Shape;516;p35" descr="Screen shot of the map interface of the GLOBE Visualization Tool. Select Electrical Conductivity from drop down menu. "/>
          <p:cNvPicPr preferRelativeResize="0">
            <a:picLocks noGrp="1"/>
          </p:cNvPicPr>
          <p:nvPr>
            <p:ph type="body" idx="2"/>
          </p:nvPr>
        </p:nvPicPr>
        <p:blipFill rotWithShape="1">
          <a:blip r:embed="rId6">
            <a:alphaModFix/>
          </a:blip>
          <a:srcRect/>
          <a:stretch/>
        </p:blipFill>
        <p:spPr>
          <a:xfrm>
            <a:off x="1335197" y="2659157"/>
            <a:ext cx="5348408" cy="3112716"/>
          </a:xfrm>
          <a:prstGeom prst="rect">
            <a:avLst/>
          </a:prstGeom>
          <a:noFill/>
          <a:ln>
            <a:noFill/>
          </a:ln>
        </p:spPr>
      </p:pic>
      <p:sp>
        <p:nvSpPr>
          <p:cNvPr id="517" name="Google Shape;517;p35"/>
          <p:cNvSpPr txBox="1"/>
          <p:nvPr/>
        </p:nvSpPr>
        <p:spPr>
          <a:xfrm>
            <a:off x="1474502" y="5958419"/>
            <a:ext cx="7441906"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Link to step-by-step tutorials on Using the Visualization System will assist you in finding and analyzing GLOBE data:  </a:t>
            </a:r>
            <a:r>
              <a:rPr lang="en-US" sz="1600" b="1"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PDF version</a:t>
            </a:r>
            <a:br>
              <a:rPr lang="en-US" sz="1800" b="1" i="0" u="none" strike="noStrike" cap="none">
                <a:solidFill>
                  <a:schemeClr val="dk1"/>
                </a:solidFill>
                <a:latin typeface="Calibri"/>
                <a:ea typeface="Calibri"/>
                <a:cs typeface="Calibri"/>
                <a:sym typeface="Calibri"/>
              </a:rPr>
            </a:b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pic>
        <p:nvPicPr>
          <p:cNvPr id="523" name="Google Shape;523;p36" descr="Banner: Hydrosphere-Electrical Conductivity"/>
          <p:cNvPicPr preferRelativeResize="0"/>
          <p:nvPr/>
        </p:nvPicPr>
        <p:blipFill rotWithShape="1">
          <a:blip r:embed="rId3">
            <a:alphaModFix/>
          </a:blip>
          <a:srcRect/>
          <a:stretch/>
        </p:blipFill>
        <p:spPr>
          <a:xfrm>
            <a:off x="1163782" y="0"/>
            <a:ext cx="7975023" cy="1008234"/>
          </a:xfrm>
          <a:prstGeom prst="rect">
            <a:avLst/>
          </a:prstGeom>
          <a:noFill/>
          <a:ln>
            <a:noFill/>
          </a:ln>
        </p:spPr>
      </p:pic>
      <p:pic>
        <p:nvPicPr>
          <p:cNvPr id="524" name="Google Shape;524;p36" descr="Menu: Understand the data"/>
          <p:cNvPicPr preferRelativeResize="0"/>
          <p:nvPr/>
        </p:nvPicPr>
        <p:blipFill rotWithShape="1">
          <a:blip r:embed="rId4">
            <a:alphaModFix/>
          </a:blip>
          <a:srcRect/>
          <a:stretch/>
        </p:blipFill>
        <p:spPr>
          <a:xfrm>
            <a:off x="0" y="-1"/>
            <a:ext cx="1163782" cy="6858001"/>
          </a:xfrm>
          <a:prstGeom prst="rect">
            <a:avLst/>
          </a:prstGeom>
          <a:noFill/>
          <a:ln>
            <a:noFill/>
          </a:ln>
        </p:spPr>
      </p:pic>
      <p:sp>
        <p:nvSpPr>
          <p:cNvPr id="525" name="Google Shape;525;p36"/>
          <p:cNvSpPr txBox="1">
            <a:spLocks noGrp="1"/>
          </p:cNvSpPr>
          <p:nvPr>
            <p:ph type="title"/>
          </p:nvPr>
        </p:nvSpPr>
        <p:spPr>
          <a:xfrm>
            <a:off x="1252105" y="666797"/>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000"/>
              <a:buFont typeface="Calibri"/>
              <a:buNone/>
            </a:pPr>
            <a:r>
              <a:rPr lang="en-US" sz="2000" b="1">
                <a:solidFill>
                  <a:srgbClr val="000072"/>
                </a:solidFill>
              </a:rPr>
              <a:t>Visualize and Retrieve Water Electrical Conductivity Data- Step 2</a:t>
            </a:r>
            <a:endParaRPr/>
          </a:p>
        </p:txBody>
      </p:sp>
      <p:sp>
        <p:nvSpPr>
          <p:cNvPr id="526" name="Google Shape;526;p36"/>
          <p:cNvSpPr txBox="1">
            <a:spLocks noGrp="1"/>
          </p:cNvSpPr>
          <p:nvPr>
            <p:ph type="body" idx="1"/>
          </p:nvPr>
        </p:nvSpPr>
        <p:spPr>
          <a:xfrm>
            <a:off x="1252104" y="1607082"/>
            <a:ext cx="766430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a:t>Select the date for which you need electrical conductivity data, add layer and you can see where data is available. </a:t>
            </a:r>
            <a:endParaRPr/>
          </a:p>
        </p:txBody>
      </p:sp>
      <p:pic>
        <p:nvPicPr>
          <p:cNvPr id="527" name="Google Shape;527;p36" descr="Screenshot of Map interface, GLOBE Visualization System. Icons appear in locations where data for the selected date or dates is available. "/>
          <p:cNvPicPr preferRelativeResize="0">
            <a:picLocks noGrp="1"/>
          </p:cNvPicPr>
          <p:nvPr>
            <p:ph type="body" idx="2"/>
          </p:nvPr>
        </p:nvPicPr>
        <p:blipFill rotWithShape="1">
          <a:blip r:embed="rId5">
            <a:alphaModFix/>
          </a:blip>
          <a:srcRect/>
          <a:stretch/>
        </p:blipFill>
        <p:spPr>
          <a:xfrm>
            <a:off x="1534990" y="2253709"/>
            <a:ext cx="6606687" cy="430355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pic>
        <p:nvPicPr>
          <p:cNvPr id="533" name="Google Shape;533;p37" descr="Banner: Hydrosphere-Electrical Conductivity"/>
          <p:cNvPicPr preferRelativeResize="0"/>
          <p:nvPr/>
        </p:nvPicPr>
        <p:blipFill rotWithShape="1">
          <a:blip r:embed="rId3">
            <a:alphaModFix/>
          </a:blip>
          <a:srcRect/>
          <a:stretch/>
        </p:blipFill>
        <p:spPr>
          <a:xfrm>
            <a:off x="1163782" y="0"/>
            <a:ext cx="7975023" cy="1008234"/>
          </a:xfrm>
          <a:prstGeom prst="rect">
            <a:avLst/>
          </a:prstGeom>
          <a:noFill/>
          <a:ln>
            <a:noFill/>
          </a:ln>
        </p:spPr>
      </p:pic>
      <p:pic>
        <p:nvPicPr>
          <p:cNvPr id="534" name="Google Shape;534;p37" descr="Menu: Understand the data"/>
          <p:cNvPicPr preferRelativeResize="0"/>
          <p:nvPr/>
        </p:nvPicPr>
        <p:blipFill rotWithShape="1">
          <a:blip r:embed="rId4">
            <a:alphaModFix/>
          </a:blip>
          <a:srcRect/>
          <a:stretch/>
        </p:blipFill>
        <p:spPr>
          <a:xfrm>
            <a:off x="0" y="-1"/>
            <a:ext cx="1163782" cy="6858001"/>
          </a:xfrm>
          <a:prstGeom prst="rect">
            <a:avLst/>
          </a:prstGeom>
          <a:noFill/>
          <a:ln>
            <a:noFill/>
          </a:ln>
        </p:spPr>
      </p:pic>
      <p:sp>
        <p:nvSpPr>
          <p:cNvPr id="535" name="Google Shape;535;p37"/>
          <p:cNvSpPr txBox="1">
            <a:spLocks noGrp="1"/>
          </p:cNvSpPr>
          <p:nvPr>
            <p:ph type="title"/>
          </p:nvPr>
        </p:nvSpPr>
        <p:spPr>
          <a:xfrm>
            <a:off x="1252105" y="666797"/>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000"/>
              <a:buFont typeface="Calibri"/>
              <a:buNone/>
            </a:pPr>
            <a:r>
              <a:rPr lang="en-US" sz="2000" b="1">
                <a:solidFill>
                  <a:srgbClr val="000072"/>
                </a:solidFill>
              </a:rPr>
              <a:t>Visualize and Retrieve Water Electrical Conductivity Data- Step 3</a:t>
            </a:r>
            <a:endParaRPr/>
          </a:p>
        </p:txBody>
      </p:sp>
      <p:sp>
        <p:nvSpPr>
          <p:cNvPr id="536" name="Google Shape;536;p37"/>
          <p:cNvSpPr txBox="1">
            <a:spLocks noGrp="1"/>
          </p:cNvSpPr>
          <p:nvPr>
            <p:ph type="body" idx="1"/>
          </p:nvPr>
        </p:nvSpPr>
        <p:spPr>
          <a:xfrm>
            <a:off x="1252104" y="1607082"/>
            <a:ext cx="7664303" cy="58424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1800"/>
              <a:buNone/>
            </a:pPr>
            <a:r>
              <a:rPr lang="en-US" sz="1800"/>
              <a:t>Select the sampling site for which you need  electrical conductivity data,  and a box will open with data summary for that site. </a:t>
            </a:r>
            <a:endParaRPr/>
          </a:p>
        </p:txBody>
      </p:sp>
      <p:pic>
        <p:nvPicPr>
          <p:cNvPr id="537" name="Google Shape;537;p37" descr="Clicking on a location will open to a map note providing electrical conductivity data for that location and time. Follow instructions in the tutorial to download data as a .csv file for analysis using spreadsheet applications. "/>
          <p:cNvPicPr preferRelativeResize="0">
            <a:picLocks noGrp="1"/>
          </p:cNvPicPr>
          <p:nvPr>
            <p:ph type="body" idx="2"/>
          </p:nvPr>
        </p:nvPicPr>
        <p:blipFill rotWithShape="1">
          <a:blip r:embed="rId5">
            <a:alphaModFix/>
          </a:blip>
          <a:srcRect/>
          <a:stretch/>
        </p:blipFill>
        <p:spPr>
          <a:xfrm>
            <a:off x="1346454" y="2214680"/>
            <a:ext cx="5978173" cy="3942705"/>
          </a:xfrm>
          <a:prstGeom prst="rect">
            <a:avLst/>
          </a:prstGeom>
          <a:noFill/>
          <a:ln>
            <a:noFill/>
          </a:ln>
        </p:spPr>
      </p:pic>
      <p:sp>
        <p:nvSpPr>
          <p:cNvPr id="538" name="Google Shape;538;p37"/>
          <p:cNvSpPr txBox="1"/>
          <p:nvPr/>
        </p:nvSpPr>
        <p:spPr>
          <a:xfrm>
            <a:off x="7418895" y="4342977"/>
            <a:ext cx="1578432"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Clicking on a location will open to a map note providing electrical conductivity data for that location and time.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pic>
        <p:nvPicPr>
          <p:cNvPr id="544" name="Google Shape;544;p38"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545" name="Google Shape;545;p38" descr="Menu: Quiz yourself!"/>
          <p:cNvPicPr preferRelativeResize="0"/>
          <p:nvPr/>
        </p:nvPicPr>
        <p:blipFill rotWithShape="1">
          <a:blip r:embed="rId4">
            <a:alphaModFix/>
          </a:blip>
          <a:srcRect/>
          <a:stretch/>
        </p:blipFill>
        <p:spPr>
          <a:xfrm>
            <a:off x="0" y="-1"/>
            <a:ext cx="1108364" cy="6849121"/>
          </a:xfrm>
          <a:prstGeom prst="rect">
            <a:avLst/>
          </a:prstGeom>
          <a:noFill/>
          <a:ln>
            <a:noFill/>
          </a:ln>
        </p:spPr>
      </p:pic>
      <p:sp>
        <p:nvSpPr>
          <p:cNvPr id="546" name="Google Shape;546;p38"/>
          <p:cNvSpPr txBox="1">
            <a:spLocks noGrp="1"/>
          </p:cNvSpPr>
          <p:nvPr>
            <p:ph type="title"/>
          </p:nvPr>
        </p:nvSpPr>
        <p:spPr>
          <a:xfrm>
            <a:off x="1108364" y="838067"/>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sz="2800" b="1">
                <a:solidFill>
                  <a:srgbClr val="000072"/>
                </a:solidFill>
              </a:rPr>
              <a:t>Review questions to help you prepare to conduct the Hydrosphere Electrical Conductivity Protocol</a:t>
            </a:r>
            <a:endParaRPr/>
          </a:p>
        </p:txBody>
      </p:sp>
      <p:sp>
        <p:nvSpPr>
          <p:cNvPr id="547" name="Google Shape;547;p38"/>
          <p:cNvSpPr txBox="1">
            <a:spLocks noGrp="1"/>
          </p:cNvSpPr>
          <p:nvPr>
            <p:ph type="body" idx="1"/>
          </p:nvPr>
        </p:nvSpPr>
        <p:spPr>
          <a:xfrm>
            <a:off x="1354932" y="2118037"/>
            <a:ext cx="7542499" cy="4731083"/>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Font typeface="Calibri"/>
              <a:buAutoNum type="arabicPeriod"/>
            </a:pPr>
            <a:r>
              <a:rPr lang="en-US" sz="1800" b="1"/>
              <a:t>Electrical conductivity meters measure _____ through a centimeter of water.</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sz="1800" b="1"/>
              <a:t>What is the relationship between electrical conductivity of a solution and the amount of total dissolved solids in solution?</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sz="1800" b="1"/>
              <a:t>Electrical conductivity of water increases by ____% for an increase of 1 degree Celsius of water. </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sz="1800" b="1"/>
              <a:t>Would you expect electrical conductivity of a water body to increase or decrease after a large snowmelt?</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sz="1800" b="1"/>
              <a:t>Drinking water has an electrical conductivity between ______ µS/cm.</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sz="1800" b="1"/>
              <a:t>Your water sample should be between 20 ̊ - 30 ̊ C when you make your electrical conductivity measurement (true/false). </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sz="1800" b="1"/>
              <a:t>What are the safety precautions you should take when doing any of the hydrology protocols?</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sz="1800" b="1"/>
              <a:t>What is the acceptable range of error of the three replicate samples you take, in µS/cm? </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sz="1800" b="1"/>
              <a:t>What step do you need to complete before starting the Electrical Conductivity protocol? </a:t>
            </a:r>
            <a:endParaRPr/>
          </a:p>
        </p:txBody>
      </p:sp>
      <p:pic>
        <p:nvPicPr>
          <p:cNvPr id="548" name="Google Shape;548;p38" descr="watermark of student taking an EC reading in a bucket sample"/>
          <p:cNvPicPr preferRelativeResize="0"/>
          <p:nvPr/>
        </p:nvPicPr>
        <p:blipFill rotWithShape="1">
          <a:blip r:embed="rId5">
            <a:alphaModFix amt="10000"/>
          </a:blip>
          <a:srcRect/>
          <a:stretch/>
        </p:blipFill>
        <p:spPr>
          <a:xfrm>
            <a:off x="1128020" y="1325143"/>
            <a:ext cx="8015979" cy="553285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pic>
        <p:nvPicPr>
          <p:cNvPr id="554" name="Google Shape;554;p39"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555" name="Google Shape;555;p39" descr="Menu: Quiz yourself!"/>
          <p:cNvPicPr preferRelativeResize="0"/>
          <p:nvPr/>
        </p:nvPicPr>
        <p:blipFill rotWithShape="1">
          <a:blip r:embed="rId4">
            <a:alphaModFix/>
          </a:blip>
          <a:srcRect/>
          <a:stretch/>
        </p:blipFill>
        <p:spPr>
          <a:xfrm>
            <a:off x="0" y="-1"/>
            <a:ext cx="1108364" cy="6849121"/>
          </a:xfrm>
          <a:prstGeom prst="rect">
            <a:avLst/>
          </a:prstGeom>
          <a:noFill/>
          <a:ln>
            <a:noFill/>
          </a:ln>
        </p:spPr>
      </p:pic>
      <p:sp>
        <p:nvSpPr>
          <p:cNvPr id="556" name="Google Shape;556;p39"/>
          <p:cNvSpPr txBox="1">
            <a:spLocks noGrp="1"/>
          </p:cNvSpPr>
          <p:nvPr>
            <p:ph type="title"/>
          </p:nvPr>
        </p:nvSpPr>
        <p:spPr>
          <a:xfrm>
            <a:off x="1108364" y="68415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b="1">
                <a:solidFill>
                  <a:srgbClr val="000072"/>
                </a:solidFill>
              </a:rPr>
              <a:t>Are you ready to take the Electrical Conductivity Protocol quiz?</a:t>
            </a:r>
            <a:endParaRPr/>
          </a:p>
        </p:txBody>
      </p:sp>
      <p:sp>
        <p:nvSpPr>
          <p:cNvPr id="557" name="Google Shape;557;p39"/>
          <p:cNvSpPr txBox="1">
            <a:spLocks noGrp="1"/>
          </p:cNvSpPr>
          <p:nvPr>
            <p:ph type="body" idx="1"/>
          </p:nvPr>
        </p:nvSpPr>
        <p:spPr>
          <a:xfrm>
            <a:off x="1128020" y="1891700"/>
            <a:ext cx="7438427" cy="434267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2400"/>
              <a:buChar char="•"/>
            </a:pPr>
            <a:r>
              <a:rPr lang="en-US" sz="2400">
                <a:solidFill>
                  <a:srgbClr val="000000"/>
                </a:solidFill>
              </a:rPr>
              <a:t>You have now completed the slide stack. If you are ready to take the quiz, sign on and take the quiz corresponding to the </a:t>
            </a:r>
            <a:r>
              <a:rPr lang="en-US" sz="2400" b="1">
                <a:solidFill>
                  <a:srgbClr val="000072"/>
                </a:solidFill>
              </a:rPr>
              <a:t>Electrical Conductivity Protocol</a:t>
            </a:r>
            <a:r>
              <a:rPr lang="en-US" sz="2400" b="1">
                <a:solidFill>
                  <a:srgbClr val="055000"/>
                </a:solidFill>
              </a:rPr>
              <a:t>.</a:t>
            </a:r>
            <a:endParaRPr/>
          </a:p>
          <a:p>
            <a:pPr marL="228600" lvl="0" indent="-76200" algn="l" rtl="0">
              <a:lnSpc>
                <a:spcPct val="90000"/>
              </a:lnSpc>
              <a:spcBef>
                <a:spcPts val="1000"/>
              </a:spcBef>
              <a:spcAft>
                <a:spcPts val="0"/>
              </a:spcAft>
              <a:buClr>
                <a:schemeClr val="dk1"/>
              </a:buClr>
              <a:buSzPts val="2400"/>
              <a:buNone/>
            </a:pPr>
            <a:endParaRPr sz="2400">
              <a:solidFill>
                <a:srgbClr val="000000"/>
              </a:solidFill>
            </a:endParaRPr>
          </a:p>
          <a:p>
            <a:pPr marL="228600" lvl="0" indent="-228600" algn="l" rtl="0">
              <a:lnSpc>
                <a:spcPct val="90000"/>
              </a:lnSpc>
              <a:spcBef>
                <a:spcPts val="1000"/>
              </a:spcBef>
              <a:spcAft>
                <a:spcPts val="0"/>
              </a:spcAft>
              <a:buClr>
                <a:srgbClr val="000000"/>
              </a:buClr>
              <a:buSzPts val="2400"/>
              <a:buChar char="•"/>
            </a:pPr>
            <a:r>
              <a:rPr lang="en-US" sz="2400">
                <a:solidFill>
                  <a:srgbClr val="000000"/>
                </a:solidFill>
              </a:rPr>
              <a:t>When you pass the quiz, you are ready to take </a:t>
            </a:r>
            <a:r>
              <a:rPr lang="en-US" sz="2400" b="1">
                <a:solidFill>
                  <a:srgbClr val="000072"/>
                </a:solidFill>
              </a:rPr>
              <a:t>Electrical Conductivity Protocol </a:t>
            </a:r>
            <a:r>
              <a:rPr lang="en-US" sz="2400">
                <a:solidFill>
                  <a:srgbClr val="000000"/>
                </a:solidFill>
              </a:rPr>
              <a:t>measurements! </a:t>
            </a:r>
            <a:endParaRPr/>
          </a:p>
        </p:txBody>
      </p:sp>
      <p:pic>
        <p:nvPicPr>
          <p:cNvPr id="558" name="Google Shape;558;p39" descr="watermark of student taking an EC reading in a bucket sample"/>
          <p:cNvPicPr preferRelativeResize="0"/>
          <p:nvPr/>
        </p:nvPicPr>
        <p:blipFill rotWithShape="1">
          <a:blip r:embed="rId5">
            <a:alphaModFix amt="14000"/>
          </a:blip>
          <a:srcRect/>
          <a:stretch/>
        </p:blipFill>
        <p:spPr>
          <a:xfrm>
            <a:off x="1128020" y="1325143"/>
            <a:ext cx="8015979" cy="553285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40" descr="watermark of student taking an EC reading in a bucket sample"/>
          <p:cNvPicPr preferRelativeResize="0"/>
          <p:nvPr/>
        </p:nvPicPr>
        <p:blipFill rotWithShape="1">
          <a:blip r:embed="rId3">
            <a:alphaModFix amt="14000"/>
          </a:blip>
          <a:srcRect/>
          <a:stretch/>
        </p:blipFill>
        <p:spPr>
          <a:xfrm>
            <a:off x="1128020" y="1325143"/>
            <a:ext cx="8015979" cy="5532857"/>
          </a:xfrm>
          <a:prstGeom prst="rect">
            <a:avLst/>
          </a:prstGeom>
          <a:noFill/>
          <a:ln>
            <a:noFill/>
          </a:ln>
        </p:spPr>
      </p:pic>
      <p:sp>
        <p:nvSpPr>
          <p:cNvPr id="564" name="Google Shape;564;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pic>
        <p:nvPicPr>
          <p:cNvPr id="565" name="Google Shape;565;p40" descr="Banner for Electrical Conductivity in Hydrosphere."/>
          <p:cNvPicPr preferRelativeResize="0"/>
          <p:nvPr/>
        </p:nvPicPr>
        <p:blipFill rotWithShape="1">
          <a:blip r:embed="rId4">
            <a:alphaModFix/>
          </a:blip>
          <a:srcRect/>
          <a:stretch/>
        </p:blipFill>
        <p:spPr>
          <a:xfrm>
            <a:off x="1103602" y="-2"/>
            <a:ext cx="8040398" cy="992464"/>
          </a:xfrm>
          <a:prstGeom prst="rect">
            <a:avLst/>
          </a:prstGeom>
          <a:noFill/>
          <a:ln>
            <a:noFill/>
          </a:ln>
        </p:spPr>
      </p:pic>
      <p:pic>
        <p:nvPicPr>
          <p:cNvPr id="566" name="Google Shape;566;p40" descr="Menu: Additional resources"/>
          <p:cNvPicPr preferRelativeResize="0"/>
          <p:nvPr/>
        </p:nvPicPr>
        <p:blipFill rotWithShape="1">
          <a:blip r:embed="rId5">
            <a:alphaModFix/>
          </a:blip>
          <a:srcRect/>
          <a:stretch/>
        </p:blipFill>
        <p:spPr>
          <a:xfrm>
            <a:off x="0" y="-8628"/>
            <a:ext cx="1214438" cy="6858002"/>
          </a:xfrm>
          <a:prstGeom prst="rect">
            <a:avLst/>
          </a:prstGeom>
          <a:noFill/>
          <a:ln>
            <a:noFill/>
          </a:ln>
        </p:spPr>
      </p:pic>
      <p:sp>
        <p:nvSpPr>
          <p:cNvPr id="567" name="Google Shape;567;p40"/>
          <p:cNvSpPr txBox="1">
            <a:spLocks noGrp="1"/>
          </p:cNvSpPr>
          <p:nvPr>
            <p:ph type="title"/>
          </p:nvPr>
        </p:nvSpPr>
        <p:spPr>
          <a:xfrm>
            <a:off x="1389185" y="54378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90"/>
              </a:buClr>
              <a:buSzPts val="2800"/>
              <a:buFont typeface="Calibri"/>
              <a:buNone/>
            </a:pPr>
            <a:r>
              <a:rPr lang="en-US" sz="2800" b="1">
                <a:solidFill>
                  <a:srgbClr val="000090"/>
                </a:solidFill>
              </a:rPr>
              <a:t>Some Research Questions for Further Investigation</a:t>
            </a:r>
            <a:endParaRPr/>
          </a:p>
        </p:txBody>
      </p:sp>
      <p:sp>
        <p:nvSpPr>
          <p:cNvPr id="568" name="Google Shape;568;p40"/>
          <p:cNvSpPr txBox="1">
            <a:spLocks noGrp="1"/>
          </p:cNvSpPr>
          <p:nvPr>
            <p:ph type="body" idx="1"/>
          </p:nvPr>
        </p:nvSpPr>
        <p:spPr>
          <a:xfrm>
            <a:off x="1389185" y="1420667"/>
            <a:ext cx="7403123" cy="5191147"/>
          </a:xfrm>
          <a:prstGeom prst="rect">
            <a:avLst/>
          </a:prstGeom>
          <a:noFill/>
          <a:ln>
            <a:noFill/>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dk1"/>
              </a:buClr>
              <a:buSzPts val="2000"/>
              <a:buNone/>
            </a:pPr>
            <a:endParaRPr sz="2000" b="1">
              <a:solidFill>
                <a:srgbClr val="000090"/>
              </a:solidFill>
            </a:endParaRPr>
          </a:p>
          <a:p>
            <a:pPr marL="285750" lvl="0" indent="-285750" algn="l" rtl="0">
              <a:lnSpc>
                <a:spcPct val="90000"/>
              </a:lnSpc>
              <a:spcBef>
                <a:spcPts val="1000"/>
              </a:spcBef>
              <a:spcAft>
                <a:spcPts val="0"/>
              </a:spcAft>
              <a:buClr>
                <a:schemeClr val="dk1"/>
              </a:buClr>
              <a:buSzPts val="2000"/>
              <a:buFont typeface="Arial"/>
              <a:buChar char="•"/>
            </a:pPr>
            <a:r>
              <a:rPr lang="en-US" sz="2000"/>
              <a:t>Would the conductivity of the water at your site go up or down after a heavy rain? Why?</a:t>
            </a:r>
            <a:endParaRPr/>
          </a:p>
          <a:p>
            <a:pPr marL="228600" lvl="0" indent="-101600" algn="l" rtl="0">
              <a:lnSpc>
                <a:spcPct val="90000"/>
              </a:lnSpc>
              <a:spcBef>
                <a:spcPts val="1000"/>
              </a:spcBef>
              <a:spcAft>
                <a:spcPts val="0"/>
              </a:spcAft>
              <a:buClr>
                <a:schemeClr val="dk1"/>
              </a:buClr>
              <a:buSzPts val="2000"/>
              <a:buNone/>
            </a:pPr>
            <a:endParaRPr sz="2000"/>
          </a:p>
          <a:p>
            <a:pPr marL="285750" lvl="0" indent="-285750" algn="l" rtl="0">
              <a:lnSpc>
                <a:spcPct val="90000"/>
              </a:lnSpc>
              <a:spcBef>
                <a:spcPts val="1000"/>
              </a:spcBef>
              <a:spcAft>
                <a:spcPts val="0"/>
              </a:spcAft>
              <a:buClr>
                <a:schemeClr val="dk1"/>
              </a:buClr>
              <a:buSzPts val="2000"/>
              <a:buFont typeface="Arial"/>
              <a:buChar char="•"/>
            </a:pPr>
            <a:r>
              <a:rPr lang="en-US" sz="2000"/>
              <a:t>Would you expect the conductivity to be greater in a high mountain stream that receives fresh snowmelt or in a lake at lower elevations?</a:t>
            </a:r>
            <a:endParaRPr/>
          </a:p>
          <a:p>
            <a:pPr marL="228600" lvl="0" indent="-101600" algn="l" rtl="0">
              <a:lnSpc>
                <a:spcPct val="90000"/>
              </a:lnSpc>
              <a:spcBef>
                <a:spcPts val="1000"/>
              </a:spcBef>
              <a:spcAft>
                <a:spcPts val="0"/>
              </a:spcAft>
              <a:buClr>
                <a:schemeClr val="dk1"/>
              </a:buClr>
              <a:buSzPts val="2000"/>
              <a:buNone/>
            </a:pPr>
            <a:endParaRPr sz="2000"/>
          </a:p>
          <a:p>
            <a:pPr marL="285750" lvl="0" indent="-285750" algn="l" rtl="0">
              <a:lnSpc>
                <a:spcPct val="90000"/>
              </a:lnSpc>
              <a:spcBef>
                <a:spcPts val="1000"/>
              </a:spcBef>
              <a:spcAft>
                <a:spcPts val="0"/>
              </a:spcAft>
              <a:buClr>
                <a:schemeClr val="dk1"/>
              </a:buClr>
              <a:buSzPts val="2000"/>
              <a:buFont typeface="Arial"/>
              <a:buChar char="•"/>
            </a:pPr>
            <a:r>
              <a:rPr lang="en-US" sz="2000"/>
              <a:t>Why do you think water with high levels of TDS is harmful to plants?</a:t>
            </a:r>
            <a:endParaRPr/>
          </a:p>
          <a:p>
            <a:pPr marL="0" marR="0" lvl="0" indent="0" algn="l" rtl="0">
              <a:lnSpc>
                <a:spcPct val="90000"/>
              </a:lnSpc>
              <a:spcBef>
                <a:spcPts val="0"/>
              </a:spcBef>
              <a:spcAft>
                <a:spcPts val="0"/>
              </a:spcAft>
              <a:buClr>
                <a:schemeClr val="dk1"/>
              </a:buClr>
              <a:buSzPts val="1000"/>
              <a:buNone/>
            </a:pPr>
            <a:endParaRPr sz="10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41" descr="watermark of student taking an EC reading in a bucket sample"/>
          <p:cNvPicPr preferRelativeResize="0"/>
          <p:nvPr/>
        </p:nvPicPr>
        <p:blipFill rotWithShape="1">
          <a:blip r:embed="rId3">
            <a:alphaModFix amt="14000"/>
          </a:blip>
          <a:srcRect/>
          <a:stretch/>
        </p:blipFill>
        <p:spPr>
          <a:xfrm>
            <a:off x="1128020" y="1325143"/>
            <a:ext cx="8015980" cy="5532857"/>
          </a:xfrm>
          <a:prstGeom prst="rect">
            <a:avLst/>
          </a:prstGeom>
          <a:noFill/>
          <a:ln>
            <a:noFill/>
          </a:ln>
        </p:spPr>
      </p:pic>
      <p:sp>
        <p:nvSpPr>
          <p:cNvPr id="575" name="Google Shape;575;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pic>
        <p:nvPicPr>
          <p:cNvPr id="576" name="Google Shape;576;p41" descr="Banner for Electrical Conductivity within Hydrosphere"/>
          <p:cNvPicPr preferRelativeResize="0"/>
          <p:nvPr/>
        </p:nvPicPr>
        <p:blipFill rotWithShape="1">
          <a:blip r:embed="rId4">
            <a:alphaModFix/>
          </a:blip>
          <a:srcRect/>
          <a:stretch/>
        </p:blipFill>
        <p:spPr>
          <a:xfrm>
            <a:off x="1103602" y="-2"/>
            <a:ext cx="8040398" cy="992464"/>
          </a:xfrm>
          <a:prstGeom prst="rect">
            <a:avLst/>
          </a:prstGeom>
          <a:noFill/>
          <a:ln>
            <a:noFill/>
          </a:ln>
        </p:spPr>
      </p:pic>
      <p:pic>
        <p:nvPicPr>
          <p:cNvPr id="577" name="Google Shape;577;p41" descr="Menu: Additional resources"/>
          <p:cNvPicPr preferRelativeResize="0"/>
          <p:nvPr/>
        </p:nvPicPr>
        <p:blipFill rotWithShape="1">
          <a:blip r:embed="rId5">
            <a:alphaModFix/>
          </a:blip>
          <a:srcRect/>
          <a:stretch/>
        </p:blipFill>
        <p:spPr>
          <a:xfrm>
            <a:off x="0" y="-8628"/>
            <a:ext cx="1214438" cy="6858002"/>
          </a:xfrm>
          <a:prstGeom prst="rect">
            <a:avLst/>
          </a:prstGeom>
          <a:noFill/>
          <a:ln>
            <a:noFill/>
          </a:ln>
        </p:spPr>
      </p:pic>
      <p:sp>
        <p:nvSpPr>
          <p:cNvPr id="578" name="Google Shape;578;p41"/>
          <p:cNvSpPr txBox="1">
            <a:spLocks noGrp="1"/>
          </p:cNvSpPr>
          <p:nvPr>
            <p:ph type="title"/>
          </p:nvPr>
        </p:nvSpPr>
        <p:spPr>
          <a:xfrm>
            <a:off x="1355764" y="1325143"/>
            <a:ext cx="7403123" cy="100882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2000" b="1">
                <a:latin typeface="Calibri"/>
                <a:ea typeface="Calibri"/>
                <a:cs typeface="Calibri"/>
                <a:sym typeface="Calibri"/>
              </a:rPr>
              <a:t>Please provide us with feedback about this module. This is a community project and we welcome your comments, suggestions and edits! Comment here: </a:t>
            </a:r>
            <a:r>
              <a:rPr lang="en-US" sz="2000" b="1" u="sng">
                <a:solidFill>
                  <a:schemeClr val="hlink"/>
                </a:solidFill>
                <a:latin typeface="Calibri"/>
                <a:ea typeface="Calibri"/>
                <a:cs typeface="Calibri"/>
                <a:sym typeface="Calibri"/>
                <a:hlinkClick r:id="rId6"/>
              </a:rPr>
              <a:t>Training@nas</a:t>
            </a:r>
            <a:r>
              <a:rPr lang="en-US" sz="2000" b="1" u="sng">
                <a:solidFill>
                  <a:schemeClr val="hlink"/>
                </a:solidFill>
                <a:hlinkClick r:id="rId6"/>
              </a:rPr>
              <a:t>aglobe.org</a:t>
            </a:r>
            <a:br>
              <a:rPr lang="en-US" sz="2000" b="1">
                <a:latin typeface="Calibri"/>
                <a:ea typeface="Calibri"/>
                <a:cs typeface="Calibri"/>
                <a:sym typeface="Calibri"/>
              </a:rPr>
            </a:br>
            <a:r>
              <a:rPr lang="en-US" sz="2000" b="1">
                <a:latin typeface="Calibri"/>
                <a:ea typeface="Calibri"/>
                <a:cs typeface="Calibri"/>
                <a:sym typeface="Calibri"/>
              </a:rPr>
              <a:t>Questions about module content? Contact GLOBE: </a:t>
            </a:r>
            <a:r>
              <a:rPr lang="en-US" sz="2000" b="1" u="sng">
                <a:solidFill>
                  <a:schemeClr val="hlink"/>
                </a:solidFill>
                <a:latin typeface="Calibri"/>
                <a:ea typeface="Calibri"/>
                <a:cs typeface="Calibri"/>
                <a:sym typeface="Calibri"/>
                <a:hlinkClick r:id="rId7"/>
              </a:rPr>
              <a:t>help@nasaglobe.</a:t>
            </a:r>
            <a:r>
              <a:rPr lang="en-US" sz="2000" b="1"/>
              <a:t>org</a:t>
            </a:r>
            <a:r>
              <a:rPr lang="en-US" sz="2000" b="1">
                <a:latin typeface="Calibri"/>
                <a:ea typeface="Calibri"/>
                <a:cs typeface="Calibri"/>
                <a:sym typeface="Calibri"/>
              </a:rPr>
              <a:t> </a:t>
            </a:r>
            <a:br>
              <a:rPr lang="en-US" sz="2000" b="1">
                <a:latin typeface="Calibri"/>
                <a:ea typeface="Calibri"/>
                <a:cs typeface="Calibri"/>
                <a:sym typeface="Calibri"/>
              </a:rPr>
            </a:br>
            <a:br>
              <a:rPr lang="en-US" sz="2000" b="1">
                <a:latin typeface="Calibri"/>
                <a:ea typeface="Calibri"/>
                <a:cs typeface="Calibri"/>
                <a:sym typeface="Calibri"/>
              </a:rPr>
            </a:br>
            <a:endParaRPr sz="2000" b="1">
              <a:solidFill>
                <a:srgbClr val="000090"/>
              </a:solidFill>
              <a:latin typeface="Calibri"/>
              <a:ea typeface="Calibri"/>
              <a:cs typeface="Calibri"/>
              <a:sym typeface="Calibri"/>
            </a:endParaRPr>
          </a:p>
        </p:txBody>
      </p:sp>
      <p:sp>
        <p:nvSpPr>
          <p:cNvPr id="579" name="Google Shape;579;p41" descr="Watermark of student with an EC probe."/>
          <p:cNvSpPr txBox="1">
            <a:spLocks noGrp="1"/>
          </p:cNvSpPr>
          <p:nvPr>
            <p:ph type="body" idx="1"/>
          </p:nvPr>
        </p:nvSpPr>
        <p:spPr>
          <a:xfrm>
            <a:off x="1355764" y="2156078"/>
            <a:ext cx="7403123" cy="51911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b="1"/>
              <a:t>Credits</a:t>
            </a:r>
            <a:endParaRPr/>
          </a:p>
          <a:p>
            <a:pPr marL="0" lvl="0" indent="0" algn="l" rtl="0">
              <a:lnSpc>
                <a:spcPct val="90000"/>
              </a:lnSpc>
              <a:spcBef>
                <a:spcPts val="1000"/>
              </a:spcBef>
              <a:spcAft>
                <a:spcPts val="0"/>
              </a:spcAft>
              <a:buClr>
                <a:schemeClr val="dk1"/>
              </a:buClr>
              <a:buSzPts val="1800"/>
              <a:buNone/>
            </a:pPr>
            <a:r>
              <a:rPr lang="en-US" sz="1800" b="1"/>
              <a:t>Slides:  </a:t>
            </a:r>
            <a:endParaRPr/>
          </a:p>
          <a:p>
            <a:pPr marL="0" lvl="0" indent="0" algn="l" rtl="0">
              <a:lnSpc>
                <a:spcPct val="90000"/>
              </a:lnSpc>
              <a:spcBef>
                <a:spcPts val="1000"/>
              </a:spcBef>
              <a:spcAft>
                <a:spcPts val="0"/>
              </a:spcAft>
              <a:buClr>
                <a:schemeClr val="dk1"/>
              </a:buClr>
              <a:buSzPts val="1800"/>
              <a:buNone/>
            </a:pPr>
            <a:r>
              <a:rPr lang="en-US" sz="1800" b="1"/>
              <a:t>Russanne Low, Ph.D., University of Nebraska-Lincoln, USA </a:t>
            </a:r>
            <a:endParaRPr/>
          </a:p>
          <a:p>
            <a:pPr marL="0" lvl="0" indent="0" algn="l" rtl="0">
              <a:lnSpc>
                <a:spcPct val="90000"/>
              </a:lnSpc>
              <a:spcBef>
                <a:spcPts val="1000"/>
              </a:spcBef>
              <a:spcAft>
                <a:spcPts val="0"/>
              </a:spcAft>
              <a:buClr>
                <a:schemeClr val="dk1"/>
              </a:buClr>
              <a:buSzPts val="1800"/>
              <a:buNone/>
            </a:pPr>
            <a:r>
              <a:rPr lang="en-US" sz="1800" b="1"/>
              <a:t>Rebecca Boger, Ph.D., Brooklyn College, NYC, USA</a:t>
            </a:r>
            <a:endParaRPr/>
          </a:p>
          <a:p>
            <a:pPr marL="0" lvl="0" indent="0" algn="l" rtl="0">
              <a:lnSpc>
                <a:spcPct val="90000"/>
              </a:lnSpc>
              <a:spcBef>
                <a:spcPts val="1000"/>
              </a:spcBef>
              <a:spcAft>
                <a:spcPts val="0"/>
              </a:spcAft>
              <a:buClr>
                <a:schemeClr val="dk1"/>
              </a:buClr>
              <a:buSzPts val="1800"/>
              <a:buNone/>
            </a:pPr>
            <a:r>
              <a:rPr lang="en-US" sz="1800" b="1"/>
              <a:t>Cover Art:  Jenn Glaser, </a:t>
            </a:r>
            <a:r>
              <a:rPr lang="en-US" sz="1800" b="1" i="1"/>
              <a:t>ScribeArts</a:t>
            </a:r>
            <a:endParaRPr sz="1800" b="1"/>
          </a:p>
          <a:p>
            <a:pPr marL="0" lvl="0" indent="0" algn="l" rtl="0">
              <a:lnSpc>
                <a:spcPct val="90000"/>
              </a:lnSpc>
              <a:spcBef>
                <a:spcPts val="1000"/>
              </a:spcBef>
              <a:spcAft>
                <a:spcPts val="0"/>
              </a:spcAft>
              <a:buClr>
                <a:schemeClr val="dk1"/>
              </a:buClr>
              <a:buSzPts val="1800"/>
              <a:buNone/>
            </a:pPr>
            <a:r>
              <a:rPr lang="en-US" sz="1800" b="1"/>
              <a:t>More Information:</a:t>
            </a:r>
            <a:endParaRPr/>
          </a:p>
          <a:p>
            <a:pPr marL="0" lvl="0" indent="0" algn="l" rtl="0">
              <a:lnSpc>
                <a:spcPct val="90000"/>
              </a:lnSpc>
              <a:spcBef>
                <a:spcPts val="1000"/>
              </a:spcBef>
              <a:spcAft>
                <a:spcPts val="0"/>
              </a:spcAft>
              <a:buClr>
                <a:schemeClr val="dk1"/>
              </a:buClr>
              <a:buSzPts val="1800"/>
              <a:buNone/>
            </a:pPr>
            <a:r>
              <a:rPr lang="en-US" sz="1800" b="1" u="sng">
                <a:solidFill>
                  <a:schemeClr val="hlink"/>
                </a:solidFill>
                <a:hlinkClick r:id="rId8"/>
              </a:rPr>
              <a:t>GLOBE Program</a:t>
            </a:r>
            <a:r>
              <a:rPr lang="en-US" sz="1800" b="1"/>
              <a:t>,</a:t>
            </a:r>
            <a:endParaRPr/>
          </a:p>
          <a:p>
            <a:pPr marL="0" lvl="0" indent="0" algn="l" rtl="0">
              <a:lnSpc>
                <a:spcPct val="90000"/>
              </a:lnSpc>
              <a:spcBef>
                <a:spcPts val="1000"/>
              </a:spcBef>
              <a:spcAft>
                <a:spcPts val="0"/>
              </a:spcAft>
              <a:buClr>
                <a:schemeClr val="dk1"/>
              </a:buClr>
              <a:buSzPts val="1800"/>
              <a:buNone/>
            </a:pPr>
            <a:r>
              <a:rPr lang="en-US" sz="1800" b="1" u="sng">
                <a:solidFill>
                  <a:schemeClr val="hlink"/>
                </a:solidFill>
                <a:hlinkClick r:id="rId9"/>
              </a:rPr>
              <a:t>NASA Global Climate Change: Vital Signs of the Planet</a:t>
            </a:r>
            <a:endParaRPr sz="1800" b="1"/>
          </a:p>
          <a:p>
            <a:pPr marL="0" lvl="0" indent="0" algn="l" rtl="0">
              <a:lnSpc>
                <a:spcPct val="90000"/>
              </a:lnSpc>
              <a:spcBef>
                <a:spcPts val="1000"/>
              </a:spcBef>
              <a:spcAft>
                <a:spcPts val="0"/>
              </a:spcAft>
              <a:buClr>
                <a:schemeClr val="dk1"/>
              </a:buClr>
              <a:buSzPts val="1800"/>
              <a:buNone/>
            </a:pPr>
            <a:r>
              <a:rPr lang="en-US" sz="1800" b="1"/>
              <a:t>The GLOBE Program is sponsored by these organizations: </a:t>
            </a:r>
            <a:endParaRPr/>
          </a:p>
          <a:p>
            <a:pPr marL="0" lvl="0" indent="0" algn="l" rtl="0">
              <a:lnSpc>
                <a:spcPct val="90000"/>
              </a:lnSpc>
              <a:spcBef>
                <a:spcPts val="1000"/>
              </a:spcBef>
              <a:spcAft>
                <a:spcPts val="0"/>
              </a:spcAft>
              <a:buClr>
                <a:schemeClr val="dk1"/>
              </a:buClr>
              <a:buSzPts val="2000"/>
              <a:buNone/>
            </a:pPr>
            <a:endParaRPr sz="2000" b="1"/>
          </a:p>
          <a:p>
            <a:pPr marL="0" lvl="0" indent="0" algn="l" rtl="0">
              <a:lnSpc>
                <a:spcPct val="90000"/>
              </a:lnSpc>
              <a:spcBef>
                <a:spcPts val="1000"/>
              </a:spcBef>
              <a:spcAft>
                <a:spcPts val="0"/>
              </a:spcAft>
              <a:buClr>
                <a:srgbClr val="000000"/>
              </a:buClr>
              <a:buSzPts val="1400"/>
              <a:buNone/>
            </a:pPr>
            <a:r>
              <a:rPr lang="en-US" sz="1050" b="1">
                <a:solidFill>
                  <a:srgbClr val="3C4043"/>
                </a:solidFill>
                <a:highlight>
                  <a:srgbClr val="FFFFFF"/>
                </a:highlight>
                <a:latin typeface="Roboto"/>
                <a:ea typeface="Roboto"/>
                <a:cs typeface="Roboto"/>
                <a:sym typeface="Roboto"/>
              </a:rPr>
              <a:t>Version 11/17/25. Modified by GLOBE Implementation Office – Science, Training, Education, and Public Engagement. If you edit and modify this slide set for use for educational purposes, please note “modified by (and your name and date)" on this page. Thank you.</a:t>
            </a:r>
            <a:br>
              <a:rPr lang="en-US" sz="1400"/>
            </a:br>
            <a:endParaRPr sz="1400" b="1"/>
          </a:p>
          <a:p>
            <a:pPr marL="0" marR="0" lvl="0" indent="0" algn="l" rtl="0">
              <a:lnSpc>
                <a:spcPct val="90000"/>
              </a:lnSpc>
              <a:spcBef>
                <a:spcPts val="0"/>
              </a:spcBef>
              <a:spcAft>
                <a:spcPts val="0"/>
              </a:spcAft>
              <a:buClr>
                <a:schemeClr val="dk1"/>
              </a:buClr>
              <a:buSzPts val="1000"/>
              <a:buNone/>
            </a:pPr>
            <a:endParaRPr sz="1000"/>
          </a:p>
        </p:txBody>
      </p:sp>
      <p:pic>
        <p:nvPicPr>
          <p:cNvPr id="580" name="Google Shape;580;p41" descr="Logos for NASA, NOAA, NSF and the U.S. Department of State."/>
          <p:cNvPicPr preferRelativeResize="0"/>
          <p:nvPr/>
        </p:nvPicPr>
        <p:blipFill rotWithShape="1">
          <a:blip r:embed="rId10">
            <a:alphaModFix/>
          </a:blip>
          <a:srcRect/>
          <a:stretch/>
        </p:blipFill>
        <p:spPr>
          <a:xfrm>
            <a:off x="3865013" y="5552553"/>
            <a:ext cx="1919562" cy="4017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pic>
        <p:nvPicPr>
          <p:cNvPr id="129" name="Google Shape;129;p5" descr="Banner: Hydrosphere-Electrical Conductivity"/>
          <p:cNvPicPr preferRelativeResize="0"/>
          <p:nvPr/>
        </p:nvPicPr>
        <p:blipFill rotWithShape="1">
          <a:blip r:embed="rId3">
            <a:alphaModFix/>
          </a:blip>
          <a:srcRect/>
          <a:stretch/>
        </p:blipFill>
        <p:spPr>
          <a:xfrm>
            <a:off x="1160346" y="0"/>
            <a:ext cx="7974862" cy="991096"/>
          </a:xfrm>
          <a:prstGeom prst="rect">
            <a:avLst/>
          </a:prstGeom>
          <a:noFill/>
          <a:ln>
            <a:noFill/>
          </a:ln>
        </p:spPr>
      </p:pic>
      <p:pic>
        <p:nvPicPr>
          <p:cNvPr id="130" name="Google Shape;130;p5" descr="Menu:  What is electrical conductivity?"/>
          <p:cNvPicPr preferRelativeResize="0"/>
          <p:nvPr/>
        </p:nvPicPr>
        <p:blipFill rotWithShape="1">
          <a:blip r:embed="rId4">
            <a:alphaModFix/>
          </a:blip>
          <a:srcRect/>
          <a:stretch/>
        </p:blipFill>
        <p:spPr>
          <a:xfrm>
            <a:off x="-1" y="0"/>
            <a:ext cx="1169139" cy="6858000"/>
          </a:xfrm>
          <a:prstGeom prst="rect">
            <a:avLst/>
          </a:prstGeom>
          <a:noFill/>
          <a:ln>
            <a:noFill/>
          </a:ln>
        </p:spPr>
      </p:pic>
      <p:sp>
        <p:nvSpPr>
          <p:cNvPr id="131" name="Google Shape;131;p5"/>
          <p:cNvSpPr txBox="1">
            <a:spLocks noGrp="1"/>
          </p:cNvSpPr>
          <p:nvPr>
            <p:ph type="title"/>
          </p:nvPr>
        </p:nvSpPr>
        <p:spPr>
          <a:xfrm>
            <a:off x="1169138" y="1127656"/>
            <a:ext cx="8442940" cy="5961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sz="2800" b="1">
                <a:solidFill>
                  <a:srgbClr val="000072"/>
                </a:solidFill>
              </a:rPr>
              <a:t>How does temperature affect electrical conductivity?</a:t>
            </a:r>
            <a:endParaRPr sz="2800"/>
          </a:p>
        </p:txBody>
      </p:sp>
      <p:sp>
        <p:nvSpPr>
          <p:cNvPr id="132" name="Google Shape;132;p5"/>
          <p:cNvSpPr txBox="1">
            <a:spLocks noGrp="1"/>
          </p:cNvSpPr>
          <p:nvPr>
            <p:ph type="body" idx="1"/>
          </p:nvPr>
        </p:nvSpPr>
        <p:spPr>
          <a:xfrm>
            <a:off x="1479127" y="1740792"/>
            <a:ext cx="4602460" cy="513416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000"/>
              <a:buNone/>
            </a:pPr>
            <a:r>
              <a:rPr lang="en-US" sz="2000"/>
              <a:t>Temperature also affects electrical conductivity: the higher the water temperature, the higher the electrical conductivity would be. </a:t>
            </a:r>
            <a:r>
              <a:rPr lang="en-US" sz="2000" b="1">
                <a:solidFill>
                  <a:srgbClr val="000090"/>
                </a:solidFill>
              </a:rPr>
              <a:t>The electrical conductivity of water increases by 2-3% for an increase of 1 degree Celsius of water temperature.</a:t>
            </a:r>
            <a:r>
              <a:rPr lang="en-US" sz="2000"/>
              <a:t> This is why water temperature readings are also taken when measuring electrical conductivity.</a:t>
            </a:r>
            <a:endParaRPr/>
          </a:p>
          <a:p>
            <a:pPr marL="0" lvl="0" indent="0" algn="just" rtl="0">
              <a:lnSpc>
                <a:spcPct val="90000"/>
              </a:lnSpc>
              <a:spcBef>
                <a:spcPts val="1000"/>
              </a:spcBef>
              <a:spcAft>
                <a:spcPts val="0"/>
              </a:spcAft>
              <a:buClr>
                <a:schemeClr val="dk1"/>
              </a:buClr>
              <a:buSzPts val="2000"/>
              <a:buNone/>
            </a:pPr>
            <a:r>
              <a:rPr lang="en-US" sz="2000"/>
              <a:t>Many measured properties of water change at different temperatures. This is why water temperature is often called a </a:t>
            </a:r>
            <a:r>
              <a:rPr lang="en-US" sz="2000" b="1">
                <a:solidFill>
                  <a:srgbClr val="000090"/>
                </a:solidFill>
              </a:rPr>
              <a:t>master variable </a:t>
            </a:r>
            <a:r>
              <a:rPr lang="en-US" sz="2000"/>
              <a:t>in water investigation. </a:t>
            </a:r>
            <a:endParaRPr/>
          </a:p>
        </p:txBody>
      </p:sp>
      <p:pic>
        <p:nvPicPr>
          <p:cNvPr id="133" name="Google Shape;133;p5" descr="Illustration of a beaker with sample with thermometer and EC meter"/>
          <p:cNvPicPr preferRelativeResize="0">
            <a:picLocks noGrp="1"/>
          </p:cNvPicPr>
          <p:nvPr>
            <p:ph type="body" idx="2"/>
          </p:nvPr>
        </p:nvPicPr>
        <p:blipFill rotWithShape="1">
          <a:blip r:embed="rId5">
            <a:alphaModFix/>
          </a:blip>
          <a:srcRect/>
          <a:stretch/>
        </p:blipFill>
        <p:spPr>
          <a:xfrm>
            <a:off x="6391576" y="1723836"/>
            <a:ext cx="2451100" cy="3784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139" name="Google Shape;139;p6" descr="Banner: Hydrosphere-Electrical Conductivity"/>
          <p:cNvPicPr preferRelativeResize="0"/>
          <p:nvPr/>
        </p:nvPicPr>
        <p:blipFill rotWithShape="1">
          <a:blip r:embed="rId3">
            <a:alphaModFix/>
          </a:blip>
          <a:srcRect/>
          <a:stretch/>
        </p:blipFill>
        <p:spPr>
          <a:xfrm>
            <a:off x="1160346" y="-26377"/>
            <a:ext cx="7974862" cy="991096"/>
          </a:xfrm>
          <a:prstGeom prst="rect">
            <a:avLst/>
          </a:prstGeom>
          <a:noFill/>
          <a:ln>
            <a:noFill/>
          </a:ln>
        </p:spPr>
      </p:pic>
      <p:pic>
        <p:nvPicPr>
          <p:cNvPr id="140" name="Google Shape;140;p6" descr="Menu:  What is electrical conductivity?"/>
          <p:cNvPicPr preferRelativeResize="0"/>
          <p:nvPr/>
        </p:nvPicPr>
        <p:blipFill rotWithShape="1">
          <a:blip r:embed="rId4">
            <a:alphaModFix/>
          </a:blip>
          <a:srcRect/>
          <a:stretch/>
        </p:blipFill>
        <p:spPr>
          <a:xfrm>
            <a:off x="-1" y="-26376"/>
            <a:ext cx="1169139" cy="6858000"/>
          </a:xfrm>
          <a:prstGeom prst="rect">
            <a:avLst/>
          </a:prstGeom>
          <a:noFill/>
          <a:ln>
            <a:noFill/>
          </a:ln>
        </p:spPr>
      </p:pic>
      <p:sp>
        <p:nvSpPr>
          <p:cNvPr id="141" name="Google Shape;141;p6"/>
          <p:cNvSpPr txBox="1">
            <a:spLocks noGrp="1"/>
          </p:cNvSpPr>
          <p:nvPr>
            <p:ph type="title"/>
          </p:nvPr>
        </p:nvSpPr>
        <p:spPr>
          <a:xfrm>
            <a:off x="1169138" y="1050898"/>
            <a:ext cx="8442940" cy="5961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000"/>
              <a:buFont typeface="Calibri"/>
              <a:buNone/>
            </a:pPr>
            <a:r>
              <a:rPr lang="en-US" sz="2000" b="1">
                <a:solidFill>
                  <a:srgbClr val="000072"/>
                </a:solidFill>
              </a:rPr>
              <a:t>What role do dissolved solids play in the electrical conductivity of water?</a:t>
            </a:r>
            <a:endParaRPr sz="2000"/>
          </a:p>
        </p:txBody>
      </p:sp>
      <p:sp>
        <p:nvSpPr>
          <p:cNvPr id="142" name="Google Shape;142;p6"/>
          <p:cNvSpPr txBox="1">
            <a:spLocks noGrp="1"/>
          </p:cNvSpPr>
          <p:nvPr>
            <p:ph type="body" idx="1"/>
          </p:nvPr>
        </p:nvSpPr>
        <p:spPr>
          <a:xfrm>
            <a:off x="1479126" y="1740792"/>
            <a:ext cx="7136553" cy="513416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sz="1600"/>
              <a:t>As stated earlier, electrical conductivity measures the capacity of water to transmit an electrical current and this capacity is directly related to the concentration of salts in the water.  If pure water is in the beaker, the electrical circuit cannot be completed because there are no dissolved ions to conduct the electricity. If salt is added to the water, the dissolved ions of salt can transmit the charge, and the circuit can be completed and the light bulb lights up!</a:t>
            </a:r>
            <a:endParaRPr/>
          </a:p>
        </p:txBody>
      </p:sp>
      <p:pic>
        <p:nvPicPr>
          <p:cNvPr id="143" name="Google Shape;143;p6" descr="Diagram of experimental apparatus. A bulb is connected to a battery by leads. One lead is in the water sample. The lighbulb will not light until sufficient dissolved solids (salt) is in the water so that the water can transmit the current and light the bulb. "/>
          <p:cNvPicPr preferRelativeResize="0">
            <a:picLocks noGrp="1"/>
          </p:cNvPicPr>
          <p:nvPr>
            <p:ph type="body" idx="2"/>
          </p:nvPr>
        </p:nvPicPr>
        <p:blipFill rotWithShape="1">
          <a:blip r:embed="rId5">
            <a:alphaModFix/>
          </a:blip>
          <a:srcRect/>
          <a:stretch/>
        </p:blipFill>
        <p:spPr>
          <a:xfrm>
            <a:off x="2576830" y="3245639"/>
            <a:ext cx="4535170" cy="3101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149" name="Google Shape;149;p7" descr="Banner: Hydrosphere-Electrical Conductivity"/>
          <p:cNvPicPr preferRelativeResize="0"/>
          <p:nvPr/>
        </p:nvPicPr>
        <p:blipFill rotWithShape="1">
          <a:blip r:embed="rId3">
            <a:alphaModFix/>
          </a:blip>
          <a:srcRect/>
          <a:stretch/>
        </p:blipFill>
        <p:spPr>
          <a:xfrm>
            <a:off x="1147722" y="-1"/>
            <a:ext cx="7996278" cy="999535"/>
          </a:xfrm>
          <a:prstGeom prst="rect">
            <a:avLst/>
          </a:prstGeom>
          <a:noFill/>
          <a:ln>
            <a:noFill/>
          </a:ln>
        </p:spPr>
      </p:pic>
      <p:pic>
        <p:nvPicPr>
          <p:cNvPr id="150" name="Google Shape;150;p7" descr="Menu:  Why collect electrical conductivity data?"/>
          <p:cNvPicPr preferRelativeResize="0"/>
          <p:nvPr/>
        </p:nvPicPr>
        <p:blipFill rotWithShape="1">
          <a:blip r:embed="rId4">
            <a:alphaModFix/>
          </a:blip>
          <a:srcRect/>
          <a:stretch/>
        </p:blipFill>
        <p:spPr>
          <a:xfrm>
            <a:off x="-1" y="-1"/>
            <a:ext cx="1147723" cy="6858001"/>
          </a:xfrm>
          <a:prstGeom prst="rect">
            <a:avLst/>
          </a:prstGeom>
          <a:noFill/>
          <a:ln>
            <a:noFill/>
          </a:ln>
        </p:spPr>
      </p:pic>
      <p:sp>
        <p:nvSpPr>
          <p:cNvPr id="151" name="Google Shape;151;p7"/>
          <p:cNvSpPr txBox="1">
            <a:spLocks noGrp="1"/>
          </p:cNvSpPr>
          <p:nvPr>
            <p:ph type="title"/>
          </p:nvPr>
        </p:nvSpPr>
        <p:spPr>
          <a:xfrm>
            <a:off x="1222261" y="999534"/>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sz="2800" b="1">
                <a:solidFill>
                  <a:srgbClr val="000072"/>
                </a:solidFill>
              </a:rPr>
              <a:t>Why is it important to collect electrical conductivity data?</a:t>
            </a:r>
            <a:br>
              <a:rPr lang="en-US" sz="3200"/>
            </a:br>
            <a:endParaRPr sz="3200"/>
          </a:p>
        </p:txBody>
      </p:sp>
      <p:sp>
        <p:nvSpPr>
          <p:cNvPr id="152" name="Google Shape;152;p7"/>
          <p:cNvSpPr txBox="1">
            <a:spLocks noGrp="1"/>
          </p:cNvSpPr>
          <p:nvPr>
            <p:ph type="body" idx="1"/>
          </p:nvPr>
        </p:nvSpPr>
        <p:spPr>
          <a:xfrm>
            <a:off x="1551815" y="1999069"/>
            <a:ext cx="7188092" cy="3176425"/>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800"/>
              <a:buNone/>
            </a:pPr>
            <a:r>
              <a:rPr lang="en-US" sz="1800"/>
              <a:t>The local geology through which water flows will affect the electrical conductivity. For instance, streams in areas with granite bedrock tend to have lower electrical conductivity because granite is made of components that do not ionize when eroded into water.  Streams that run through areas with clay soils tend to have higher electrical conductivity because they contain compounds that ionize when washed into the water.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158" name="Google Shape;158;p8" descr="Banner: Hydrosphere-Electrical Conductivity"/>
          <p:cNvPicPr preferRelativeResize="0"/>
          <p:nvPr/>
        </p:nvPicPr>
        <p:blipFill rotWithShape="1">
          <a:blip r:embed="rId3">
            <a:alphaModFix/>
          </a:blip>
          <a:srcRect/>
          <a:stretch/>
        </p:blipFill>
        <p:spPr>
          <a:xfrm>
            <a:off x="1075849" y="-1"/>
            <a:ext cx="8086371" cy="983673"/>
          </a:xfrm>
          <a:prstGeom prst="rect">
            <a:avLst/>
          </a:prstGeom>
          <a:noFill/>
          <a:ln>
            <a:noFill/>
          </a:ln>
        </p:spPr>
      </p:pic>
      <p:pic>
        <p:nvPicPr>
          <p:cNvPr id="159" name="Google Shape;159;p8" descr="Menu: How your measurements can help."/>
          <p:cNvPicPr preferRelativeResize="0"/>
          <p:nvPr/>
        </p:nvPicPr>
        <p:blipFill rotWithShape="1">
          <a:blip r:embed="rId4">
            <a:alphaModFix/>
          </a:blip>
          <a:srcRect/>
          <a:stretch/>
        </p:blipFill>
        <p:spPr>
          <a:xfrm>
            <a:off x="-1" y="-1"/>
            <a:ext cx="1136073" cy="6858001"/>
          </a:xfrm>
          <a:prstGeom prst="rect">
            <a:avLst/>
          </a:prstGeom>
          <a:noFill/>
          <a:ln>
            <a:noFill/>
          </a:ln>
        </p:spPr>
      </p:pic>
      <p:sp>
        <p:nvSpPr>
          <p:cNvPr id="160" name="Google Shape;160;p8"/>
          <p:cNvSpPr txBox="1">
            <a:spLocks noGrp="1"/>
          </p:cNvSpPr>
          <p:nvPr>
            <p:ph type="title"/>
          </p:nvPr>
        </p:nvSpPr>
        <p:spPr>
          <a:xfrm>
            <a:off x="1136072" y="53563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90"/>
              </a:buClr>
              <a:buSzPts val="3200"/>
              <a:buFont typeface="Calibri"/>
              <a:buNone/>
            </a:pPr>
            <a:r>
              <a:rPr lang="en-US" sz="3200" b="1">
                <a:solidFill>
                  <a:srgbClr val="000090"/>
                </a:solidFill>
              </a:rPr>
              <a:t>How Your Measurements Can Help</a:t>
            </a:r>
            <a:endParaRPr/>
          </a:p>
        </p:txBody>
      </p:sp>
      <p:sp>
        <p:nvSpPr>
          <p:cNvPr id="161" name="Google Shape;161;p8"/>
          <p:cNvSpPr txBox="1">
            <a:spLocks noGrp="1"/>
          </p:cNvSpPr>
          <p:nvPr>
            <p:ph type="body" idx="1"/>
          </p:nvPr>
        </p:nvSpPr>
        <p:spPr>
          <a:xfrm>
            <a:off x="1334384" y="1306402"/>
            <a:ext cx="3945064" cy="4586397"/>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0000"/>
              </a:lnSpc>
              <a:spcBef>
                <a:spcPts val="0"/>
              </a:spcBef>
              <a:spcAft>
                <a:spcPts val="0"/>
              </a:spcAft>
              <a:buClr>
                <a:schemeClr val="dk1"/>
              </a:buClr>
              <a:buSzPts val="1600"/>
              <a:buNone/>
            </a:pPr>
            <a:endParaRPr sz="1600"/>
          </a:p>
          <a:p>
            <a:pPr marL="0" lvl="0" indent="0" algn="just" rtl="0">
              <a:lnSpc>
                <a:spcPct val="90000"/>
              </a:lnSpc>
              <a:spcBef>
                <a:spcPts val="1000"/>
              </a:spcBef>
              <a:spcAft>
                <a:spcPts val="0"/>
              </a:spcAft>
              <a:buClr>
                <a:schemeClr val="dk1"/>
              </a:buClr>
              <a:buSzPts val="1800"/>
              <a:buNone/>
            </a:pPr>
            <a:r>
              <a:rPr lang="en-US" sz="1800"/>
              <a:t>Electrical conductivity provides a general measurement of stream water quality. After baseline measurements have been collected, significant changes in conductivity can be an indication of pollution or discharge into a water body. For instance, an oil spill might lower electrical conductivity, and discharged sewage may raise the electrical conductivity.</a:t>
            </a:r>
            <a:endParaRPr/>
          </a:p>
          <a:p>
            <a:pPr marL="0" lvl="0" indent="0" algn="just" rtl="0">
              <a:lnSpc>
                <a:spcPct val="90000"/>
              </a:lnSpc>
              <a:spcBef>
                <a:spcPts val="1000"/>
              </a:spcBef>
              <a:spcAft>
                <a:spcPts val="0"/>
              </a:spcAft>
              <a:buClr>
                <a:schemeClr val="dk1"/>
              </a:buClr>
              <a:buSzPts val="1800"/>
              <a:buNone/>
            </a:pPr>
            <a:endParaRPr sz="1800"/>
          </a:p>
          <a:p>
            <a:pPr marL="0" lvl="0" indent="0" algn="just" rtl="0">
              <a:lnSpc>
                <a:spcPct val="90000"/>
              </a:lnSpc>
              <a:spcBef>
                <a:spcPts val="1000"/>
              </a:spcBef>
              <a:spcAft>
                <a:spcPts val="0"/>
              </a:spcAft>
              <a:buClr>
                <a:schemeClr val="dk1"/>
              </a:buClr>
              <a:buSzPts val="1800"/>
              <a:buNone/>
            </a:pPr>
            <a:r>
              <a:rPr lang="en-US" sz="1800"/>
              <a:t>A low number from 10 to about 200 µS/cm, could be considered to be drinking-water quality. Specific conductance measurement of mine waters in a Colorado study range from 100 to 38,000 µS/cm (</a:t>
            </a:r>
            <a:r>
              <a:rPr lang="en-US" sz="1800" u="sng">
                <a:solidFill>
                  <a:schemeClr val="hlink"/>
                </a:solidFill>
                <a:hlinkClick r:id="rId5"/>
              </a:rPr>
              <a:t>USGS 2013</a:t>
            </a:r>
            <a:r>
              <a:rPr lang="en-US" sz="1800"/>
              <a:t>).</a:t>
            </a:r>
            <a:endParaRPr/>
          </a:p>
        </p:txBody>
      </p:sp>
      <p:pic>
        <p:nvPicPr>
          <p:cNvPr id="162" name="Google Shape;162;p8" descr="Photo of discharge of mine waste into Animas river, turning water from blue to orange. "/>
          <p:cNvPicPr preferRelativeResize="0">
            <a:picLocks noGrp="1"/>
          </p:cNvPicPr>
          <p:nvPr>
            <p:ph type="body" idx="2"/>
          </p:nvPr>
        </p:nvPicPr>
        <p:blipFill rotWithShape="1">
          <a:blip r:embed="rId6">
            <a:alphaModFix/>
          </a:blip>
          <a:srcRect/>
          <a:stretch/>
        </p:blipFill>
        <p:spPr>
          <a:xfrm>
            <a:off x="5573726" y="1714217"/>
            <a:ext cx="2843910" cy="3721735"/>
          </a:xfrm>
          <a:prstGeom prst="rect">
            <a:avLst/>
          </a:prstGeom>
          <a:noFill/>
          <a:ln>
            <a:noFill/>
          </a:ln>
        </p:spPr>
      </p:pic>
      <p:sp>
        <p:nvSpPr>
          <p:cNvPr id="163" name="Google Shape;163;p8"/>
          <p:cNvSpPr txBox="1"/>
          <p:nvPr/>
        </p:nvSpPr>
        <p:spPr>
          <a:xfrm>
            <a:off x="5418896" y="5650056"/>
            <a:ext cx="3153569"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Animas River between Silverton and Durango in Colorado, USA, within 24 hours of the 2015 Gold King Mine waste water spill. Credit: Riverhugger, Wikipedia Commons.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pic>
        <p:nvPicPr>
          <p:cNvPr id="169" name="Google Shape;169;p9" descr="Banner: Hydrosphere-Electrical Conductivity"/>
          <p:cNvPicPr preferRelativeResize="0"/>
          <p:nvPr/>
        </p:nvPicPr>
        <p:blipFill rotWithShape="1">
          <a:blip r:embed="rId3">
            <a:alphaModFix/>
          </a:blip>
          <a:srcRect/>
          <a:stretch/>
        </p:blipFill>
        <p:spPr>
          <a:xfrm>
            <a:off x="1108364" y="-1"/>
            <a:ext cx="8035636" cy="1017322"/>
          </a:xfrm>
          <a:prstGeom prst="rect">
            <a:avLst/>
          </a:prstGeom>
          <a:noFill/>
          <a:ln>
            <a:noFill/>
          </a:ln>
        </p:spPr>
      </p:pic>
      <p:pic>
        <p:nvPicPr>
          <p:cNvPr id="170" name="Google Shape;170;p9" descr="Menu: How your measurements can help."/>
          <p:cNvPicPr preferRelativeResize="0"/>
          <p:nvPr/>
        </p:nvPicPr>
        <p:blipFill rotWithShape="1">
          <a:blip r:embed="rId4">
            <a:alphaModFix/>
          </a:blip>
          <a:srcRect/>
          <a:stretch/>
        </p:blipFill>
        <p:spPr>
          <a:xfrm>
            <a:off x="-1" y="-1"/>
            <a:ext cx="1136073" cy="6858001"/>
          </a:xfrm>
          <a:prstGeom prst="rect">
            <a:avLst/>
          </a:prstGeom>
          <a:noFill/>
          <a:ln>
            <a:noFill/>
          </a:ln>
        </p:spPr>
      </p:pic>
      <p:sp>
        <p:nvSpPr>
          <p:cNvPr id="171" name="Google Shape;171;p9"/>
          <p:cNvSpPr txBox="1">
            <a:spLocks noGrp="1"/>
          </p:cNvSpPr>
          <p:nvPr>
            <p:ph type="title"/>
          </p:nvPr>
        </p:nvSpPr>
        <p:spPr>
          <a:xfrm>
            <a:off x="1108364" y="8099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Let’s do a quick review before moving onto data collection!  Question 1</a:t>
            </a:r>
            <a:endParaRPr/>
          </a:p>
        </p:txBody>
      </p:sp>
      <p:sp>
        <p:nvSpPr>
          <p:cNvPr id="172" name="Google Shape;172;p9"/>
          <p:cNvSpPr txBox="1">
            <a:spLocks noGrp="1"/>
          </p:cNvSpPr>
          <p:nvPr>
            <p:ph type="body" idx="1"/>
          </p:nvPr>
        </p:nvSpPr>
        <p:spPr>
          <a:xfrm>
            <a:off x="1422123" y="2203544"/>
            <a:ext cx="6867112" cy="45863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000"/>
              <a:buNone/>
            </a:pPr>
            <a:r>
              <a:rPr lang="en-US" sz="2000" b="1">
                <a:solidFill>
                  <a:srgbClr val="002060"/>
                </a:solidFill>
              </a:rPr>
              <a:t>Which is considered a  master variable of water, that is, a changeable property of water that tends to have an effect on other properties being measured?</a:t>
            </a:r>
            <a:endParaRPr/>
          </a:p>
          <a:p>
            <a:pPr marL="0" lvl="0" indent="0" algn="l" rtl="0">
              <a:lnSpc>
                <a:spcPct val="90000"/>
              </a:lnSpc>
              <a:spcBef>
                <a:spcPts val="1000"/>
              </a:spcBef>
              <a:spcAft>
                <a:spcPts val="0"/>
              </a:spcAft>
              <a:buClr>
                <a:schemeClr val="dk1"/>
              </a:buClr>
              <a:buSzPts val="2000"/>
              <a:buNone/>
            </a:pPr>
            <a:endParaRPr sz="2000"/>
          </a:p>
          <a:p>
            <a:pPr marL="457200" lvl="0" indent="-457200" algn="l" rtl="0">
              <a:lnSpc>
                <a:spcPct val="90000"/>
              </a:lnSpc>
              <a:spcBef>
                <a:spcPts val="1000"/>
              </a:spcBef>
              <a:spcAft>
                <a:spcPts val="0"/>
              </a:spcAft>
              <a:buClr>
                <a:schemeClr val="dk1"/>
              </a:buClr>
              <a:buSzPts val="2000"/>
              <a:buFont typeface="Calibri"/>
              <a:buAutoNum type="alphaUcPeriod"/>
            </a:pPr>
            <a:r>
              <a:rPr lang="en-US" sz="2000"/>
              <a:t>Electrical Conductivity</a:t>
            </a:r>
            <a:endParaRPr/>
          </a:p>
          <a:p>
            <a:pPr marL="457200" lvl="0" indent="-457200" algn="l" rtl="0">
              <a:lnSpc>
                <a:spcPct val="90000"/>
              </a:lnSpc>
              <a:spcBef>
                <a:spcPts val="1000"/>
              </a:spcBef>
              <a:spcAft>
                <a:spcPts val="0"/>
              </a:spcAft>
              <a:buClr>
                <a:schemeClr val="dk1"/>
              </a:buClr>
              <a:buSzPts val="2000"/>
              <a:buFont typeface="Calibri"/>
              <a:buAutoNum type="alphaUcPeriod"/>
            </a:pPr>
            <a:r>
              <a:rPr lang="en-US" sz="2000"/>
              <a:t>Temperature</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rgbClr val="FF0000"/>
              </a:buClr>
              <a:buSzPts val="2000"/>
              <a:buNone/>
            </a:pPr>
            <a:r>
              <a:rPr lang="en-US" sz="2000" b="1">
                <a:solidFill>
                  <a:srgbClr val="FF0000"/>
                </a:solidFill>
              </a:rPr>
              <a:t>What is the answer?</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4089</Words>
  <Application>Microsoft Macintosh PowerPoint</Application>
  <PresentationFormat>On-screen Show (4:3)</PresentationFormat>
  <Paragraphs>393</Paragraphs>
  <Slides>49</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Roboto</vt:lpstr>
      <vt:lpstr>Arial</vt:lpstr>
      <vt:lpstr>Calibri</vt:lpstr>
      <vt:lpstr>Office Theme</vt:lpstr>
      <vt:lpstr>Slide 1</vt:lpstr>
      <vt:lpstr>Overview</vt:lpstr>
      <vt:lpstr>The Hydrosphere</vt:lpstr>
      <vt:lpstr>What is Electrical Conductivity? </vt:lpstr>
      <vt:lpstr>How does temperature affect electrical conductivity?</vt:lpstr>
      <vt:lpstr>What role do dissolved solids play in the electrical conductivity of water?</vt:lpstr>
      <vt:lpstr>Why is it important to collect electrical conductivity data? </vt:lpstr>
      <vt:lpstr>How Your Measurements Can Help</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Let’s do a quick review before moving onto data collection! Question 3</vt:lpstr>
      <vt:lpstr>Let’s do a quick review before moving onto data collection! Answer to Question 3</vt:lpstr>
      <vt:lpstr>Electrical Conductivity Protocol:   What do you need to start?</vt:lpstr>
      <vt:lpstr>Simultaneous or Prior Investigations Required</vt:lpstr>
      <vt:lpstr>Overview of the Electrical Conductivity Protocol  Your task is to measure the electrical conductivity of your water sample. Before you begin, make sure that the water conditions are right:  </vt:lpstr>
      <vt:lpstr>Assemble Equipment for Calibration of the EC Instrument  </vt:lpstr>
      <vt:lpstr>Electrical Conductivity Meter   </vt:lpstr>
      <vt:lpstr>Calibration of the Electrical Conductivity Probe (1/2) </vt:lpstr>
      <vt:lpstr>Calibration of the Electrical Conductivity Probe (2/2) </vt:lpstr>
      <vt:lpstr>Assemble Equipment for Electrical Conductivity Protocol  </vt:lpstr>
      <vt:lpstr>Electrical Conductivity Protocol (1/3)</vt:lpstr>
      <vt:lpstr>Electrical Conductivity Protocol (2/3)</vt:lpstr>
      <vt:lpstr>Electrical Conductivity Protocol (3/3)</vt:lpstr>
      <vt:lpstr>Let’s do a quick review before moving onto GLOBE Data Entry!  Question 4</vt:lpstr>
      <vt:lpstr>Let’s do a quick review before moving onto GLOBE Data Entry! Answer to Question 4</vt:lpstr>
      <vt:lpstr>Let’s do a quick review before moving onto GLOBE Data Entry! Question 5</vt:lpstr>
      <vt:lpstr>Let’s do a quick review before moving onto GLOBE Data Entry! Answer to Question 5</vt:lpstr>
      <vt:lpstr>Let’s do a quick review before moving onto GLOBE Data Entry! Question 6</vt:lpstr>
      <vt:lpstr>Let’s do a quick review before moving onto GLOBE Data Entry! Answer to Question 6</vt:lpstr>
      <vt:lpstr>PowerPoint Presentation</vt:lpstr>
      <vt:lpstr>Submit Your Data to GLOBE </vt:lpstr>
      <vt:lpstr>Electrical Conductivity Protocol Data Entry </vt:lpstr>
      <vt:lpstr>Electrical Conductivity Protocol Data Entry </vt:lpstr>
      <vt:lpstr>Electrical Conductivity Protocol Site Information </vt:lpstr>
      <vt:lpstr>Electrical Conductivity Protocol Site Information </vt:lpstr>
      <vt:lpstr>Entering Measurement Data </vt:lpstr>
      <vt:lpstr>Enter the Water Body State </vt:lpstr>
      <vt:lpstr>Enter Electrical Conductivity Data </vt:lpstr>
      <vt:lpstr>Review Data Entry and Send Data </vt:lpstr>
      <vt:lpstr>Data System Responses </vt:lpstr>
      <vt:lpstr>Visualize and Retrieve Water Electrical Conductivity Data-Step 1</vt:lpstr>
      <vt:lpstr>Visualize and Retrieve Water Electrical Conductivity Data- Step 2</vt:lpstr>
      <vt:lpstr>Visualize and Retrieve Water Electrical Conductivity Data- Step 3</vt:lpstr>
      <vt:lpstr>Review questions to help you prepare to conduct the Hydrosphere Electrical Conductivity Protocol</vt:lpstr>
      <vt:lpstr>Are you ready to take the Electrical Conductivity Protocol quiz?</vt:lpstr>
      <vt:lpstr>Some Research Questions for Further Investigation</vt:lpstr>
      <vt:lpstr>Please provide us with feedback about this module. This is a community project and we welcome your comments, suggestions and edits! Comment here: Training@nasaglobe.org Questions about module content? Contact GLOBE: help@nasaglobe.org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rusty low</dc:creator>
  <cp:lastModifiedBy>Alison Mote</cp:lastModifiedBy>
  <cp:revision>1</cp:revision>
  <dcterms:created xsi:type="dcterms:W3CDTF">2016-04-05T18:25:17Z</dcterms:created>
  <dcterms:modified xsi:type="dcterms:W3CDTF">2026-04-09T20:05:55Z</dcterms:modified>
</cp:coreProperties>
</file>