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firstSlideNum="0" strictFirstAndLastChars="0" saveSubsetFonts="1" showSpecialPlsOnTitleSld="0">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92" roundtripDataSignature="AMtx7mgv+BJIFvZ/bt0SJKr6WS1iERg76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84" Type="http://schemas.openxmlformats.org/officeDocument/2006/relationships/slide" Target="slides/slide80.xml"/><Relationship Id="rId83" Type="http://schemas.openxmlformats.org/officeDocument/2006/relationships/slide" Target="slides/slide79.xml"/><Relationship Id="rId42" Type="http://schemas.openxmlformats.org/officeDocument/2006/relationships/slide" Target="slides/slide38.xml"/><Relationship Id="rId86" Type="http://schemas.openxmlformats.org/officeDocument/2006/relationships/slide" Target="slides/slide82.xml"/><Relationship Id="rId41" Type="http://schemas.openxmlformats.org/officeDocument/2006/relationships/slide" Target="slides/slide37.xml"/><Relationship Id="rId85" Type="http://schemas.openxmlformats.org/officeDocument/2006/relationships/slide" Target="slides/slide81.xml"/><Relationship Id="rId44" Type="http://schemas.openxmlformats.org/officeDocument/2006/relationships/slide" Target="slides/slide40.xml"/><Relationship Id="rId88" Type="http://schemas.openxmlformats.org/officeDocument/2006/relationships/slide" Target="slides/slide84.xml"/><Relationship Id="rId43" Type="http://schemas.openxmlformats.org/officeDocument/2006/relationships/slide" Target="slides/slide39.xml"/><Relationship Id="rId87" Type="http://schemas.openxmlformats.org/officeDocument/2006/relationships/slide" Target="slides/slide83.xml"/><Relationship Id="rId46" Type="http://schemas.openxmlformats.org/officeDocument/2006/relationships/slide" Target="slides/slide42.xml"/><Relationship Id="rId45" Type="http://schemas.openxmlformats.org/officeDocument/2006/relationships/slide" Target="slides/slide41.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77" Type="http://schemas.openxmlformats.org/officeDocument/2006/relationships/slide" Target="slides/slide73.xml"/><Relationship Id="rId32" Type="http://schemas.openxmlformats.org/officeDocument/2006/relationships/slide" Target="slides/slide28.xml"/><Relationship Id="rId76" Type="http://schemas.openxmlformats.org/officeDocument/2006/relationships/slide" Target="slides/slide72.xml"/><Relationship Id="rId35" Type="http://schemas.openxmlformats.org/officeDocument/2006/relationships/slide" Target="slides/slide31.xml"/><Relationship Id="rId79" Type="http://schemas.openxmlformats.org/officeDocument/2006/relationships/slide" Target="slides/slide75.xml"/><Relationship Id="rId34" Type="http://schemas.openxmlformats.org/officeDocument/2006/relationships/slide" Target="slides/slide30.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91" Type="http://schemas.openxmlformats.org/officeDocument/2006/relationships/slide" Target="slides/slide87.xml"/><Relationship Id="rId90" Type="http://schemas.openxmlformats.org/officeDocument/2006/relationships/slide" Target="slides/slide86.xml"/><Relationship Id="rId92" Type="http://customschemas.google.com/relationships/presentationmetadata" Target="metadata"/><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 name="Google Shape;18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 name="Google Shape;19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2" name="Google Shape;20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2" name="Google Shape;21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1" name="Google Shape;22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 name="Google Shape;23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1" name="Google Shape;24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0" name="Google Shape;25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9" name="Google Shape;25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 name="Google Shape;9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9" name="Google Shape;26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0" name="Google Shape;28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0" name="Google Shape;29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9" name="Google Shape;29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8" name="Google Shape;30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7" name="Google Shape;31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7" name="Google Shape;32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7" name="Google Shape;33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7" name="Google Shape;34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7" name="Google Shape;35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 name="Google Shape;10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7" name="Google Shape;36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7" name="Google Shape;377;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7" name="Google Shape;38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7" name="Google Shape;397;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7" name="Google Shape;40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7" name="Google Shape;41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6" name="Google Shape;426;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5" name="Google Shape;43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4" name="Google Shape;44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3" name="Google Shape;45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 name="Google Shape;11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2" name="Google Shape;462;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2" name="Google Shape;472;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2" name="Google Shape;482;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2" name="Google Shape;492;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2" name="Google Shape;502;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2" name="Google Shape;512;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2" name="Google Shape;522;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2" name="Google Shape;532;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3" name="Google Shape;543;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2" name="Google Shape;552;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 name="Google Shape;12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2" name="Google Shape;562;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1" name="Google Shape;571;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0" name="Google Shape;580;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9" name="Google Shape;589;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9" name="Google Shape;599;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8" name="Google Shape;608;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7" name="Google Shape;617;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6" name="Google Shape;626;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5" name="Google Shape;635;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4" name="Google Shape;644;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 name="Google Shape;13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3" name="Google Shape;653;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4" name="Google Shape;664;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3" name="Google Shape;673;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2" name="Google Shape;682;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2" name="Google Shape;692;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2" name="Google Shape;702;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2" name="Google Shape;712;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2" name="Google Shape;722;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2" name="Google Shape;732;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2" name="Google Shape;742;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4" name="Google Shape;14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5" name="Google Shape;755;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8" name="Google Shape;768;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1" name="Google Shape;78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2" name="Google Shape;792;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7" name="Google Shape;807;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7" name="Google Shape;817;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9" name="Google Shape;829;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9" name="Google Shape;839;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1" name="Google Shape;851;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9" name="Google Shape;859;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3" name="Google Shape;15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3" name="Google Shape;873;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8" name="Google Shape;888;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8" name="Google Shape;898;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9" name="Google Shape;909;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9" name="Google Shape;919;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p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7" name="Google Shape;927;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p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5" name="Google Shape;935;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p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5" name="Google Shape;945;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3" name="Google Shape;16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8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8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9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9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9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9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9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9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9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 name="Shape 21"/>
        <p:cNvGrpSpPr/>
        <p:nvPr/>
      </p:nvGrpSpPr>
      <p:grpSpPr>
        <a:xfrm>
          <a:off x="0" y="0"/>
          <a:ext cx="0" cy="0"/>
          <a:chOff x="0" y="0"/>
          <a:chExt cx="0" cy="0"/>
        </a:xfrm>
      </p:grpSpPr>
      <p:sp>
        <p:nvSpPr>
          <p:cNvPr id="22" name="Google Shape;22;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8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4" name="Google Shape;24;p8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5" name="Google Shape;25;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 name="Shape 28"/>
        <p:cNvGrpSpPr/>
        <p:nvPr/>
      </p:nvGrpSpPr>
      <p:grpSpPr>
        <a:xfrm>
          <a:off x="0" y="0"/>
          <a:ext cx="0" cy="0"/>
          <a:chOff x="0" y="0"/>
          <a:chExt cx="0" cy="0"/>
        </a:xfrm>
      </p:grpSpPr>
      <p:sp>
        <p:nvSpPr>
          <p:cNvPr id="29" name="Google Shape;29;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8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p8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7" name="Google Shape;37;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0" name="Shape 40"/>
        <p:cNvGrpSpPr/>
        <p:nvPr/>
      </p:nvGrpSpPr>
      <p:grpSpPr>
        <a:xfrm>
          <a:off x="0" y="0"/>
          <a:ext cx="0" cy="0"/>
          <a:chOff x="0" y="0"/>
          <a:chExt cx="0" cy="0"/>
        </a:xfrm>
      </p:grpSpPr>
      <p:sp>
        <p:nvSpPr>
          <p:cNvPr id="41" name="Google Shape;41;p8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8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8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8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7" name="Shape 47"/>
        <p:cNvGrpSpPr/>
        <p:nvPr/>
      </p:nvGrpSpPr>
      <p:grpSpPr>
        <a:xfrm>
          <a:off x="0" y="0"/>
          <a:ext cx="0" cy="0"/>
          <a:chOff x="0" y="0"/>
          <a:chExt cx="0" cy="0"/>
        </a:xfrm>
      </p:grpSpPr>
      <p:sp>
        <p:nvSpPr>
          <p:cNvPr id="48" name="Google Shape;48;p8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8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p8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8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8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8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9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9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9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 name="Shape 61"/>
        <p:cNvGrpSpPr/>
        <p:nvPr/>
      </p:nvGrpSpPr>
      <p:grpSpPr>
        <a:xfrm>
          <a:off x="0" y="0"/>
          <a:ext cx="0" cy="0"/>
          <a:chOff x="0" y="0"/>
          <a:chExt cx="0" cy="0"/>
        </a:xfrm>
      </p:grpSpPr>
      <p:sp>
        <p:nvSpPr>
          <p:cNvPr id="62" name="Google Shape;62;p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9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92"/>
          <p:cNvSpPr/>
          <p:nvPr>
            <p:ph idx="2" type="pic"/>
          </p:nvPr>
        </p:nvSpPr>
        <p:spPr>
          <a:xfrm>
            <a:off x="5183188" y="987425"/>
            <a:ext cx="6172200" cy="4873625"/>
          </a:xfrm>
          <a:prstGeom prst="rect">
            <a:avLst/>
          </a:prstGeom>
          <a:noFill/>
          <a:ln>
            <a:noFill/>
          </a:ln>
        </p:spPr>
      </p:sp>
      <p:sp>
        <p:nvSpPr>
          <p:cNvPr id="68" name="Google Shape;68;p9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8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jpg"/><Relationship Id="rId4" Type="http://schemas.openxmlformats.org/officeDocument/2006/relationships/image" Target="../media/image9.png"/><Relationship Id="rId5" Type="http://schemas.openxmlformats.org/officeDocument/2006/relationships/hyperlink" Target="http://www.globe.gov/do-globe/globe-teachers-guid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24.jpg"/><Relationship Id="rId5"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3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9.png"/><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9.png"/><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png"/><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jpg"/><Relationship Id="rId4" Type="http://schemas.openxmlformats.org/officeDocument/2006/relationships/image" Target="../media/image9.png"/><Relationship Id="rId5"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jpg"/><Relationship Id="rId4" Type="http://schemas.openxmlformats.org/officeDocument/2006/relationships/image" Target="../media/image9.png"/><Relationship Id="rId5"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2.jpg"/><Relationship Id="rId4" Type="http://schemas.openxmlformats.org/officeDocument/2006/relationships/image" Target="../media/image9.png"/><Relationship Id="rId5"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2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9.png"/><Relationship Id="rId4" Type="http://schemas.openxmlformats.org/officeDocument/2006/relationships/image" Target="../media/image23.jpg"/><Relationship Id="rId5"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9.png"/><Relationship Id="rId4" Type="http://schemas.openxmlformats.org/officeDocument/2006/relationships/image" Target="../media/image47.jpg"/><Relationship Id="rId5" Type="http://schemas.openxmlformats.org/officeDocument/2006/relationships/hyperlink" Target="https://www.globe.gov/documents/10157/380993/Tool+Kit"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9.png"/><Relationship Id="rId4" Type="http://schemas.openxmlformats.org/officeDocument/2006/relationships/image" Target="../media/image3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9.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9.png"/><Relationship Id="rId4"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9.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9.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9.png"/><Relationship Id="rId4" Type="http://schemas.openxmlformats.org/officeDocument/2006/relationships/image" Target="../media/image3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9.png"/><Relationship Id="rId4" Type="http://schemas.openxmlformats.org/officeDocument/2006/relationships/image" Target="../media/image4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49.jpg"/><Relationship Id="rId5" Type="http://schemas.openxmlformats.org/officeDocument/2006/relationships/hyperlink" Target="http://www.globe.gov/do-globe/globe-teachers-guide/hydrosphere"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9.png"/><Relationship Id="rId4" Type="http://schemas.openxmlformats.org/officeDocument/2006/relationships/image" Target="../media/image36.jpg"/><Relationship Id="rId5" Type="http://schemas.openxmlformats.org/officeDocument/2006/relationships/image" Target="../media/image3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9.png"/><Relationship Id="rId4" Type="http://schemas.openxmlformats.org/officeDocument/2006/relationships/image" Target="../media/image37.jpg"/><Relationship Id="rId5" Type="http://schemas.openxmlformats.org/officeDocument/2006/relationships/image" Target="../media/image38.jpg"/><Relationship Id="rId6" Type="http://schemas.openxmlformats.org/officeDocument/2006/relationships/image" Target="../media/image5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9.png"/><Relationship Id="rId4" Type="http://schemas.openxmlformats.org/officeDocument/2006/relationships/image" Target="../media/image4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9.png"/><Relationship Id="rId4" Type="http://schemas.openxmlformats.org/officeDocument/2006/relationships/image" Target="../media/image52.jpg"/><Relationship Id="rId5"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9.png"/><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3.jpg"/><Relationship Id="rId4" Type="http://schemas.openxmlformats.org/officeDocument/2006/relationships/image" Target="../media/image9.png"/><Relationship Id="rId5" Type="http://schemas.openxmlformats.org/officeDocument/2006/relationships/hyperlink" Target="http://www.globe.gov/documents/11865/3464b426-6d54-4ba2-9cca-8d398fb38ef8" TargetMode="External"/><Relationship Id="rId6" Type="http://schemas.openxmlformats.org/officeDocument/2006/relationships/hyperlink" Target="http://www.globe.gov/documents/10157/80c46eca-5e2a-49ce-9da5-418fc68f60e1"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9.png"/><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9.png"/><Relationship Id="rId4" Type="http://schemas.openxmlformats.org/officeDocument/2006/relationships/image" Target="../media/image48.jpg"/><Relationship Id="rId5" Type="http://schemas.openxmlformats.org/officeDocument/2006/relationships/image" Target="../media/image5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9.png"/><Relationship Id="rId4" Type="http://schemas.openxmlformats.org/officeDocument/2006/relationships/image" Target="../media/image7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9.png"/><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9.png"/><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9.png"/><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9.png"/><Relationship Id="rId4" Type="http://schemas.openxmlformats.org/officeDocument/2006/relationships/image" Target="../media/image5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7.jpg"/><Relationship Id="rId4" Type="http://schemas.openxmlformats.org/officeDocument/2006/relationships/image" Target="../media/image9.png"/><Relationship Id="rId5" Type="http://schemas.openxmlformats.org/officeDocument/2006/relationships/hyperlink" Target="https://www.google.com/url?client=internal-element-cse&amp;cx=006398410463594519007:i7pfkmkmz_c&amp;q=https://www.globe.gov/documents/11865/680502f7-9024-4891-bec5-64aba3a6bc41&amp;sa=U&amp;ved=2ahUKEwjwwfKxnNeIAxUYGVkFHcrSMVEQFnoECAcQAQ&amp;usg=AOvVaw1pI1CDSiJUufrTkQ9aOi18" TargetMode="External"/><Relationship Id="rId6" Type="http://schemas.openxmlformats.org/officeDocument/2006/relationships/hyperlink" Target="http://www.globe.gov/documents/11865/6c7f25d2-9dc5-40ce-b679-a63c48891737"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9.png"/><Relationship Id="rId4" Type="http://schemas.openxmlformats.org/officeDocument/2006/relationships/image" Target="../media/image7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9.png"/><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9.png"/><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6.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6.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6.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jpg"/><Relationship Id="rId4" Type="http://schemas.openxmlformats.org/officeDocument/2006/relationships/image" Target="../media/image9.png"/><Relationship Id="rId5" Type="http://schemas.openxmlformats.org/officeDocument/2006/relationships/image" Target="../media/image1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6.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9.png"/><Relationship Id="rId4" Type="http://schemas.openxmlformats.org/officeDocument/2006/relationships/hyperlink" Target="https://www.globe.gov/globe-data/data-entry/globe-observer" TargetMode="External"/><Relationship Id="rId5" Type="http://schemas.openxmlformats.org/officeDocument/2006/relationships/hyperlink" Target="https://data.globe.gov/" TargetMode="External"/><Relationship Id="rId6" Type="http://schemas.openxmlformats.org/officeDocument/2006/relationships/hyperlink" Target="https://www.globe.gov/" TargetMode="External"/><Relationship Id="rId7" Type="http://schemas.openxmlformats.org/officeDocument/2006/relationships/image" Target="../media/image56.jpg"/><Relationship Id="rId8" Type="http://schemas.openxmlformats.org/officeDocument/2006/relationships/image" Target="../media/image6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2.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9.png"/><Relationship Id="rId4" Type="http://schemas.openxmlformats.org/officeDocument/2006/relationships/image" Target="../media/image55.jpg"/><Relationship Id="rId5" Type="http://schemas.openxmlformats.org/officeDocument/2006/relationships/image" Target="../media/image62.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9.png"/><Relationship Id="rId4" Type="http://schemas.openxmlformats.org/officeDocument/2006/relationships/image" Target="../media/image72.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9.png"/><Relationship Id="rId4" Type="http://schemas.openxmlformats.org/officeDocument/2006/relationships/image" Target="../media/image66.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9.png"/><Relationship Id="rId4" Type="http://schemas.openxmlformats.org/officeDocument/2006/relationships/image" Target="../media/image83.jpg"/><Relationship Id="rId5" Type="http://schemas.openxmlformats.org/officeDocument/2006/relationships/image" Target="../media/image6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9.png"/><Relationship Id="rId4" Type="http://schemas.openxmlformats.org/officeDocument/2006/relationships/image" Target="../media/image60.jpg"/><Relationship Id="rId5" Type="http://schemas.openxmlformats.org/officeDocument/2006/relationships/image" Target="../media/image6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9.png"/><Relationship Id="rId4" Type="http://schemas.openxmlformats.org/officeDocument/2006/relationships/image" Target="../media/image87.jpg"/><Relationship Id="rId5" Type="http://schemas.openxmlformats.org/officeDocument/2006/relationships/image" Target="../media/image76.jpg"/><Relationship Id="rId6" Type="http://schemas.openxmlformats.org/officeDocument/2006/relationships/image" Target="../media/image64.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9.png"/><Relationship Id="rId4" Type="http://schemas.openxmlformats.org/officeDocument/2006/relationships/image" Target="../media/image87.jpg"/><Relationship Id="rId5" Type="http://schemas.openxmlformats.org/officeDocument/2006/relationships/image" Target="../media/image73.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9.png"/><Relationship Id="rId4" Type="http://schemas.openxmlformats.org/officeDocument/2006/relationships/image" Target="../media/image77.jpg"/><Relationship Id="rId5" Type="http://schemas.openxmlformats.org/officeDocument/2006/relationships/image" Target="../media/image71.jpg"/><Relationship Id="rId6" Type="http://schemas.openxmlformats.org/officeDocument/2006/relationships/image" Target="../media/image80.png"/><Relationship Id="rId7" Type="http://schemas.openxmlformats.org/officeDocument/2006/relationships/image" Target="../media/image7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9.png"/><Relationship Id="rId4" Type="http://schemas.openxmlformats.org/officeDocument/2006/relationships/image" Target="../media/image4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9.png"/><Relationship Id="rId4" Type="http://schemas.openxmlformats.org/officeDocument/2006/relationships/image" Target="../media/image84.png"/><Relationship Id="rId5" Type="http://schemas.openxmlformats.org/officeDocument/2006/relationships/image" Target="../media/image75.jpg"/><Relationship Id="rId6" Type="http://schemas.openxmlformats.org/officeDocument/2006/relationships/image" Target="../media/image8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jpg"/><Relationship Id="rId4" Type="http://schemas.openxmlformats.org/officeDocument/2006/relationships/image" Target="../media/image9.png"/><Relationship Id="rId5"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9.png"/><Relationship Id="rId4" Type="http://schemas.openxmlformats.org/officeDocument/2006/relationships/image" Target="../media/image85.png"/><Relationship Id="rId5" Type="http://schemas.openxmlformats.org/officeDocument/2006/relationships/image" Target="../media/image78.png"/><Relationship Id="rId6" Type="http://schemas.openxmlformats.org/officeDocument/2006/relationships/hyperlink" Target="https://vis.globe.gov/GLOBE/"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9.png"/><Relationship Id="rId4" Type="http://schemas.openxmlformats.org/officeDocument/2006/relationships/image" Target="../media/image8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9.png"/><Relationship Id="rId4" Type="http://schemas.openxmlformats.org/officeDocument/2006/relationships/hyperlink" Target="https://www.globe.gov/globe-data/visualize-and-retrieve-data" TargetMode="External"/><Relationship Id="rId5" Type="http://schemas.openxmlformats.org/officeDocument/2006/relationships/image" Target="../media/image8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6.jpg"/><Relationship Id="rId4" Type="http://schemas.openxmlformats.org/officeDocument/2006/relationships/image" Target="../media/image9.png"/><Relationship Id="rId5" Type="http://schemas.openxmlformats.org/officeDocument/2006/relationships/image" Target="../media/image1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82.png"/><Relationship Id="rId4" Type="http://schemas.openxmlformats.org/officeDocument/2006/relationships/image" Target="../media/image9.png"/><Relationship Id="rId5" Type="http://schemas.openxmlformats.org/officeDocument/2006/relationships/hyperlink" Target="http://www.globe.gov/"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9.png"/><Relationship Id="rId4" Type="http://schemas.openxmlformats.org/officeDocument/2006/relationships/hyperlink" Target="mailto:training@nasaglobe.org" TargetMode="External"/><Relationship Id="rId9" Type="http://schemas.openxmlformats.org/officeDocument/2006/relationships/image" Target="../media/image82.png"/><Relationship Id="rId5" Type="http://schemas.openxmlformats.org/officeDocument/2006/relationships/hyperlink" Target="mailto:help@nasaglobe.org" TargetMode="External"/><Relationship Id="rId6" Type="http://schemas.openxmlformats.org/officeDocument/2006/relationships/hyperlink" Target="http://www.globe.gov/" TargetMode="External"/><Relationship Id="rId7" Type="http://schemas.openxmlformats.org/officeDocument/2006/relationships/hyperlink" Target="http://climate.nasa.gov/" TargetMode="External"/><Relationship Id="rId8" Type="http://schemas.openxmlformats.org/officeDocument/2006/relationships/image" Target="../media/image8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 Id="rId4" Type="http://schemas.openxmlformats.org/officeDocument/2006/relationships/image" Target="../media/image9.png"/><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Slide One</a:t>
            </a:r>
            <a:endParaRPr/>
          </a:p>
        </p:txBody>
      </p:sp>
      <p:pic>
        <p:nvPicPr>
          <p:cNvPr descr="Abstract image of a stream" id="89" name="Google Shape;89;p1"/>
          <p:cNvPicPr preferRelativeResize="0"/>
          <p:nvPr/>
        </p:nvPicPr>
        <p:blipFill rotWithShape="1">
          <a:blip r:embed="rId3">
            <a:alphaModFix/>
          </a:blip>
          <a:srcRect b="0" l="0" r="0" t="0"/>
          <a:stretch/>
        </p:blipFill>
        <p:spPr>
          <a:xfrm>
            <a:off x="12065" y="927100"/>
            <a:ext cx="12167870" cy="5918200"/>
          </a:xfrm>
          <a:prstGeom prst="rect">
            <a:avLst/>
          </a:prstGeom>
          <a:noFill/>
          <a:ln>
            <a:noFill/>
          </a:ln>
        </p:spPr>
      </p:pic>
      <p:pic>
        <p:nvPicPr>
          <p:cNvPr descr="A blue background with white text&#10;&#10;AI-generated content may be incorrect." id="90" name="Google Shape;90;p1"/>
          <p:cNvPicPr preferRelativeResize="0"/>
          <p:nvPr/>
        </p:nvPicPr>
        <p:blipFill rotWithShape="1">
          <a:blip r:embed="rId4">
            <a:alphaModFix/>
          </a:blip>
          <a:srcRect b="0" l="0" r="0" t="0"/>
          <a:stretch/>
        </p:blipFill>
        <p:spPr>
          <a:xfrm>
            <a:off x="21623" y="0"/>
            <a:ext cx="4163644" cy="922363"/>
          </a:xfrm>
          <a:prstGeom prst="rect">
            <a:avLst/>
          </a:prstGeom>
          <a:noFill/>
          <a:ln>
            <a:noFill/>
          </a:ln>
        </p:spPr>
      </p:pic>
      <p:pic>
        <p:nvPicPr>
          <p:cNvPr descr="Introduction to the Hydrosphere" id="91" name="Google Shape;91;p1"/>
          <p:cNvPicPr preferRelativeResize="0"/>
          <p:nvPr/>
        </p:nvPicPr>
        <p:blipFill rotWithShape="1">
          <a:blip r:embed="rId5">
            <a:alphaModFix/>
          </a:blip>
          <a:srcRect b="0" l="28885" r="6379" t="0"/>
          <a:stretch/>
        </p:blipFill>
        <p:spPr>
          <a:xfrm>
            <a:off x="4185266" y="12700"/>
            <a:ext cx="8006733" cy="914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176" name="Google Shape;176;p10"/>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pic>
        <p:nvPicPr>
          <p:cNvPr descr="Icon: Test your knowledge" id="177" name="Google Shape;177;p10"/>
          <p:cNvPicPr preferRelativeResize="0"/>
          <p:nvPr/>
        </p:nvPicPr>
        <p:blipFill rotWithShape="1">
          <a:blip r:embed="rId4">
            <a:alphaModFix/>
          </a:blip>
          <a:srcRect b="0" l="0" r="0" t="0"/>
          <a:stretch/>
        </p:blipFill>
        <p:spPr>
          <a:xfrm>
            <a:off x="10775577" y="114300"/>
            <a:ext cx="952598" cy="734861"/>
          </a:xfrm>
          <a:prstGeom prst="rect">
            <a:avLst/>
          </a:prstGeom>
          <a:noFill/>
          <a:ln>
            <a:noFill/>
          </a:ln>
          <a:effectLst>
            <a:outerShdw blurRad="292100" rotWithShape="0" algn="tl" dir="2700000" dist="139700">
              <a:srgbClr val="333333">
                <a:alpha val="63921"/>
              </a:srgbClr>
            </a:outerShdw>
          </a:effectLst>
        </p:spPr>
      </p:pic>
      <p:sp>
        <p:nvSpPr>
          <p:cNvPr id="178" name="Google Shape;178;p10"/>
          <p:cNvSpPr txBox="1"/>
          <p:nvPr>
            <p:ph type="title"/>
          </p:nvPr>
        </p:nvSpPr>
        <p:spPr>
          <a:xfrm>
            <a:off x="839788" y="114300"/>
            <a:ext cx="7963249"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Review your Understanding!  Question 2</a:t>
            </a:r>
            <a:endParaRPr/>
          </a:p>
        </p:txBody>
      </p:sp>
      <p:sp>
        <p:nvSpPr>
          <p:cNvPr descr="watermark image of a stream in everglades" id="179" name="Google Shape;179;p10"/>
          <p:cNvSpPr txBox="1"/>
          <p:nvPr>
            <p:ph idx="2" type="body"/>
          </p:nvPr>
        </p:nvSpPr>
        <p:spPr>
          <a:xfrm>
            <a:off x="839787" y="2057400"/>
            <a:ext cx="10888387" cy="48006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rgbClr val="243A9D"/>
              </a:buClr>
              <a:buSzPct val="100000"/>
              <a:buNone/>
            </a:pPr>
            <a:r>
              <a:rPr b="1" lang="en-US" sz="2800">
                <a:solidFill>
                  <a:srgbClr val="243A9D"/>
                </a:solidFill>
              </a:rPr>
              <a:t>What is true about GLOBE protocols ?</a:t>
            </a:r>
            <a:endParaRPr/>
          </a:p>
          <a:p>
            <a:pPr indent="0" lvl="0" marL="0" rtl="0" algn="l">
              <a:lnSpc>
                <a:spcPct val="90000"/>
              </a:lnSpc>
              <a:spcBef>
                <a:spcPts val="1000"/>
              </a:spcBef>
              <a:spcAft>
                <a:spcPts val="0"/>
              </a:spcAft>
              <a:buClr>
                <a:srgbClr val="243A9D"/>
              </a:buClr>
              <a:buSzPct val="100000"/>
              <a:buNone/>
            </a:pPr>
            <a:r>
              <a:rPr b="1" lang="en-US" sz="2800">
                <a:solidFill>
                  <a:srgbClr val="243A9D"/>
                </a:solidFill>
              </a:rPr>
              <a:t>a. It is recommended to use them when collecting data, unless you or the teacher wants to use a more scientific procedure learned in college</a:t>
            </a:r>
            <a:endParaRPr/>
          </a:p>
          <a:p>
            <a:pPr indent="0" lvl="0" marL="0" rtl="0" algn="l">
              <a:lnSpc>
                <a:spcPct val="90000"/>
              </a:lnSpc>
              <a:spcBef>
                <a:spcPts val="1000"/>
              </a:spcBef>
              <a:spcAft>
                <a:spcPts val="0"/>
              </a:spcAft>
              <a:buClr>
                <a:srgbClr val="243A9D"/>
              </a:buClr>
              <a:buSzPct val="100000"/>
              <a:buNone/>
            </a:pPr>
            <a:r>
              <a:rPr b="1" lang="en-US" sz="2800">
                <a:solidFill>
                  <a:srgbClr val="243A9D"/>
                </a:solidFill>
              </a:rPr>
              <a:t>b. They ensure that the data collected by GLOBE schools and volunteers around the world can be compared because the data collection procedures are the same</a:t>
            </a:r>
            <a:endParaRPr/>
          </a:p>
          <a:p>
            <a:pPr indent="0" lvl="0" marL="0" rtl="0" algn="l">
              <a:lnSpc>
                <a:spcPct val="90000"/>
              </a:lnSpc>
              <a:spcBef>
                <a:spcPts val="1000"/>
              </a:spcBef>
              <a:spcAft>
                <a:spcPts val="0"/>
              </a:spcAft>
              <a:buClr>
                <a:srgbClr val="243A9D"/>
              </a:buClr>
              <a:buSzPct val="100000"/>
              <a:buNone/>
            </a:pPr>
            <a:r>
              <a:rPr b="1" lang="en-US" sz="2800">
                <a:solidFill>
                  <a:srgbClr val="243A9D"/>
                </a:solidFill>
              </a:rPr>
              <a:t>c. GLOBE protocols are only a suggestion how to collect data. As long as you report the data to the GLOBE database, it is up to you how you want to collect it</a:t>
            </a:r>
            <a:endParaRPr/>
          </a:p>
          <a:p>
            <a:pPr indent="0" lvl="0" marL="0" rtl="0" algn="l">
              <a:lnSpc>
                <a:spcPct val="90000"/>
              </a:lnSpc>
              <a:spcBef>
                <a:spcPts val="1000"/>
              </a:spcBef>
              <a:spcAft>
                <a:spcPts val="0"/>
              </a:spcAft>
              <a:buClr>
                <a:srgbClr val="243A9D"/>
              </a:buClr>
              <a:buSzPct val="100000"/>
              <a:buNone/>
            </a:pPr>
            <a:r>
              <a:rPr b="1" lang="en-US" sz="2800">
                <a:solidFill>
                  <a:srgbClr val="243A9D"/>
                </a:solidFill>
              </a:rPr>
              <a:t>d. A and B</a:t>
            </a:r>
            <a:endParaRPr/>
          </a:p>
          <a:p>
            <a:pPr indent="0" lvl="0" marL="0" rtl="0" algn="l">
              <a:lnSpc>
                <a:spcPct val="90000"/>
              </a:lnSpc>
              <a:spcBef>
                <a:spcPts val="1000"/>
              </a:spcBef>
              <a:spcAft>
                <a:spcPts val="0"/>
              </a:spcAft>
              <a:buClr>
                <a:srgbClr val="243A9D"/>
              </a:buClr>
              <a:buSzPct val="100000"/>
              <a:buNone/>
            </a:pPr>
            <a:r>
              <a:rPr b="1" lang="en-US" sz="2800">
                <a:solidFill>
                  <a:srgbClr val="243A9D"/>
                </a:solidFill>
              </a:rPr>
              <a:t>e. All of the above</a:t>
            </a:r>
            <a:endParaRPr/>
          </a:p>
          <a:p>
            <a:pPr indent="0" lvl="0" marL="0" rtl="0" algn="l">
              <a:lnSpc>
                <a:spcPct val="90000"/>
              </a:lnSpc>
              <a:spcBef>
                <a:spcPts val="1000"/>
              </a:spcBef>
              <a:spcAft>
                <a:spcPts val="0"/>
              </a:spcAft>
              <a:buClr>
                <a:schemeClr val="dk1"/>
              </a:buClr>
              <a:buSzPct val="100000"/>
              <a:buNone/>
            </a:pPr>
            <a:r>
              <a:t/>
            </a:r>
            <a:endParaRPr b="1" sz="2800">
              <a:solidFill>
                <a:srgbClr val="243A9D"/>
              </a:solidFill>
            </a:endParaRPr>
          </a:p>
          <a:p>
            <a:pPr indent="0" lvl="0" marL="0" rtl="0" algn="l">
              <a:lnSpc>
                <a:spcPct val="90000"/>
              </a:lnSpc>
              <a:spcBef>
                <a:spcPts val="1000"/>
              </a:spcBef>
              <a:spcAft>
                <a:spcPts val="0"/>
              </a:spcAft>
              <a:buClr>
                <a:schemeClr val="dk1"/>
              </a:buClr>
              <a:buSzPct val="100000"/>
              <a:buNone/>
            </a:pPr>
            <a:r>
              <a:rPr b="1" lang="en-US" sz="2800"/>
              <a:t>What is your answer? </a:t>
            </a:r>
            <a:endParaRPr/>
          </a:p>
          <a:p>
            <a:pPr indent="0" lvl="0" marL="0" rtl="0" algn="l">
              <a:lnSpc>
                <a:spcPct val="90000"/>
              </a:lnSpc>
              <a:spcBef>
                <a:spcPts val="1000"/>
              </a:spcBef>
              <a:spcAft>
                <a:spcPts val="0"/>
              </a:spcAft>
              <a:buClr>
                <a:schemeClr val="dk1"/>
              </a:buClr>
              <a:buSzPct val="100000"/>
              <a:buNone/>
            </a:pPr>
            <a:r>
              <a:t/>
            </a:r>
            <a:endParaRPr b="1" sz="2800">
              <a:solidFill>
                <a:srgbClr val="243A9D"/>
              </a:solidFill>
            </a:endParaRPr>
          </a:p>
          <a:p>
            <a:pPr indent="0" lvl="0" marL="0" rtl="0" algn="l">
              <a:lnSpc>
                <a:spcPct val="90000"/>
              </a:lnSpc>
              <a:spcBef>
                <a:spcPts val="1000"/>
              </a:spcBef>
              <a:spcAft>
                <a:spcPts val="0"/>
              </a:spcAft>
              <a:buClr>
                <a:schemeClr val="dk1"/>
              </a:buClr>
              <a:buSzPct val="100000"/>
              <a:buNone/>
            </a:pPr>
            <a:r>
              <a:rPr lang="en-US" sz="2600"/>
              <a:t> </a:t>
            </a:r>
            <a:endParaRPr/>
          </a:p>
          <a:p>
            <a:pPr indent="0" lvl="0" marL="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185" name="Google Shape;185;p11"/>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pic>
        <p:nvPicPr>
          <p:cNvPr descr="Icon: Test your knowledge" id="186" name="Google Shape;186;p11"/>
          <p:cNvPicPr preferRelativeResize="0"/>
          <p:nvPr/>
        </p:nvPicPr>
        <p:blipFill rotWithShape="1">
          <a:blip r:embed="rId4">
            <a:alphaModFix/>
          </a:blip>
          <a:srcRect b="0" l="0" r="0" t="0"/>
          <a:stretch/>
        </p:blipFill>
        <p:spPr>
          <a:xfrm>
            <a:off x="10775577" y="114300"/>
            <a:ext cx="952598" cy="734861"/>
          </a:xfrm>
          <a:prstGeom prst="rect">
            <a:avLst/>
          </a:prstGeom>
          <a:noFill/>
          <a:ln>
            <a:noFill/>
          </a:ln>
          <a:effectLst>
            <a:outerShdw blurRad="292100" rotWithShape="0" algn="tl" dir="2700000" dist="139700">
              <a:srgbClr val="333333">
                <a:alpha val="63921"/>
              </a:srgbClr>
            </a:outerShdw>
          </a:effectLst>
        </p:spPr>
      </p:pic>
      <p:sp>
        <p:nvSpPr>
          <p:cNvPr id="187" name="Google Shape;187;p11"/>
          <p:cNvSpPr txBox="1"/>
          <p:nvPr>
            <p:ph type="title"/>
          </p:nvPr>
        </p:nvSpPr>
        <p:spPr>
          <a:xfrm>
            <a:off x="839788" y="114300"/>
            <a:ext cx="10311916"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Review your Understanding! Answer to Question 2</a:t>
            </a:r>
            <a:endParaRPr/>
          </a:p>
        </p:txBody>
      </p:sp>
      <p:pic>
        <p:nvPicPr>
          <p:cNvPr descr="watermark of stream in everglades" id="188" name="Google Shape;188;p11"/>
          <p:cNvPicPr preferRelativeResize="0"/>
          <p:nvPr/>
        </p:nvPicPr>
        <p:blipFill rotWithShape="1">
          <a:blip r:embed="rId5">
            <a:alphaModFix amt="15000"/>
          </a:blip>
          <a:srcRect b="0" l="0" r="0" t="0"/>
          <a:stretch/>
        </p:blipFill>
        <p:spPr>
          <a:xfrm>
            <a:off x="0" y="1398677"/>
            <a:ext cx="12192000" cy="5459323"/>
          </a:xfrm>
          <a:prstGeom prst="rect">
            <a:avLst/>
          </a:prstGeom>
          <a:noFill/>
          <a:ln>
            <a:noFill/>
          </a:ln>
        </p:spPr>
      </p:pic>
      <p:sp>
        <p:nvSpPr>
          <p:cNvPr id="189" name="Google Shape;189;p11"/>
          <p:cNvSpPr txBox="1"/>
          <p:nvPr>
            <p:ph idx="2" type="body"/>
          </p:nvPr>
        </p:nvSpPr>
        <p:spPr>
          <a:xfrm>
            <a:off x="839787" y="2057400"/>
            <a:ext cx="10888387" cy="48006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rgbClr val="243A9D"/>
              </a:buClr>
              <a:buSzPct val="100000"/>
              <a:buNone/>
            </a:pPr>
            <a:r>
              <a:rPr b="1" lang="en-US" sz="2400">
                <a:solidFill>
                  <a:srgbClr val="243A9D"/>
                </a:solidFill>
              </a:rPr>
              <a:t>What is true about GLOBE protocols ?</a:t>
            </a:r>
            <a:endParaRPr/>
          </a:p>
          <a:p>
            <a:pPr indent="0" lvl="0" marL="0" rtl="0" algn="l">
              <a:lnSpc>
                <a:spcPct val="90000"/>
              </a:lnSpc>
              <a:spcBef>
                <a:spcPts val="1000"/>
              </a:spcBef>
              <a:spcAft>
                <a:spcPts val="0"/>
              </a:spcAft>
              <a:buClr>
                <a:srgbClr val="243A9D"/>
              </a:buClr>
              <a:buSzPct val="100000"/>
              <a:buNone/>
            </a:pPr>
            <a:r>
              <a:rPr b="1" lang="en-US" sz="2400">
                <a:solidFill>
                  <a:srgbClr val="243A9D"/>
                </a:solidFill>
              </a:rPr>
              <a:t>a. It is recommended to use them when collecting data, unless you or the teacher wants to use a more scientific procedure learned in college</a:t>
            </a:r>
            <a:endParaRPr/>
          </a:p>
          <a:p>
            <a:pPr indent="0" lvl="0" marL="0" rtl="0" algn="l">
              <a:lnSpc>
                <a:spcPct val="90000"/>
              </a:lnSpc>
              <a:spcBef>
                <a:spcPts val="1000"/>
              </a:spcBef>
              <a:spcAft>
                <a:spcPts val="0"/>
              </a:spcAft>
              <a:buClr>
                <a:srgbClr val="FF0000"/>
              </a:buClr>
              <a:buSzPct val="100000"/>
              <a:buNone/>
            </a:pPr>
            <a:r>
              <a:rPr b="1" lang="en-US" sz="2400">
                <a:solidFill>
                  <a:srgbClr val="FF0000"/>
                </a:solidFill>
              </a:rPr>
              <a:t>b. They ensure that the data collected by GLOBE schools and volunteers around the world can be compared because the data collection procedures are the same</a:t>
            </a:r>
            <a:endParaRPr/>
          </a:p>
          <a:p>
            <a:pPr indent="0" lvl="0" marL="0" rtl="0" algn="l">
              <a:lnSpc>
                <a:spcPct val="90000"/>
              </a:lnSpc>
              <a:spcBef>
                <a:spcPts val="1000"/>
              </a:spcBef>
              <a:spcAft>
                <a:spcPts val="0"/>
              </a:spcAft>
              <a:buClr>
                <a:srgbClr val="243A9D"/>
              </a:buClr>
              <a:buSzPct val="100000"/>
              <a:buNone/>
            </a:pPr>
            <a:r>
              <a:rPr b="1" lang="en-US" sz="2400">
                <a:solidFill>
                  <a:srgbClr val="243A9D"/>
                </a:solidFill>
              </a:rPr>
              <a:t>c. GLOBE protocols are only a suggestion how to collect data. As long as you report the data to the GLOBE database, it is up to you how you want to collect it</a:t>
            </a:r>
            <a:endParaRPr/>
          </a:p>
          <a:p>
            <a:pPr indent="0" lvl="0" marL="0" rtl="0" algn="l">
              <a:lnSpc>
                <a:spcPct val="90000"/>
              </a:lnSpc>
              <a:spcBef>
                <a:spcPts val="1000"/>
              </a:spcBef>
              <a:spcAft>
                <a:spcPts val="0"/>
              </a:spcAft>
              <a:buClr>
                <a:srgbClr val="243A9D"/>
              </a:buClr>
              <a:buSzPct val="100000"/>
              <a:buNone/>
            </a:pPr>
            <a:r>
              <a:rPr b="1" lang="en-US" sz="2400">
                <a:solidFill>
                  <a:srgbClr val="243A9D"/>
                </a:solidFill>
              </a:rPr>
              <a:t>d. A and B</a:t>
            </a:r>
            <a:endParaRPr/>
          </a:p>
          <a:p>
            <a:pPr indent="0" lvl="0" marL="0" rtl="0" algn="l">
              <a:lnSpc>
                <a:spcPct val="90000"/>
              </a:lnSpc>
              <a:spcBef>
                <a:spcPts val="1000"/>
              </a:spcBef>
              <a:spcAft>
                <a:spcPts val="0"/>
              </a:spcAft>
              <a:buClr>
                <a:srgbClr val="243A9D"/>
              </a:buClr>
              <a:buSzPct val="100000"/>
              <a:buNone/>
            </a:pPr>
            <a:r>
              <a:rPr b="1" lang="en-US" sz="2400">
                <a:solidFill>
                  <a:srgbClr val="243A9D"/>
                </a:solidFill>
              </a:rPr>
              <a:t>e. All of the above</a:t>
            </a:r>
            <a:endParaRPr/>
          </a:p>
          <a:p>
            <a:pPr indent="0" lvl="0" marL="0" rtl="0" algn="l">
              <a:lnSpc>
                <a:spcPct val="90000"/>
              </a:lnSpc>
              <a:spcBef>
                <a:spcPts val="1000"/>
              </a:spcBef>
              <a:spcAft>
                <a:spcPts val="0"/>
              </a:spcAft>
              <a:buClr>
                <a:schemeClr val="dk1"/>
              </a:buClr>
              <a:buSzPct val="100000"/>
              <a:buNone/>
            </a:pPr>
            <a:r>
              <a:t/>
            </a:r>
            <a:endParaRPr b="1" sz="2400">
              <a:solidFill>
                <a:srgbClr val="243A9D"/>
              </a:solidFill>
            </a:endParaRPr>
          </a:p>
          <a:p>
            <a:pPr indent="0" lvl="0" marL="0" rtl="0" algn="l">
              <a:lnSpc>
                <a:spcPct val="90000"/>
              </a:lnSpc>
              <a:spcBef>
                <a:spcPts val="1000"/>
              </a:spcBef>
              <a:spcAft>
                <a:spcPts val="0"/>
              </a:spcAft>
              <a:buClr>
                <a:schemeClr val="dk1"/>
              </a:buClr>
              <a:buSzPct val="100000"/>
              <a:buNone/>
            </a:pPr>
            <a:r>
              <a:rPr b="1" lang="en-US" sz="2400"/>
              <a:t>Were you correct? Proceed to the next question!</a:t>
            </a:r>
            <a:endParaRPr/>
          </a:p>
          <a:p>
            <a:pPr indent="0" lvl="0" marL="0" rtl="0" algn="l">
              <a:lnSpc>
                <a:spcPct val="90000"/>
              </a:lnSpc>
              <a:spcBef>
                <a:spcPts val="1000"/>
              </a:spcBef>
              <a:spcAft>
                <a:spcPts val="0"/>
              </a:spcAft>
              <a:buClr>
                <a:schemeClr val="dk1"/>
              </a:buClr>
              <a:buSzPct val="100000"/>
              <a:buNone/>
            </a:pPr>
            <a:r>
              <a:t/>
            </a:r>
            <a:endParaRPr b="1" sz="2400">
              <a:solidFill>
                <a:srgbClr val="243A9D"/>
              </a:solidFill>
            </a:endParaRPr>
          </a:p>
          <a:p>
            <a:pPr indent="0" lvl="0" marL="0" rtl="0" algn="l">
              <a:lnSpc>
                <a:spcPct val="90000"/>
              </a:lnSpc>
              <a:spcBef>
                <a:spcPts val="1000"/>
              </a:spcBef>
              <a:spcAft>
                <a:spcPts val="0"/>
              </a:spcAft>
              <a:buClr>
                <a:schemeClr val="dk1"/>
              </a:buClr>
              <a:buSzPct val="100000"/>
              <a:buNone/>
            </a:pPr>
            <a:r>
              <a:rPr lang="en-US" sz="2600"/>
              <a:t> </a:t>
            </a:r>
            <a:endParaRPr/>
          </a:p>
          <a:p>
            <a:pPr indent="0" lvl="0" marL="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195" name="Google Shape;195;p12"/>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pic>
        <p:nvPicPr>
          <p:cNvPr descr="TEST Your Knowledge" id="196" name="Google Shape;196;p12"/>
          <p:cNvPicPr preferRelativeResize="0"/>
          <p:nvPr/>
        </p:nvPicPr>
        <p:blipFill rotWithShape="1">
          <a:blip r:embed="rId4">
            <a:alphaModFix/>
          </a:blip>
          <a:srcRect b="0" l="0" r="0" t="0"/>
          <a:stretch/>
        </p:blipFill>
        <p:spPr>
          <a:xfrm>
            <a:off x="10775576" y="114300"/>
            <a:ext cx="839239" cy="647413"/>
          </a:xfrm>
          <a:prstGeom prst="rect">
            <a:avLst/>
          </a:prstGeom>
          <a:noFill/>
          <a:ln>
            <a:noFill/>
          </a:ln>
          <a:effectLst>
            <a:outerShdw blurRad="292100" rotWithShape="0" algn="tl" dir="2700000" dist="139700">
              <a:srgbClr val="333333">
                <a:alpha val="63921"/>
              </a:srgbClr>
            </a:outerShdw>
          </a:effectLst>
        </p:spPr>
      </p:pic>
      <p:sp>
        <p:nvSpPr>
          <p:cNvPr id="197" name="Google Shape;197;p12"/>
          <p:cNvSpPr txBox="1"/>
          <p:nvPr>
            <p:ph type="title"/>
          </p:nvPr>
        </p:nvSpPr>
        <p:spPr>
          <a:xfrm>
            <a:off x="839788" y="114300"/>
            <a:ext cx="7963249"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Review your Understanding! Question 3</a:t>
            </a:r>
            <a:endParaRPr/>
          </a:p>
        </p:txBody>
      </p:sp>
      <p:pic>
        <p:nvPicPr>
          <p:cNvPr descr="watermark image of a stream in everglades" id="198" name="Google Shape;198;p12"/>
          <p:cNvPicPr preferRelativeResize="0"/>
          <p:nvPr/>
        </p:nvPicPr>
        <p:blipFill rotWithShape="1">
          <a:blip r:embed="rId5">
            <a:alphaModFix amt="15000"/>
          </a:blip>
          <a:srcRect b="0" l="0" r="0" t="0"/>
          <a:stretch/>
        </p:blipFill>
        <p:spPr>
          <a:xfrm>
            <a:off x="0" y="1398677"/>
            <a:ext cx="12192000" cy="5459323"/>
          </a:xfrm>
          <a:prstGeom prst="rect">
            <a:avLst/>
          </a:prstGeom>
          <a:noFill/>
          <a:ln>
            <a:noFill/>
          </a:ln>
        </p:spPr>
      </p:pic>
      <p:sp>
        <p:nvSpPr>
          <p:cNvPr id="199" name="Google Shape;199;p12"/>
          <p:cNvSpPr txBox="1"/>
          <p:nvPr>
            <p:ph idx="2" type="body"/>
          </p:nvPr>
        </p:nvSpPr>
        <p:spPr>
          <a:xfrm>
            <a:off x="839788" y="2198777"/>
            <a:ext cx="9935788" cy="4858006"/>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rgbClr val="243A9D"/>
              </a:buClr>
              <a:buSzPct val="100000"/>
              <a:buNone/>
            </a:pPr>
            <a:r>
              <a:rPr b="1" lang="en-US" sz="2600">
                <a:solidFill>
                  <a:srgbClr val="243A9D"/>
                </a:solidFill>
              </a:rPr>
              <a:t>GLOBE Hydrosphere Investigations are important because</a:t>
            </a:r>
            <a:endParaRPr/>
          </a:p>
          <a:p>
            <a:pPr indent="0" lvl="0" marL="0" rtl="0" algn="l">
              <a:lnSpc>
                <a:spcPct val="90000"/>
              </a:lnSpc>
              <a:spcBef>
                <a:spcPts val="1000"/>
              </a:spcBef>
              <a:spcAft>
                <a:spcPts val="0"/>
              </a:spcAft>
              <a:buClr>
                <a:srgbClr val="243A9D"/>
              </a:buClr>
              <a:buSzPct val="100000"/>
              <a:buNone/>
            </a:pPr>
            <a:r>
              <a:rPr b="1" lang="en-US" sz="2600">
                <a:solidFill>
                  <a:srgbClr val="243A9D"/>
                </a:solidFill>
              </a:rPr>
              <a:t>a. In many areas of the world there are only a few water bodies that are monitored </a:t>
            </a:r>
            <a:endParaRPr/>
          </a:p>
          <a:p>
            <a:pPr indent="0" lvl="0" marL="0" rtl="0" algn="l">
              <a:lnSpc>
                <a:spcPct val="90000"/>
              </a:lnSpc>
              <a:spcBef>
                <a:spcPts val="1000"/>
              </a:spcBef>
              <a:spcAft>
                <a:spcPts val="0"/>
              </a:spcAft>
              <a:buClr>
                <a:srgbClr val="243A9D"/>
              </a:buClr>
              <a:buSzPct val="100000"/>
              <a:buNone/>
            </a:pPr>
            <a:r>
              <a:rPr b="1" lang="en-US" sz="2600">
                <a:solidFill>
                  <a:srgbClr val="243A9D"/>
                </a:solidFill>
              </a:rPr>
              <a:t>b. They provide a way for students and volunteers to collect data and ensure the data that they collect can be used by scientists around the world</a:t>
            </a:r>
            <a:endParaRPr/>
          </a:p>
          <a:p>
            <a:pPr indent="0" lvl="0" marL="0" rtl="0" algn="l">
              <a:lnSpc>
                <a:spcPct val="90000"/>
              </a:lnSpc>
              <a:spcBef>
                <a:spcPts val="1000"/>
              </a:spcBef>
              <a:spcAft>
                <a:spcPts val="0"/>
              </a:spcAft>
              <a:buClr>
                <a:srgbClr val="243A9D"/>
              </a:buClr>
              <a:buSzPct val="100000"/>
              <a:buNone/>
            </a:pPr>
            <a:r>
              <a:rPr b="1" lang="en-US" sz="2600">
                <a:solidFill>
                  <a:srgbClr val="243A9D"/>
                </a:solidFill>
              </a:rPr>
              <a:t>c. Students and volunteers can identify their own concerns and those of their community and conduct research investigations to solve local problems</a:t>
            </a:r>
            <a:endParaRPr/>
          </a:p>
          <a:p>
            <a:pPr indent="0" lvl="0" marL="0" rtl="0" algn="l">
              <a:lnSpc>
                <a:spcPct val="90000"/>
              </a:lnSpc>
              <a:spcBef>
                <a:spcPts val="1000"/>
              </a:spcBef>
              <a:spcAft>
                <a:spcPts val="0"/>
              </a:spcAft>
              <a:buClr>
                <a:srgbClr val="243A9D"/>
              </a:buClr>
              <a:buSzPct val="100000"/>
              <a:buNone/>
            </a:pPr>
            <a:r>
              <a:rPr b="1" lang="en-US" sz="2600">
                <a:solidFill>
                  <a:srgbClr val="243A9D"/>
                </a:solidFill>
              </a:rPr>
              <a:t>d. A and B</a:t>
            </a:r>
            <a:endParaRPr/>
          </a:p>
          <a:p>
            <a:pPr indent="0" lvl="0" marL="0" rtl="0" algn="l">
              <a:lnSpc>
                <a:spcPct val="90000"/>
              </a:lnSpc>
              <a:spcBef>
                <a:spcPts val="1000"/>
              </a:spcBef>
              <a:spcAft>
                <a:spcPts val="0"/>
              </a:spcAft>
              <a:buClr>
                <a:srgbClr val="243A9D"/>
              </a:buClr>
              <a:buSzPct val="100000"/>
              <a:buNone/>
            </a:pPr>
            <a:r>
              <a:rPr b="1" lang="en-US" sz="2600">
                <a:solidFill>
                  <a:srgbClr val="243A9D"/>
                </a:solidFill>
              </a:rPr>
              <a:t>e. All of the above</a:t>
            </a:r>
            <a:endParaRPr/>
          </a:p>
          <a:p>
            <a:pPr indent="0" lvl="0" marL="0" rtl="0" algn="l">
              <a:lnSpc>
                <a:spcPct val="90000"/>
              </a:lnSpc>
              <a:spcBef>
                <a:spcPts val="1000"/>
              </a:spcBef>
              <a:spcAft>
                <a:spcPts val="0"/>
              </a:spcAft>
              <a:buClr>
                <a:schemeClr val="dk1"/>
              </a:buClr>
              <a:buSzPct val="100000"/>
              <a:buNone/>
            </a:pPr>
            <a:r>
              <a:t/>
            </a:r>
            <a:endParaRPr b="1" sz="2600">
              <a:solidFill>
                <a:srgbClr val="243A9D"/>
              </a:solidFill>
            </a:endParaRPr>
          </a:p>
          <a:p>
            <a:pPr indent="0" lvl="0" marL="0" rtl="0" algn="l">
              <a:lnSpc>
                <a:spcPct val="90000"/>
              </a:lnSpc>
              <a:spcBef>
                <a:spcPts val="1000"/>
              </a:spcBef>
              <a:spcAft>
                <a:spcPts val="0"/>
              </a:spcAft>
              <a:buClr>
                <a:schemeClr val="dk1"/>
              </a:buClr>
              <a:buSzPct val="100000"/>
              <a:buNone/>
            </a:pPr>
            <a:r>
              <a:rPr b="1" lang="en-US" sz="2600"/>
              <a:t>What is your answer? </a:t>
            </a:r>
            <a:endParaRPr/>
          </a:p>
          <a:p>
            <a:pPr indent="0" lvl="0" marL="0" rtl="0" algn="l">
              <a:lnSpc>
                <a:spcPct val="90000"/>
              </a:lnSpc>
              <a:spcBef>
                <a:spcPts val="1000"/>
              </a:spcBef>
              <a:spcAft>
                <a:spcPts val="0"/>
              </a:spcAft>
              <a:buClr>
                <a:schemeClr val="dk1"/>
              </a:buClr>
              <a:buSzPct val="100000"/>
              <a:buNone/>
            </a:pPr>
            <a:r>
              <a:t/>
            </a:r>
            <a:endParaRPr b="1" sz="2400">
              <a:solidFill>
                <a:srgbClr val="243A9D"/>
              </a:solidFill>
            </a:endParaRPr>
          </a:p>
          <a:p>
            <a:pPr indent="0" lvl="0" marL="0" rtl="0" algn="l">
              <a:lnSpc>
                <a:spcPct val="90000"/>
              </a:lnSpc>
              <a:spcBef>
                <a:spcPts val="1000"/>
              </a:spcBef>
              <a:spcAft>
                <a:spcPts val="0"/>
              </a:spcAft>
              <a:buClr>
                <a:schemeClr val="dk1"/>
              </a:buClr>
              <a:buSzPct val="100000"/>
              <a:buNone/>
            </a:pPr>
            <a:r>
              <a:rPr lang="en-US"/>
              <a:t> </a:t>
            </a:r>
            <a:endParaRPr/>
          </a:p>
          <a:p>
            <a:pPr indent="0" lvl="0" marL="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205" name="Google Shape;205;p13"/>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pic>
        <p:nvPicPr>
          <p:cNvPr descr="Icon: Test your knowledge" id="206" name="Google Shape;206;p13"/>
          <p:cNvPicPr preferRelativeResize="0"/>
          <p:nvPr/>
        </p:nvPicPr>
        <p:blipFill rotWithShape="1">
          <a:blip r:embed="rId4">
            <a:alphaModFix/>
          </a:blip>
          <a:srcRect b="0" l="0" r="0" t="0"/>
          <a:stretch/>
        </p:blipFill>
        <p:spPr>
          <a:xfrm>
            <a:off x="10775576" y="114300"/>
            <a:ext cx="839239" cy="647413"/>
          </a:xfrm>
          <a:prstGeom prst="rect">
            <a:avLst/>
          </a:prstGeom>
          <a:noFill/>
          <a:ln>
            <a:noFill/>
          </a:ln>
          <a:effectLst>
            <a:outerShdw blurRad="292100" rotWithShape="0" algn="tl" dir="2700000" dist="139700">
              <a:srgbClr val="333333">
                <a:alpha val="63921"/>
              </a:srgbClr>
            </a:outerShdw>
          </a:effectLst>
        </p:spPr>
      </p:pic>
      <p:sp>
        <p:nvSpPr>
          <p:cNvPr id="207" name="Google Shape;207;p13"/>
          <p:cNvSpPr txBox="1"/>
          <p:nvPr>
            <p:ph type="title"/>
          </p:nvPr>
        </p:nvSpPr>
        <p:spPr>
          <a:xfrm>
            <a:off x="839788" y="114300"/>
            <a:ext cx="10391429"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Review your Understanding! Answer to Question 3</a:t>
            </a:r>
            <a:endParaRPr/>
          </a:p>
        </p:txBody>
      </p:sp>
      <p:pic>
        <p:nvPicPr>
          <p:cNvPr descr="Watermark of everglades stream" id="208" name="Google Shape;208;p13"/>
          <p:cNvPicPr preferRelativeResize="0"/>
          <p:nvPr/>
        </p:nvPicPr>
        <p:blipFill rotWithShape="1">
          <a:blip r:embed="rId5">
            <a:alphaModFix amt="15000"/>
          </a:blip>
          <a:srcRect b="0" l="0" r="0" t="0"/>
          <a:stretch/>
        </p:blipFill>
        <p:spPr>
          <a:xfrm>
            <a:off x="0" y="1398677"/>
            <a:ext cx="12192000" cy="5459323"/>
          </a:xfrm>
          <a:prstGeom prst="rect">
            <a:avLst/>
          </a:prstGeom>
          <a:noFill/>
          <a:ln>
            <a:noFill/>
          </a:ln>
        </p:spPr>
      </p:pic>
      <p:sp>
        <p:nvSpPr>
          <p:cNvPr descr="watermark image of a stream in everglades" id="209" name="Google Shape;209;p13"/>
          <p:cNvSpPr txBox="1"/>
          <p:nvPr>
            <p:ph idx="2" type="body"/>
          </p:nvPr>
        </p:nvSpPr>
        <p:spPr>
          <a:xfrm>
            <a:off x="839788" y="1828800"/>
            <a:ext cx="11067290" cy="561337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243A9D"/>
              </a:buClr>
              <a:buSzPts val="2400"/>
              <a:buNone/>
            </a:pPr>
            <a:r>
              <a:rPr b="1" lang="en-US" sz="2400">
                <a:solidFill>
                  <a:srgbClr val="243A9D"/>
                </a:solidFill>
              </a:rPr>
              <a:t>GLOBE Hydrosphere Investigations are important because</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a. In many areas of the world there are only a few water bodies that are monitored </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b. They provide a way for students and volunteers to collect data and ensure the data that they collect can be used by scientists around the world</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c. Students and volunteers can identify their own concerns and those of their community and conduct research investigations to solve local problems</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d. A and B</a:t>
            </a:r>
            <a:endParaRPr/>
          </a:p>
          <a:p>
            <a:pPr indent="0" lvl="0" marL="0" rtl="0" algn="l">
              <a:lnSpc>
                <a:spcPct val="90000"/>
              </a:lnSpc>
              <a:spcBef>
                <a:spcPts val="1000"/>
              </a:spcBef>
              <a:spcAft>
                <a:spcPts val="0"/>
              </a:spcAft>
              <a:buClr>
                <a:srgbClr val="FF0000"/>
              </a:buClr>
              <a:buSzPts val="2400"/>
              <a:buNone/>
            </a:pPr>
            <a:r>
              <a:rPr b="1" lang="en-US" sz="2400">
                <a:solidFill>
                  <a:srgbClr val="FF0000"/>
                </a:solidFill>
              </a:rPr>
              <a:t>e. All of the above ☺ </a:t>
            </a:r>
            <a:r>
              <a:rPr b="1" i="1" lang="en-US" sz="2400">
                <a:solidFill>
                  <a:srgbClr val="FF0000"/>
                </a:solidFill>
              </a:rPr>
              <a:t>correct!</a:t>
            </a:r>
            <a:endParaRPr b="1" i="1" sz="2400">
              <a:solidFill>
                <a:srgbClr val="FF0000"/>
              </a:solidFill>
            </a:endParaRPr>
          </a:p>
          <a:p>
            <a:pPr indent="0" lvl="0" marL="0" rtl="0" algn="l">
              <a:lnSpc>
                <a:spcPct val="90000"/>
              </a:lnSpc>
              <a:spcBef>
                <a:spcPts val="1000"/>
              </a:spcBef>
              <a:spcAft>
                <a:spcPts val="0"/>
              </a:spcAft>
              <a:buClr>
                <a:schemeClr val="dk1"/>
              </a:buClr>
              <a:buSzPts val="2400"/>
              <a:buNone/>
            </a:pPr>
            <a:r>
              <a:t/>
            </a:r>
            <a:endParaRPr b="1" sz="2400">
              <a:solidFill>
                <a:srgbClr val="FF0000"/>
              </a:solidFill>
            </a:endParaRPr>
          </a:p>
          <a:p>
            <a:pPr indent="0" lvl="0" marL="0" rtl="0" algn="l">
              <a:lnSpc>
                <a:spcPct val="90000"/>
              </a:lnSpc>
              <a:spcBef>
                <a:spcPts val="1000"/>
              </a:spcBef>
              <a:spcAft>
                <a:spcPts val="0"/>
              </a:spcAft>
              <a:buClr>
                <a:schemeClr val="dk1"/>
              </a:buClr>
              <a:buSzPts val="2400"/>
              <a:buNone/>
            </a:pPr>
            <a:r>
              <a:rPr b="1" lang="en-US" sz="2400"/>
              <a:t>Were you correct?  Let’s now look at the different measurement protocols supported in the Hydrosphere investigation area. </a:t>
            </a:r>
            <a:endParaRPr/>
          </a:p>
          <a:p>
            <a:pPr indent="0" lvl="0" marL="0" rtl="0" algn="l">
              <a:lnSpc>
                <a:spcPct val="90000"/>
              </a:lnSpc>
              <a:spcBef>
                <a:spcPts val="1000"/>
              </a:spcBef>
              <a:spcAft>
                <a:spcPts val="0"/>
              </a:spcAft>
              <a:buClr>
                <a:schemeClr val="dk1"/>
              </a:buClr>
              <a:buSzPts val="2400"/>
              <a:buNone/>
            </a:pPr>
            <a:r>
              <a:rPr lang="en-US" sz="2400"/>
              <a:t> </a:t>
            </a:r>
            <a:endParaRPr/>
          </a:p>
          <a:p>
            <a:pPr indent="0" lvl="0" marL="0" rtl="0" algn="l">
              <a:lnSpc>
                <a:spcPct val="90000"/>
              </a:lnSpc>
              <a:spcBef>
                <a:spcPts val="1000"/>
              </a:spcBef>
              <a:spcAft>
                <a:spcPts val="0"/>
              </a:spcAft>
              <a:buClr>
                <a:schemeClr val="dk1"/>
              </a:buClr>
              <a:buSzPts val="16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descr="Screenshot of pH, Water Temperature and Conductivity Protocols, GLOBE Teacher's Guide" id="214" name="Google Shape;214;p14"/>
          <p:cNvPicPr preferRelativeResize="0"/>
          <p:nvPr/>
        </p:nvPicPr>
        <p:blipFill rotWithShape="1">
          <a:blip r:embed="rId3">
            <a:alphaModFix/>
          </a:blip>
          <a:srcRect b="0" l="0" r="0" t="0"/>
          <a:stretch/>
        </p:blipFill>
        <p:spPr>
          <a:xfrm>
            <a:off x="7850188" y="914400"/>
            <a:ext cx="4249144" cy="5496600"/>
          </a:xfrm>
          <a:prstGeom prst="rect">
            <a:avLst/>
          </a:prstGeom>
          <a:noFill/>
          <a:ln>
            <a:noFill/>
          </a:ln>
        </p:spPr>
      </p:pic>
      <p:sp>
        <p:nvSpPr>
          <p:cNvPr id="215" name="Google Shape;215;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216" name="Google Shape;216;p14"/>
          <p:cNvPicPr preferRelativeResize="0"/>
          <p:nvPr>
            <p:ph idx="1" type="body"/>
          </p:nvPr>
        </p:nvPicPr>
        <p:blipFill rotWithShape="1">
          <a:blip r:embed="rId4">
            <a:alphaModFix/>
          </a:blip>
          <a:srcRect b="0" l="0" r="0" t="0"/>
          <a:stretch/>
        </p:blipFill>
        <p:spPr>
          <a:xfrm>
            <a:off x="0" y="0"/>
            <a:ext cx="12192000" cy="914400"/>
          </a:xfrm>
          <a:prstGeom prst="rect">
            <a:avLst/>
          </a:prstGeom>
          <a:noFill/>
          <a:ln>
            <a:noFill/>
          </a:ln>
        </p:spPr>
      </p:pic>
      <p:sp>
        <p:nvSpPr>
          <p:cNvPr id="217" name="Google Shape;217;p14"/>
          <p:cNvSpPr txBox="1"/>
          <p:nvPr>
            <p:ph type="title"/>
          </p:nvPr>
        </p:nvSpPr>
        <p:spPr>
          <a:xfrm>
            <a:off x="839788" y="0"/>
            <a:ext cx="8722666"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2. Introduction to GLOBE Hydrosphere Protocols</a:t>
            </a:r>
            <a:endParaRPr/>
          </a:p>
        </p:txBody>
      </p:sp>
      <p:sp>
        <p:nvSpPr>
          <p:cNvPr id="218" name="Google Shape;218;p14"/>
          <p:cNvSpPr txBox="1"/>
          <p:nvPr>
            <p:ph idx="2" type="body"/>
          </p:nvPr>
        </p:nvSpPr>
        <p:spPr>
          <a:xfrm>
            <a:off x="839788" y="1756906"/>
            <a:ext cx="7010400" cy="3811588"/>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2000"/>
              <a:buNone/>
            </a:pPr>
            <a:r>
              <a:rPr lang="en-US" sz="2000"/>
              <a:t>GLOBE protocols are designed so that you will obtain accurate data if you follow all the instructions. The protocols also include all the instrument calibration steps necessary so that your data are comparable with data collected by others around the world. </a:t>
            </a:r>
            <a:endParaRPr/>
          </a:p>
          <a:p>
            <a:pPr indent="0" lvl="0" marL="0" rtl="0" algn="just">
              <a:lnSpc>
                <a:spcPct val="90000"/>
              </a:lnSpc>
              <a:spcBef>
                <a:spcPts val="1000"/>
              </a:spcBef>
              <a:spcAft>
                <a:spcPts val="0"/>
              </a:spcAft>
              <a:buClr>
                <a:schemeClr val="dk1"/>
              </a:buClr>
              <a:buSzPts val="2000"/>
              <a:buNone/>
            </a:pPr>
            <a:r>
              <a:rPr lang="en-US" sz="2000"/>
              <a:t>You remember from Earth system science that “everything is connected to everything else.” In the hydrosphere, it’s no different! Often, you need to follow more than one protocol, because the different characteristics of water influence each other. </a:t>
            </a:r>
            <a:endParaRPr/>
          </a:p>
          <a:p>
            <a:pPr indent="0" lvl="0" marL="0" rtl="0" algn="just">
              <a:lnSpc>
                <a:spcPct val="90000"/>
              </a:lnSpc>
              <a:spcBef>
                <a:spcPts val="1000"/>
              </a:spcBef>
              <a:spcAft>
                <a:spcPts val="0"/>
              </a:spcAft>
              <a:buClr>
                <a:schemeClr val="dk1"/>
              </a:buClr>
              <a:buSzPts val="2000"/>
              <a:buNone/>
            </a:pPr>
            <a:r>
              <a:rPr lang="en-US" sz="2000"/>
              <a:t>You don’t need to worry, however, the Hydrosphere investigations inform you when you need to take additional measurements- such as the need to do the </a:t>
            </a:r>
            <a:r>
              <a:rPr b="1" lang="en-US" sz="2000">
                <a:solidFill>
                  <a:srgbClr val="243A9D"/>
                </a:solidFill>
              </a:rPr>
              <a:t>Water Temperature Protocol </a:t>
            </a:r>
            <a:r>
              <a:rPr lang="en-US" sz="2000"/>
              <a:t>when you conduct the </a:t>
            </a:r>
            <a:r>
              <a:rPr b="1" lang="en-US" sz="2000">
                <a:solidFill>
                  <a:srgbClr val="243A9D"/>
                </a:solidFill>
              </a:rPr>
              <a:t>Electrical Conductivity Protocol</a:t>
            </a:r>
            <a:r>
              <a:rPr b="1" lang="en-US" sz="2000">
                <a:solidFill>
                  <a:srgbClr val="002060"/>
                </a:solidFill>
              </a:rPr>
              <a:t>,  </a:t>
            </a:r>
            <a:r>
              <a:rPr lang="en-US" sz="2000"/>
              <a:t>or the need to conduct the Electrical Conductivity Protocol prior to testing for </a:t>
            </a:r>
            <a:r>
              <a:rPr b="1" lang="en-US" sz="2000">
                <a:solidFill>
                  <a:srgbClr val="243A9D"/>
                </a:solidFill>
              </a:rPr>
              <a:t>Water pH </a:t>
            </a:r>
            <a:r>
              <a:rPr lang="en-US" sz="2000"/>
              <a:t>to ensure the accuracy of your research. You will find all the information you need in the </a:t>
            </a:r>
            <a:r>
              <a:rPr lang="en-US" sz="2000" u="sng">
                <a:solidFill>
                  <a:schemeClr val="hlink"/>
                </a:solidFill>
                <a:hlinkClick r:id="rId5"/>
              </a:rPr>
              <a:t>GLOBE Guide</a:t>
            </a:r>
            <a:r>
              <a:rPr lang="en-US" sz="2000"/>
              <a:t>.  </a:t>
            </a:r>
            <a:endParaRPr/>
          </a:p>
          <a:p>
            <a:pPr indent="0" lvl="0" marL="0" rtl="0" algn="l">
              <a:lnSpc>
                <a:spcPct val="90000"/>
              </a:lnSpc>
              <a:spcBef>
                <a:spcPts val="1000"/>
              </a:spcBef>
              <a:spcAft>
                <a:spcPts val="0"/>
              </a:spcAft>
              <a:buClr>
                <a:schemeClr val="dk1"/>
              </a:buClr>
              <a:buSzPts val="2000"/>
              <a:buNone/>
            </a:pPr>
            <a:r>
              <a:t/>
            </a:r>
            <a:endParaRPr sz="20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224" name="Google Shape;224;p15"/>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225" name="Google Shape;225;p15"/>
          <p:cNvSpPr txBox="1"/>
          <p:nvPr>
            <p:ph type="title"/>
          </p:nvPr>
        </p:nvSpPr>
        <p:spPr>
          <a:xfrm>
            <a:off x="839788" y="914400"/>
            <a:ext cx="6961187" cy="6858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11111"/>
              <a:buFont typeface="Calibri"/>
              <a:buNone/>
            </a:pPr>
            <a:r>
              <a:rPr lang="en-US"/>
              <a:t>When to Conduct Hydrosphere Protocols</a:t>
            </a:r>
            <a:endParaRPr/>
          </a:p>
        </p:txBody>
      </p:sp>
      <p:sp>
        <p:nvSpPr>
          <p:cNvPr id="226" name="Google Shape;226;p15"/>
          <p:cNvSpPr txBox="1"/>
          <p:nvPr>
            <p:ph idx="2" type="body"/>
          </p:nvPr>
        </p:nvSpPr>
        <p:spPr>
          <a:xfrm>
            <a:off x="839789" y="1824318"/>
            <a:ext cx="6744352" cy="3811588"/>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2000"/>
              <a:buNone/>
            </a:pPr>
            <a:r>
              <a:rPr lang="en-US" sz="2000"/>
              <a:t>What is the condition of Earth’s many surface waters – the streams, rivers, lakes, and coastal waters? How do these conditions vary over the year? Are these conditions changing from year to year? Through the GLOBE Hydrosphere Investigation, you can help address these questions by monitoring the waters near you or your school.  </a:t>
            </a:r>
            <a:endParaRPr/>
          </a:p>
          <a:p>
            <a:pPr indent="0" lvl="0" marL="0" rtl="0" algn="just">
              <a:lnSpc>
                <a:spcPct val="90000"/>
              </a:lnSpc>
              <a:spcBef>
                <a:spcPts val="1000"/>
              </a:spcBef>
              <a:spcAft>
                <a:spcPts val="0"/>
              </a:spcAft>
              <a:buClr>
                <a:srgbClr val="243A9D"/>
              </a:buClr>
              <a:buSzPts val="2000"/>
              <a:buNone/>
            </a:pPr>
            <a:r>
              <a:rPr b="1" lang="en-US" sz="2000">
                <a:solidFill>
                  <a:srgbClr val="243A9D"/>
                </a:solidFill>
              </a:rPr>
              <a:t>It’s recommended that you conduct most of the hydrosphere data collection protocols weekly. </a:t>
            </a:r>
            <a:r>
              <a:rPr lang="en-US" sz="2000"/>
              <a:t>Most of the protocols take 20 minutes or less to complete. Freshwater invertebrates is a more time consuming protocol, and it is suggested that this investigation take place twice a year, during spring and fall, or once during the wet and once during a dry season.  The Mosquito Larvae Protocol can be conducted anytime that mosquitoes are in an active part of their life cycle. </a:t>
            </a:r>
            <a:endParaRPr/>
          </a:p>
          <a:p>
            <a:pPr indent="0" lvl="0" marL="0" rtl="0" algn="l">
              <a:lnSpc>
                <a:spcPct val="90000"/>
              </a:lnSpc>
              <a:spcBef>
                <a:spcPts val="1000"/>
              </a:spcBef>
              <a:spcAft>
                <a:spcPts val="0"/>
              </a:spcAft>
              <a:buClr>
                <a:schemeClr val="dk1"/>
              </a:buClr>
              <a:buSzPts val="2000"/>
              <a:buNone/>
            </a:pPr>
            <a:r>
              <a:t/>
            </a:r>
            <a:endParaRPr sz="2000"/>
          </a:p>
        </p:txBody>
      </p:sp>
      <p:pic>
        <p:nvPicPr>
          <p:cNvPr descr="Students Sampling for Mosquito Larvae. Barbuda, Caribbean" id="227" name="Google Shape;227;p15"/>
          <p:cNvPicPr preferRelativeResize="0"/>
          <p:nvPr/>
        </p:nvPicPr>
        <p:blipFill rotWithShape="1">
          <a:blip r:embed="rId4">
            <a:alphaModFix/>
          </a:blip>
          <a:srcRect b="0" l="0" r="0" t="0"/>
          <a:stretch/>
        </p:blipFill>
        <p:spPr>
          <a:xfrm>
            <a:off x="8063753" y="1824318"/>
            <a:ext cx="3370729" cy="3370729"/>
          </a:xfrm>
          <a:prstGeom prst="rect">
            <a:avLst/>
          </a:prstGeom>
          <a:noFill/>
          <a:ln>
            <a:noFill/>
          </a:ln>
        </p:spPr>
      </p:pic>
      <p:sp>
        <p:nvSpPr>
          <p:cNvPr id="228" name="Google Shape;228;p15"/>
          <p:cNvSpPr txBox="1"/>
          <p:nvPr/>
        </p:nvSpPr>
        <p:spPr>
          <a:xfrm>
            <a:off x="8063753" y="5195047"/>
            <a:ext cx="3370729"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Sampling for mosquito larvae, Barbuda, Caribbean.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descr="Be sure to wear gloves and goggles during your investigation" id="233" name="Google Shape;233;p16"/>
          <p:cNvPicPr preferRelativeResize="0"/>
          <p:nvPr/>
        </p:nvPicPr>
        <p:blipFill rotWithShape="1">
          <a:blip r:embed="rId3">
            <a:alphaModFix/>
          </a:blip>
          <a:srcRect b="0" l="0" r="0" t="0"/>
          <a:stretch/>
        </p:blipFill>
        <p:spPr>
          <a:xfrm>
            <a:off x="726899" y="5252952"/>
            <a:ext cx="9864901" cy="1605048"/>
          </a:xfrm>
          <a:prstGeom prst="rect">
            <a:avLst/>
          </a:prstGeom>
          <a:noFill/>
          <a:ln>
            <a:noFill/>
          </a:ln>
        </p:spPr>
      </p:pic>
      <p:pic>
        <p:nvPicPr>
          <p:cNvPr descr="photo of teachers in field measuring chemicals used in the dissolved oxygen protocol" id="234" name="Google Shape;234;p16"/>
          <p:cNvPicPr preferRelativeResize="0"/>
          <p:nvPr/>
        </p:nvPicPr>
        <p:blipFill rotWithShape="1">
          <a:blip r:embed="rId4">
            <a:alphaModFix/>
          </a:blip>
          <a:srcRect b="0" l="0" r="0" t="0"/>
          <a:stretch/>
        </p:blipFill>
        <p:spPr>
          <a:xfrm>
            <a:off x="6692983" y="1624194"/>
            <a:ext cx="4893674" cy="3670256"/>
          </a:xfrm>
          <a:prstGeom prst="rect">
            <a:avLst/>
          </a:prstGeom>
          <a:noFill/>
          <a:ln>
            <a:noFill/>
          </a:ln>
        </p:spPr>
      </p:pic>
      <p:sp>
        <p:nvSpPr>
          <p:cNvPr id="235" name="Google Shape;235;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236" name="Google Shape;236;p16"/>
          <p:cNvPicPr preferRelativeResize="0"/>
          <p:nvPr>
            <p:ph idx="1" type="body"/>
          </p:nvPr>
        </p:nvPicPr>
        <p:blipFill rotWithShape="1">
          <a:blip r:embed="rId5">
            <a:alphaModFix/>
          </a:blip>
          <a:srcRect b="0" l="0" r="0" t="0"/>
          <a:stretch/>
        </p:blipFill>
        <p:spPr>
          <a:xfrm>
            <a:off x="0" y="0"/>
            <a:ext cx="12192000" cy="914400"/>
          </a:xfrm>
          <a:prstGeom prst="rect">
            <a:avLst/>
          </a:prstGeom>
          <a:noFill/>
          <a:ln>
            <a:noFill/>
          </a:ln>
        </p:spPr>
      </p:pic>
      <p:sp>
        <p:nvSpPr>
          <p:cNvPr id="237" name="Google Shape;237;p16"/>
          <p:cNvSpPr txBox="1"/>
          <p:nvPr>
            <p:ph type="title"/>
          </p:nvPr>
        </p:nvSpPr>
        <p:spPr>
          <a:xfrm>
            <a:off x="839787" y="0"/>
            <a:ext cx="8573153"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GLOBE Hydrosphere Protocols Safety Precautions</a:t>
            </a:r>
            <a:endParaRPr/>
          </a:p>
        </p:txBody>
      </p:sp>
      <p:sp>
        <p:nvSpPr>
          <p:cNvPr id="238" name="Google Shape;238;p16"/>
          <p:cNvSpPr txBox="1"/>
          <p:nvPr>
            <p:ph idx="2" type="body"/>
          </p:nvPr>
        </p:nvSpPr>
        <p:spPr>
          <a:xfrm>
            <a:off x="839788" y="1814557"/>
            <a:ext cx="5401986" cy="3811588"/>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2000"/>
              <a:buNone/>
            </a:pPr>
            <a:r>
              <a:rPr lang="en-US" sz="2000"/>
              <a:t>With all the GLOBE Hydrosphere Protocols, you need to make sure to take appropriate safety precautions. </a:t>
            </a:r>
            <a:r>
              <a:rPr b="1" lang="en-US" sz="2000">
                <a:solidFill>
                  <a:srgbClr val="243A9D"/>
                </a:solidFill>
              </a:rPr>
              <a:t>Be sure to wear eye and hand protection.</a:t>
            </a:r>
            <a:r>
              <a:rPr lang="en-US" sz="2000"/>
              <a:t>  In regions with active mosquitoes, it is also important to cover the skin with clothing and use insect repellent. </a:t>
            </a:r>
            <a:endParaRPr/>
          </a:p>
          <a:p>
            <a:pPr indent="0" lvl="0" marL="0" rtl="0" algn="l">
              <a:lnSpc>
                <a:spcPct val="90000"/>
              </a:lnSpc>
              <a:spcBef>
                <a:spcPts val="1000"/>
              </a:spcBef>
              <a:spcAft>
                <a:spcPts val="0"/>
              </a:spcAft>
              <a:buClr>
                <a:schemeClr val="dk1"/>
              </a:buClr>
              <a:buSzPts val="2000"/>
              <a:buNone/>
            </a:pPr>
            <a:r>
              <a:t/>
            </a:r>
            <a:endParaRPr sz="20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244" name="Google Shape;244;p17"/>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245" name="Google Shape;245;p17"/>
          <p:cNvSpPr txBox="1"/>
          <p:nvPr>
            <p:ph type="title"/>
          </p:nvPr>
        </p:nvSpPr>
        <p:spPr>
          <a:xfrm>
            <a:off x="839788" y="0"/>
            <a:ext cx="6505892"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Water Temperature Protocol</a:t>
            </a:r>
            <a:endParaRPr/>
          </a:p>
        </p:txBody>
      </p:sp>
      <p:sp>
        <p:nvSpPr>
          <p:cNvPr id="246" name="Google Shape;246;p17"/>
          <p:cNvSpPr txBox="1"/>
          <p:nvPr>
            <p:ph idx="2" type="body"/>
          </p:nvPr>
        </p:nvSpPr>
        <p:spPr>
          <a:xfrm>
            <a:off x="839788" y="1770529"/>
            <a:ext cx="5901671" cy="3811588"/>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2000"/>
              <a:buNone/>
            </a:pPr>
            <a:r>
              <a:rPr lang="en-US" sz="2000"/>
              <a:t>The measurement of water temperature determines how hot or cold the water is. Sudden increases or decreases of water temperature are unusual. Water has a higher heat capacity (specific heat) than air, thus it heats and cools more slowly.</a:t>
            </a:r>
            <a:endParaRPr/>
          </a:p>
          <a:p>
            <a:pPr indent="0" lvl="0" marL="0" rtl="0" algn="just">
              <a:lnSpc>
                <a:spcPct val="90000"/>
              </a:lnSpc>
              <a:spcBef>
                <a:spcPts val="1000"/>
              </a:spcBef>
              <a:spcAft>
                <a:spcPts val="0"/>
              </a:spcAft>
              <a:buClr>
                <a:srgbClr val="243A9D"/>
              </a:buClr>
              <a:buSzPts val="2000"/>
              <a:buNone/>
            </a:pPr>
            <a:r>
              <a:rPr b="1" lang="en-US" sz="2000">
                <a:solidFill>
                  <a:srgbClr val="243A9D"/>
                </a:solidFill>
              </a:rPr>
              <a:t>Water temperature </a:t>
            </a:r>
            <a:r>
              <a:rPr lang="en-US" sz="2000"/>
              <a:t>is sometimes called a </a:t>
            </a:r>
            <a:r>
              <a:rPr b="1" lang="en-US" sz="2000">
                <a:solidFill>
                  <a:srgbClr val="000090"/>
                </a:solidFill>
              </a:rPr>
              <a:t>master variable </a:t>
            </a:r>
            <a:r>
              <a:rPr lang="en-US" sz="2000"/>
              <a:t>because almost all properties of water, as well as chemical reactions taking place in it, are affected by it.  </a:t>
            </a:r>
            <a:endParaRPr/>
          </a:p>
          <a:p>
            <a:pPr indent="0" lvl="0" marL="0" rtl="0" algn="just">
              <a:lnSpc>
                <a:spcPct val="90000"/>
              </a:lnSpc>
              <a:spcBef>
                <a:spcPts val="1000"/>
              </a:spcBef>
              <a:spcAft>
                <a:spcPts val="0"/>
              </a:spcAft>
              <a:buClr>
                <a:schemeClr val="dk1"/>
              </a:buClr>
              <a:buSzPts val="2000"/>
              <a:buNone/>
            </a:pPr>
            <a:r>
              <a:rPr lang="en-US" sz="2000"/>
              <a:t>Other GLOBE Hydrosphere Protocols, such as electrical conductivity and dissolved oxygen, require water temperature data, because these properties are temperature dependent. Water temperature is also an important variable determining what organisms can live in a water body. </a:t>
            </a:r>
            <a:endParaRPr/>
          </a:p>
        </p:txBody>
      </p:sp>
      <p:pic>
        <p:nvPicPr>
          <p:cNvPr descr="Photo of teacher demonstrating taking water temperature using a thermometer" id="247" name="Google Shape;247;p17"/>
          <p:cNvPicPr preferRelativeResize="0"/>
          <p:nvPr/>
        </p:nvPicPr>
        <p:blipFill rotWithShape="1">
          <a:blip r:embed="rId4">
            <a:alphaModFix/>
          </a:blip>
          <a:srcRect b="0" l="0" r="0" t="0"/>
          <a:stretch/>
        </p:blipFill>
        <p:spPr>
          <a:xfrm>
            <a:off x="7345680" y="1770529"/>
            <a:ext cx="4146863" cy="329901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253" name="Google Shape;253;p18"/>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254" name="Google Shape;254;p18"/>
          <p:cNvSpPr txBox="1"/>
          <p:nvPr>
            <p:ph type="title"/>
          </p:nvPr>
        </p:nvSpPr>
        <p:spPr>
          <a:xfrm>
            <a:off x="839788" y="0"/>
            <a:ext cx="7640824"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How to Collect Water Temperature Data</a:t>
            </a:r>
            <a:endParaRPr/>
          </a:p>
        </p:txBody>
      </p:sp>
      <p:sp>
        <p:nvSpPr>
          <p:cNvPr id="255" name="Google Shape;255;p18"/>
          <p:cNvSpPr txBox="1"/>
          <p:nvPr>
            <p:ph idx="2" type="body"/>
          </p:nvPr>
        </p:nvSpPr>
        <p:spPr>
          <a:xfrm>
            <a:off x="839788" y="1770529"/>
            <a:ext cx="5901671" cy="3811588"/>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2000"/>
              <a:buNone/>
            </a:pPr>
            <a:r>
              <a:rPr lang="en-US" sz="2000"/>
              <a:t>There are two ways to ways to collect water temperature for GLOBE: Using an </a:t>
            </a:r>
            <a:r>
              <a:rPr b="1" lang="en-US" sz="2000">
                <a:solidFill>
                  <a:srgbClr val="243A9D"/>
                </a:solidFill>
              </a:rPr>
              <a:t>alcohol-filled thermometer</a:t>
            </a:r>
            <a:r>
              <a:rPr lang="en-US" sz="2000"/>
              <a:t> or using a </a:t>
            </a:r>
            <a:r>
              <a:rPr b="1" lang="en-US" sz="2000">
                <a:solidFill>
                  <a:srgbClr val="243A9D"/>
                </a:solidFill>
              </a:rPr>
              <a:t>temperature probe</a:t>
            </a:r>
            <a:r>
              <a:rPr lang="en-US" sz="2000">
                <a:solidFill>
                  <a:srgbClr val="243A9D"/>
                </a:solidFill>
              </a:rPr>
              <a:t>.  </a:t>
            </a:r>
            <a:r>
              <a:rPr lang="en-US" sz="2000"/>
              <a:t>You will find instructions for both procedures in the GLOBE Teacher’s Guide: choose the one that is most convenient for you or your students. </a:t>
            </a:r>
            <a:endParaRPr/>
          </a:p>
        </p:txBody>
      </p:sp>
      <p:pic>
        <p:nvPicPr>
          <p:cNvPr descr="Artist image of a water temperature probe and a thermometer" id="256" name="Google Shape;256;p18"/>
          <p:cNvPicPr preferRelativeResize="0"/>
          <p:nvPr/>
        </p:nvPicPr>
        <p:blipFill rotWithShape="1">
          <a:blip r:embed="rId4">
            <a:alphaModFix/>
          </a:blip>
          <a:srcRect b="0" l="0" r="0" t="0"/>
          <a:stretch/>
        </p:blipFill>
        <p:spPr>
          <a:xfrm>
            <a:off x="6902824" y="1600200"/>
            <a:ext cx="4434305" cy="459118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262" name="Google Shape;262;p19"/>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263" name="Google Shape;263;p19"/>
          <p:cNvSpPr txBox="1"/>
          <p:nvPr>
            <p:ph type="title"/>
          </p:nvPr>
        </p:nvSpPr>
        <p:spPr>
          <a:xfrm>
            <a:off x="839788" y="0"/>
            <a:ext cx="9355772"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Water Transparency Protocols</a:t>
            </a:r>
            <a:endParaRPr/>
          </a:p>
        </p:txBody>
      </p:sp>
      <p:sp>
        <p:nvSpPr>
          <p:cNvPr id="264" name="Google Shape;264;p19"/>
          <p:cNvSpPr txBox="1"/>
          <p:nvPr>
            <p:ph idx="2" type="body"/>
          </p:nvPr>
        </p:nvSpPr>
        <p:spPr>
          <a:xfrm>
            <a:off x="839788" y="1797578"/>
            <a:ext cx="4969341" cy="3811588"/>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rgbClr val="243A9D"/>
              </a:buClr>
              <a:buSzPts val="2000"/>
              <a:buNone/>
            </a:pPr>
            <a:r>
              <a:rPr b="1" lang="en-US" sz="2000">
                <a:solidFill>
                  <a:srgbClr val="243A9D"/>
                </a:solidFill>
              </a:rPr>
              <a:t>Water transparency </a:t>
            </a:r>
            <a:r>
              <a:rPr lang="en-US" sz="2000"/>
              <a:t>is one of the measurements used by GLOBE to describe the status of a water body. </a:t>
            </a:r>
            <a:r>
              <a:rPr b="1" lang="en-US" sz="2000">
                <a:solidFill>
                  <a:srgbClr val="243A9D"/>
                </a:solidFill>
              </a:rPr>
              <a:t>Water transparency measures depth of light penetration into the water. </a:t>
            </a:r>
            <a:endParaRPr/>
          </a:p>
          <a:p>
            <a:pPr indent="0" lvl="0" marL="0" rtl="0" algn="just">
              <a:lnSpc>
                <a:spcPct val="90000"/>
              </a:lnSpc>
              <a:spcBef>
                <a:spcPts val="1000"/>
              </a:spcBef>
              <a:spcAft>
                <a:spcPts val="0"/>
              </a:spcAft>
              <a:buClr>
                <a:schemeClr val="dk1"/>
              </a:buClr>
              <a:buSzPts val="2000"/>
              <a:buNone/>
            </a:pPr>
            <a:r>
              <a:rPr lang="en-US" sz="2000"/>
              <a:t>Water transparency depends on the amount of suspended particles. These can be organic, such as phytoplankton and algae, or inorganic, such as sediments, as well as other dissolved impurities such as organic or inorganic carbonates. These particles  limit the penetration of light through the water column and contribute to both the color and the transparency of the water. </a:t>
            </a:r>
            <a:endParaRPr/>
          </a:p>
        </p:txBody>
      </p:sp>
      <p:pic>
        <p:nvPicPr>
          <p:cNvPr descr="Artist's image of suspended particles interacting with light in the water column. Particles in the water will reflect, absorb or scatter light, thus determining the depth at which more light can’t penetrate. " id="265" name="Google Shape;265;p19"/>
          <p:cNvPicPr preferRelativeResize="0"/>
          <p:nvPr/>
        </p:nvPicPr>
        <p:blipFill rotWithShape="1">
          <a:blip r:embed="rId4">
            <a:alphaModFix/>
          </a:blip>
          <a:srcRect b="0" l="0" r="0" t="0"/>
          <a:stretch/>
        </p:blipFill>
        <p:spPr>
          <a:xfrm>
            <a:off x="6095998" y="1600200"/>
            <a:ext cx="5583175" cy="3740728"/>
          </a:xfrm>
          <a:prstGeom prst="rect">
            <a:avLst/>
          </a:prstGeom>
          <a:noFill/>
          <a:ln>
            <a:noFill/>
          </a:ln>
          <a:effectLst>
            <a:outerShdw blurRad="292100" rotWithShape="0" algn="tl" dir="2700000" dist="139700">
              <a:srgbClr val="333333">
                <a:alpha val="63921"/>
              </a:srgbClr>
            </a:outerShdw>
          </a:effectLst>
        </p:spPr>
      </p:pic>
      <p:sp>
        <p:nvSpPr>
          <p:cNvPr id="266" name="Google Shape;266;p19"/>
          <p:cNvSpPr txBox="1"/>
          <p:nvPr/>
        </p:nvSpPr>
        <p:spPr>
          <a:xfrm>
            <a:off x="6095998" y="5498850"/>
            <a:ext cx="5583175"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Suspended particles interact with light’s penetration through the water column. Particles in the water will reflect, absorb or scatter light, thus determining the depth at which more light can’t penetrate.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98" name="Google Shape;98;p2"/>
          <p:cNvPicPr preferRelativeResize="0"/>
          <p:nvPr>
            <p:ph idx="1" type="body"/>
          </p:nvPr>
        </p:nvPicPr>
        <p:blipFill rotWithShape="1">
          <a:blip r:embed="rId3">
            <a:alphaModFix/>
          </a:blip>
          <a:srcRect b="0" l="0" r="0" t="0"/>
          <a:stretch/>
        </p:blipFill>
        <p:spPr>
          <a:xfrm>
            <a:off x="0" y="-178903"/>
            <a:ext cx="12192000" cy="914400"/>
          </a:xfrm>
          <a:prstGeom prst="rect">
            <a:avLst/>
          </a:prstGeom>
          <a:noFill/>
          <a:ln>
            <a:noFill/>
          </a:ln>
        </p:spPr>
      </p:pic>
      <p:sp>
        <p:nvSpPr>
          <p:cNvPr id="99" name="Google Shape;99;p2"/>
          <p:cNvSpPr txBox="1"/>
          <p:nvPr>
            <p:ph type="title"/>
          </p:nvPr>
        </p:nvSpPr>
        <p:spPr>
          <a:xfrm>
            <a:off x="669307" y="0"/>
            <a:ext cx="6273934"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Overview and Learning Objectives </a:t>
            </a:r>
            <a:endParaRPr/>
          </a:p>
        </p:txBody>
      </p:sp>
      <p:sp>
        <p:nvSpPr>
          <p:cNvPr id="100" name="Google Shape;100;p2"/>
          <p:cNvSpPr txBox="1"/>
          <p:nvPr>
            <p:ph idx="2" type="body"/>
          </p:nvPr>
        </p:nvSpPr>
        <p:spPr>
          <a:xfrm>
            <a:off x="665958" y="1779103"/>
            <a:ext cx="10860084" cy="507889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3A9D"/>
              </a:buClr>
              <a:buSzPts val="2400"/>
              <a:buNone/>
            </a:pPr>
            <a:r>
              <a:rPr b="1" lang="en-US" sz="2400">
                <a:solidFill>
                  <a:srgbClr val="243A9D"/>
                </a:solidFill>
              </a:rPr>
              <a:t>This module: </a:t>
            </a:r>
            <a:endParaRPr sz="2400">
              <a:solidFill>
                <a:srgbClr val="243A9D"/>
              </a:solidFill>
            </a:endParaRPr>
          </a:p>
          <a:p>
            <a:pPr indent="-342900" lvl="0" marL="342900" rtl="0" algn="l">
              <a:lnSpc>
                <a:spcPct val="90000"/>
              </a:lnSpc>
              <a:spcBef>
                <a:spcPts val="0"/>
              </a:spcBef>
              <a:spcAft>
                <a:spcPts val="0"/>
              </a:spcAft>
              <a:buClr>
                <a:srgbClr val="243A9D"/>
              </a:buClr>
              <a:buSzPts val="2400"/>
              <a:buFont typeface="Arial"/>
              <a:buChar char="•"/>
            </a:pPr>
            <a:r>
              <a:rPr b="1" lang="en-US" sz="2400">
                <a:solidFill>
                  <a:srgbClr val="243A9D"/>
                </a:solidFill>
              </a:rPr>
              <a:t>Introduces the Hydrosphere as a part of the Earth system</a:t>
            </a:r>
            <a:endParaRPr/>
          </a:p>
          <a:p>
            <a:pPr indent="-342900" lvl="0" marL="342900" rtl="0" algn="l">
              <a:lnSpc>
                <a:spcPct val="90000"/>
              </a:lnSpc>
              <a:spcBef>
                <a:spcPts val="0"/>
              </a:spcBef>
              <a:spcAft>
                <a:spcPts val="0"/>
              </a:spcAft>
              <a:buClr>
                <a:srgbClr val="243A9D"/>
              </a:buClr>
              <a:buSzPts val="2400"/>
              <a:buFont typeface="Arial"/>
              <a:buChar char="•"/>
            </a:pPr>
            <a:r>
              <a:rPr b="1" lang="en-US" sz="2400">
                <a:solidFill>
                  <a:srgbClr val="243A9D"/>
                </a:solidFill>
              </a:rPr>
              <a:t>Introduces the GLOBE protocols associated with the Hydrosphere</a:t>
            </a:r>
            <a:endParaRPr/>
          </a:p>
          <a:p>
            <a:pPr indent="-342900" lvl="0" marL="342900" rtl="0" algn="l">
              <a:lnSpc>
                <a:spcPct val="90000"/>
              </a:lnSpc>
              <a:spcBef>
                <a:spcPts val="0"/>
              </a:spcBef>
              <a:spcAft>
                <a:spcPts val="0"/>
              </a:spcAft>
              <a:buClr>
                <a:srgbClr val="243A9D"/>
              </a:buClr>
              <a:buSzPts val="2400"/>
              <a:buFont typeface="Arial"/>
              <a:buChar char="•"/>
            </a:pPr>
            <a:r>
              <a:rPr b="1" lang="en-US" sz="2400">
                <a:solidFill>
                  <a:srgbClr val="243A9D"/>
                </a:solidFill>
              </a:rPr>
              <a:t>Provides a step by step introduction of the process of documenting a hydrosphere study site  </a:t>
            </a:r>
            <a:endParaRPr/>
          </a:p>
          <a:p>
            <a:pPr indent="0" lvl="0" marL="0" rtl="0" algn="l">
              <a:lnSpc>
                <a:spcPct val="90000"/>
              </a:lnSpc>
              <a:spcBef>
                <a:spcPts val="0"/>
              </a:spcBef>
              <a:spcAft>
                <a:spcPts val="0"/>
              </a:spcAft>
              <a:buClr>
                <a:schemeClr val="dk1"/>
              </a:buClr>
              <a:buSzPts val="2400"/>
              <a:buNone/>
            </a:pPr>
            <a:r>
              <a:t/>
            </a:r>
            <a:endParaRPr sz="2400">
              <a:solidFill>
                <a:srgbClr val="243A9D"/>
              </a:solidFill>
            </a:endParaRPr>
          </a:p>
          <a:p>
            <a:pPr indent="0" lvl="0" marL="0" rtl="0" algn="l">
              <a:lnSpc>
                <a:spcPct val="90000"/>
              </a:lnSpc>
              <a:spcBef>
                <a:spcPts val="0"/>
              </a:spcBef>
              <a:spcAft>
                <a:spcPts val="0"/>
              </a:spcAft>
              <a:buClr>
                <a:srgbClr val="243A9D"/>
              </a:buClr>
              <a:buSzPts val="2400"/>
              <a:buNone/>
            </a:pPr>
            <a:r>
              <a:rPr b="1" lang="en-US" sz="2400">
                <a:solidFill>
                  <a:srgbClr val="243A9D"/>
                </a:solidFill>
              </a:rPr>
              <a:t>After completing this module, you will be able to:</a:t>
            </a:r>
            <a:endParaRPr/>
          </a:p>
          <a:p>
            <a:pPr indent="-342900" lvl="0" marL="342900" rtl="0" algn="l">
              <a:lnSpc>
                <a:spcPct val="90000"/>
              </a:lnSpc>
              <a:spcBef>
                <a:spcPts val="0"/>
              </a:spcBef>
              <a:spcAft>
                <a:spcPts val="0"/>
              </a:spcAft>
              <a:buClr>
                <a:srgbClr val="243A9D"/>
              </a:buClr>
              <a:buSzPts val="2400"/>
              <a:buFont typeface="Arial"/>
              <a:buChar char="•"/>
            </a:pPr>
            <a:r>
              <a:rPr b="1" lang="en-US" sz="2400">
                <a:solidFill>
                  <a:srgbClr val="243A9D"/>
                </a:solidFill>
              </a:rPr>
              <a:t>Describe why it is important to document and monitor the Hydrosphere</a:t>
            </a:r>
            <a:endParaRPr/>
          </a:p>
          <a:p>
            <a:pPr indent="-342900" lvl="0" marL="342900" rtl="0" algn="l">
              <a:lnSpc>
                <a:spcPct val="90000"/>
              </a:lnSpc>
              <a:spcBef>
                <a:spcPts val="0"/>
              </a:spcBef>
              <a:spcAft>
                <a:spcPts val="0"/>
              </a:spcAft>
              <a:buClr>
                <a:srgbClr val="243A9D"/>
              </a:buClr>
              <a:buSzPts val="2400"/>
              <a:buFont typeface="Arial"/>
              <a:buChar char="•"/>
            </a:pPr>
            <a:r>
              <a:rPr b="1" lang="en-US" sz="2400">
                <a:solidFill>
                  <a:srgbClr val="243A9D"/>
                </a:solidFill>
              </a:rPr>
              <a:t>Identify the GLOBE protocols associated with the Hydrosphere</a:t>
            </a:r>
            <a:endParaRPr/>
          </a:p>
          <a:p>
            <a:pPr indent="-342900" lvl="0" marL="342900" rtl="0" algn="l">
              <a:lnSpc>
                <a:spcPct val="90000"/>
              </a:lnSpc>
              <a:spcBef>
                <a:spcPts val="0"/>
              </a:spcBef>
              <a:spcAft>
                <a:spcPts val="0"/>
              </a:spcAft>
              <a:buClr>
                <a:srgbClr val="243A9D"/>
              </a:buClr>
              <a:buSzPts val="2400"/>
              <a:buFont typeface="Arial"/>
              <a:buChar char="•"/>
            </a:pPr>
            <a:r>
              <a:rPr b="1" lang="en-US" sz="2400">
                <a:solidFill>
                  <a:srgbClr val="243A9D"/>
                </a:solidFill>
              </a:rPr>
              <a:t>Apply the steps required to document a hydrosphere study site</a:t>
            </a:r>
            <a:endParaRPr b="1" sz="2400">
              <a:solidFill>
                <a:srgbClr val="243A9D"/>
              </a:solidFill>
            </a:endParaRPr>
          </a:p>
          <a:p>
            <a:pPr indent="-342900" lvl="0" marL="342900" rtl="0" algn="l">
              <a:lnSpc>
                <a:spcPct val="90000"/>
              </a:lnSpc>
              <a:spcBef>
                <a:spcPts val="0"/>
              </a:spcBef>
              <a:spcAft>
                <a:spcPts val="0"/>
              </a:spcAft>
              <a:buClr>
                <a:srgbClr val="243A9D"/>
              </a:buClr>
              <a:buSzPts val="2400"/>
              <a:buFont typeface="Arial"/>
              <a:buChar char="•"/>
            </a:pPr>
            <a:r>
              <a:rPr b="1" lang="en-US" sz="2400">
                <a:solidFill>
                  <a:srgbClr val="243A9D"/>
                </a:solidFill>
              </a:rPr>
              <a:t>Upload your new Hydrosphere Study Site to the GLOBE database, using the Mobile Data Entry App</a:t>
            </a:r>
            <a:endParaRPr/>
          </a:p>
          <a:p>
            <a:pPr indent="-190500" lvl="0" marL="342900" rtl="0" algn="l">
              <a:lnSpc>
                <a:spcPct val="90000"/>
              </a:lnSpc>
              <a:spcBef>
                <a:spcPts val="0"/>
              </a:spcBef>
              <a:spcAft>
                <a:spcPts val="0"/>
              </a:spcAft>
              <a:buClr>
                <a:schemeClr val="dk1"/>
              </a:buClr>
              <a:buSzPts val="2400"/>
              <a:buFont typeface="Arial"/>
              <a:buNone/>
            </a:pPr>
            <a:r>
              <a:t/>
            </a:r>
            <a:endParaRPr b="1" sz="2400">
              <a:solidFill>
                <a:srgbClr val="243A9D"/>
              </a:solidFill>
            </a:endParaRPr>
          </a:p>
          <a:p>
            <a:pPr indent="0" lvl="0" marL="0" rtl="0" algn="l">
              <a:lnSpc>
                <a:spcPct val="90000"/>
              </a:lnSpc>
              <a:spcBef>
                <a:spcPts val="0"/>
              </a:spcBef>
              <a:spcAft>
                <a:spcPts val="0"/>
              </a:spcAft>
              <a:buClr>
                <a:srgbClr val="243A9D"/>
              </a:buClr>
              <a:buSzPts val="2400"/>
              <a:buNone/>
            </a:pPr>
            <a:r>
              <a:rPr b="1" i="1" lang="en-US" sz="2400">
                <a:solidFill>
                  <a:srgbClr val="243A9D"/>
                </a:solidFill>
              </a:rPr>
              <a:t>Estimated time of completion of this module: 1.5 hours</a:t>
            </a:r>
            <a:endParaRPr b="1" i="1" sz="2400">
              <a:solidFill>
                <a:srgbClr val="243A9D"/>
              </a:solidFill>
            </a:endParaRPr>
          </a:p>
        </p:txBody>
      </p:sp>
      <p:pic>
        <p:nvPicPr>
          <p:cNvPr descr="watermark image of a wetland" id="101" name="Google Shape;101;p2"/>
          <p:cNvPicPr preferRelativeResize="0"/>
          <p:nvPr/>
        </p:nvPicPr>
        <p:blipFill rotWithShape="1">
          <a:blip r:embed="rId4">
            <a:alphaModFix amt="20000"/>
          </a:blip>
          <a:srcRect b="0" l="0" r="0" t="0"/>
          <a:stretch/>
        </p:blipFill>
        <p:spPr>
          <a:xfrm>
            <a:off x="-45267" y="936625"/>
            <a:ext cx="12282534" cy="59213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272" name="Google Shape;272;p20"/>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273" name="Google Shape;273;p20"/>
          <p:cNvSpPr txBox="1"/>
          <p:nvPr>
            <p:ph type="title"/>
          </p:nvPr>
        </p:nvSpPr>
        <p:spPr>
          <a:xfrm>
            <a:off x="562777" y="457200"/>
            <a:ext cx="11342351"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Water Transparency Protocols: Should I use a Secchi Disk or a Transparency Tube to measure water transparency?</a:t>
            </a:r>
            <a:endParaRPr/>
          </a:p>
        </p:txBody>
      </p:sp>
      <p:sp>
        <p:nvSpPr>
          <p:cNvPr id="274" name="Google Shape;274;p20"/>
          <p:cNvSpPr txBox="1"/>
          <p:nvPr>
            <p:ph idx="2" type="body"/>
          </p:nvPr>
        </p:nvSpPr>
        <p:spPr>
          <a:xfrm>
            <a:off x="562777" y="2173930"/>
            <a:ext cx="4285888" cy="3811588"/>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2000"/>
              <a:buNone/>
            </a:pPr>
            <a:r>
              <a:rPr lang="en-US" sz="2000"/>
              <a:t>There are two techniques to choose from.  A</a:t>
            </a:r>
            <a:r>
              <a:rPr lang="en-US" sz="2000">
                <a:solidFill>
                  <a:srgbClr val="243A9D"/>
                </a:solidFill>
              </a:rPr>
              <a:t> </a:t>
            </a:r>
            <a:r>
              <a:rPr b="1" lang="en-US" sz="2000">
                <a:solidFill>
                  <a:srgbClr val="243A9D"/>
                </a:solidFill>
              </a:rPr>
              <a:t>Secchi Disk </a:t>
            </a:r>
            <a:r>
              <a:rPr lang="en-US" sz="2000"/>
              <a:t>is used to measure transparency of deep or still water.  The </a:t>
            </a:r>
            <a:r>
              <a:rPr b="1" lang="en-US" sz="2000">
                <a:solidFill>
                  <a:srgbClr val="243A9D"/>
                </a:solidFill>
              </a:rPr>
              <a:t>transparency tube </a:t>
            </a:r>
            <a:r>
              <a:rPr lang="en-US" sz="2000"/>
              <a:t>is used to measure transparency with shallow or flowing water.</a:t>
            </a:r>
            <a:endParaRPr/>
          </a:p>
          <a:p>
            <a:pPr indent="0" lvl="0" marL="0" rtl="0" algn="just">
              <a:lnSpc>
                <a:spcPct val="90000"/>
              </a:lnSpc>
              <a:spcBef>
                <a:spcPts val="1000"/>
              </a:spcBef>
              <a:spcAft>
                <a:spcPts val="0"/>
              </a:spcAft>
              <a:buClr>
                <a:schemeClr val="dk1"/>
              </a:buClr>
              <a:buSzPts val="2000"/>
              <a:buNone/>
            </a:pPr>
            <a:r>
              <a:rPr lang="en-US" sz="2000"/>
              <a:t>Both instruments can be built easily using household materials by following instructions in the GLOBE Teacher’s Guide.</a:t>
            </a:r>
            <a:endParaRPr/>
          </a:p>
          <a:p>
            <a:pPr indent="0" lvl="0" marL="0" rtl="0" algn="l">
              <a:lnSpc>
                <a:spcPct val="90000"/>
              </a:lnSpc>
              <a:spcBef>
                <a:spcPts val="1000"/>
              </a:spcBef>
              <a:spcAft>
                <a:spcPts val="0"/>
              </a:spcAft>
              <a:buClr>
                <a:schemeClr val="dk1"/>
              </a:buClr>
              <a:buSzPts val="1600"/>
              <a:buNone/>
            </a:pPr>
            <a:r>
              <a:t/>
            </a:r>
            <a:endParaRPr/>
          </a:p>
        </p:txBody>
      </p:sp>
      <p:pic>
        <p:nvPicPr>
          <p:cNvPr descr="Artist's image of a Secchi disk next to a transparency tube" id="275" name="Google Shape;275;p20"/>
          <p:cNvPicPr preferRelativeResize="0"/>
          <p:nvPr/>
        </p:nvPicPr>
        <p:blipFill rotWithShape="1">
          <a:blip r:embed="rId4">
            <a:alphaModFix/>
          </a:blip>
          <a:srcRect b="0" l="0" r="0" t="0"/>
          <a:stretch/>
        </p:blipFill>
        <p:spPr>
          <a:xfrm>
            <a:off x="5321542" y="2151789"/>
            <a:ext cx="5594983" cy="3460972"/>
          </a:xfrm>
          <a:prstGeom prst="rect">
            <a:avLst/>
          </a:prstGeom>
          <a:noFill/>
          <a:ln>
            <a:noFill/>
          </a:ln>
          <a:effectLst>
            <a:outerShdw blurRad="292100" rotWithShape="0" algn="tl" dir="2700000" dist="139700">
              <a:srgbClr val="333333">
                <a:alpha val="63921"/>
              </a:srgbClr>
            </a:outerShdw>
          </a:effectLst>
        </p:spPr>
      </p:pic>
      <p:sp>
        <p:nvSpPr>
          <p:cNvPr id="276" name="Google Shape;276;p20"/>
          <p:cNvSpPr txBox="1"/>
          <p:nvPr/>
        </p:nvSpPr>
        <p:spPr>
          <a:xfrm>
            <a:off x="5363222" y="5707151"/>
            <a:ext cx="2986679"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Secchi Disk is used with deep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and still water</a:t>
            </a:r>
            <a:endParaRPr b="0" i="0" sz="1400" u="none" cap="none" strike="noStrike">
              <a:solidFill>
                <a:srgbClr val="000000"/>
              </a:solidFill>
              <a:latin typeface="Arial"/>
              <a:ea typeface="Arial"/>
              <a:cs typeface="Arial"/>
              <a:sym typeface="Arial"/>
            </a:endParaRPr>
          </a:p>
        </p:txBody>
      </p:sp>
      <p:sp>
        <p:nvSpPr>
          <p:cNvPr id="277" name="Google Shape;277;p20"/>
          <p:cNvSpPr/>
          <p:nvPr/>
        </p:nvSpPr>
        <p:spPr>
          <a:xfrm>
            <a:off x="8119034" y="5707151"/>
            <a:ext cx="2839171"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Transparency Tube used with shallow or Flowing water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283" name="Google Shape;283;p21"/>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284" name="Google Shape;284;p21"/>
          <p:cNvSpPr txBox="1"/>
          <p:nvPr>
            <p:ph type="title"/>
          </p:nvPr>
        </p:nvSpPr>
        <p:spPr>
          <a:xfrm>
            <a:off x="580708" y="0"/>
            <a:ext cx="9355772"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Electrical Conductivity Protocol</a:t>
            </a:r>
            <a:endParaRPr/>
          </a:p>
        </p:txBody>
      </p:sp>
      <p:sp>
        <p:nvSpPr>
          <p:cNvPr id="285" name="Google Shape;285;p21"/>
          <p:cNvSpPr txBox="1"/>
          <p:nvPr>
            <p:ph idx="2" type="body"/>
          </p:nvPr>
        </p:nvSpPr>
        <p:spPr>
          <a:xfrm>
            <a:off x="580708" y="1828122"/>
            <a:ext cx="6465551" cy="4423839"/>
          </a:xfrm>
          <a:prstGeom prst="rect">
            <a:avLst/>
          </a:prstGeom>
          <a:noFill/>
          <a:ln>
            <a:noFill/>
          </a:ln>
        </p:spPr>
        <p:txBody>
          <a:bodyPr anchorCtr="0" anchor="t" bIns="45700" lIns="91425" spcFirstLastPara="1" rIns="91425" wrap="square" tIns="45700">
            <a:normAutofit lnSpcReduction="10000"/>
          </a:bodyPr>
          <a:lstStyle/>
          <a:p>
            <a:pPr indent="0" lvl="0" marL="0" rtl="0" algn="just">
              <a:lnSpc>
                <a:spcPct val="90000"/>
              </a:lnSpc>
              <a:spcBef>
                <a:spcPts val="0"/>
              </a:spcBef>
              <a:spcAft>
                <a:spcPts val="0"/>
              </a:spcAft>
              <a:buClr>
                <a:schemeClr val="dk1"/>
              </a:buClr>
              <a:buSzPts val="2000"/>
              <a:buNone/>
            </a:pPr>
            <a:r>
              <a:rPr lang="en-US" sz="2000"/>
              <a:t>Electrical conductivity measures </a:t>
            </a:r>
            <a:r>
              <a:rPr b="1" lang="en-US" sz="2000">
                <a:solidFill>
                  <a:srgbClr val="000090"/>
                </a:solidFill>
              </a:rPr>
              <a:t>the capacity of water to transmit an electrical current</a:t>
            </a:r>
            <a:r>
              <a:rPr lang="en-US" sz="2000"/>
              <a:t>. This capacity is directly related to the concentration of salts in the water. Since we lack the time or money to analyze water for each substance, we have found a good indicator of the total level of impurities in fresh water to be its electrical conductivity. We call the amount of mineral and salt impurities in the water the </a:t>
            </a:r>
            <a:r>
              <a:rPr b="1" lang="en-US" sz="2000">
                <a:solidFill>
                  <a:srgbClr val="000090"/>
                </a:solidFill>
              </a:rPr>
              <a:t>total dissolved </a:t>
            </a:r>
            <a:r>
              <a:rPr b="1" lang="en-US" sz="2000">
                <a:solidFill>
                  <a:srgbClr val="243A9D"/>
                </a:solidFill>
              </a:rPr>
              <a:t>solids</a:t>
            </a:r>
            <a:r>
              <a:rPr b="1" lang="en-US" sz="2000">
                <a:solidFill>
                  <a:srgbClr val="000090"/>
                </a:solidFill>
              </a:rPr>
              <a:t> </a:t>
            </a:r>
            <a:r>
              <a:rPr lang="en-US" sz="2000"/>
              <a:t>(abbreviated TDS). We use electrical conductivity as an indirect measure to find the TDS of water.</a:t>
            </a:r>
            <a:endParaRPr/>
          </a:p>
          <a:p>
            <a:pPr indent="0" lvl="0" marL="0" rtl="0" algn="just">
              <a:lnSpc>
                <a:spcPct val="90000"/>
              </a:lnSpc>
              <a:spcBef>
                <a:spcPts val="1000"/>
              </a:spcBef>
              <a:spcAft>
                <a:spcPts val="0"/>
              </a:spcAft>
              <a:buClr>
                <a:srgbClr val="243A9D"/>
              </a:buClr>
              <a:buSzPts val="2000"/>
              <a:buNone/>
            </a:pPr>
            <a:r>
              <a:rPr b="1" lang="en-US" sz="2000">
                <a:solidFill>
                  <a:srgbClr val="243A9D"/>
                </a:solidFill>
              </a:rPr>
              <a:t>Electrical conductivity provides a general measurement of stream water quality. </a:t>
            </a:r>
            <a:r>
              <a:rPr lang="en-US" sz="2000"/>
              <a:t>After baseline measurements have been collected, significant changes in conductivity can be an indication of pollution or discharge into a water body. For instance, an oil spill might lower electrical conductivity, and discharged sewage may raise the electrical conductivity.</a:t>
            </a:r>
            <a:endParaRPr/>
          </a:p>
          <a:p>
            <a:pPr indent="0" lvl="0" marL="0" rtl="0" algn="just">
              <a:lnSpc>
                <a:spcPct val="90000"/>
              </a:lnSpc>
              <a:spcBef>
                <a:spcPts val="1000"/>
              </a:spcBef>
              <a:spcAft>
                <a:spcPts val="0"/>
              </a:spcAft>
              <a:buClr>
                <a:schemeClr val="dk1"/>
              </a:buClr>
              <a:buSzPts val="1600"/>
              <a:buNone/>
            </a:pPr>
            <a:r>
              <a:t/>
            </a:r>
            <a:endParaRPr/>
          </a:p>
          <a:p>
            <a:pPr indent="0" lvl="0" marL="0" rtl="0" algn="l">
              <a:lnSpc>
                <a:spcPct val="90000"/>
              </a:lnSpc>
              <a:spcBef>
                <a:spcPts val="1000"/>
              </a:spcBef>
              <a:spcAft>
                <a:spcPts val="0"/>
              </a:spcAft>
              <a:buClr>
                <a:schemeClr val="dk1"/>
              </a:buClr>
              <a:buSzPts val="1600"/>
              <a:buNone/>
            </a:pPr>
            <a:r>
              <a:t/>
            </a:r>
            <a:endParaRPr/>
          </a:p>
        </p:txBody>
      </p:sp>
      <p:pic>
        <p:nvPicPr>
          <p:cNvPr descr="Image of lab set up: conductivity meter, beakers and a thermometer " id="286" name="Google Shape;286;p21"/>
          <p:cNvPicPr preferRelativeResize="0"/>
          <p:nvPr/>
        </p:nvPicPr>
        <p:blipFill rotWithShape="1">
          <a:blip r:embed="rId4">
            <a:alphaModFix/>
          </a:blip>
          <a:srcRect b="0" l="0" r="0" t="0"/>
          <a:stretch/>
        </p:blipFill>
        <p:spPr>
          <a:xfrm>
            <a:off x="7419041" y="1828122"/>
            <a:ext cx="4324724" cy="3570873"/>
          </a:xfrm>
          <a:prstGeom prst="rect">
            <a:avLst/>
          </a:prstGeom>
          <a:noFill/>
          <a:ln>
            <a:noFill/>
          </a:ln>
        </p:spPr>
      </p:pic>
      <p:sp>
        <p:nvSpPr>
          <p:cNvPr id="287" name="Google Shape;287;p21"/>
          <p:cNvSpPr txBox="1"/>
          <p:nvPr/>
        </p:nvSpPr>
        <p:spPr>
          <a:xfrm>
            <a:off x="7419041" y="5626917"/>
            <a:ext cx="4468159" cy="83099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A low Electrical Conductivity value from 10 to about 200 µS/cm, suggests that the water may be drinking-water quality.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293" name="Google Shape;293;p22"/>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294" name="Google Shape;294;p22"/>
          <p:cNvSpPr txBox="1"/>
          <p:nvPr>
            <p:ph type="title"/>
          </p:nvPr>
        </p:nvSpPr>
        <p:spPr>
          <a:xfrm>
            <a:off x="580708" y="0"/>
            <a:ext cx="9355772"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Electrical Conductivity Protocol- slide 2</a:t>
            </a:r>
            <a:endParaRPr/>
          </a:p>
        </p:txBody>
      </p:sp>
      <p:sp>
        <p:nvSpPr>
          <p:cNvPr id="295" name="Google Shape;295;p22"/>
          <p:cNvSpPr txBox="1"/>
          <p:nvPr>
            <p:ph idx="2" type="body"/>
          </p:nvPr>
        </p:nvSpPr>
        <p:spPr>
          <a:xfrm>
            <a:off x="580709" y="1635381"/>
            <a:ext cx="7648892" cy="5732929"/>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2000"/>
              <a:buNone/>
            </a:pPr>
            <a:r>
              <a:rPr lang="en-US" sz="2000"/>
              <a:t>Remember that when you learned about the Water Temperature Protocol, you learned that water temperature is sometimes referred to as a </a:t>
            </a:r>
            <a:r>
              <a:rPr b="1" lang="en-US" sz="2000">
                <a:solidFill>
                  <a:srgbClr val="243A9D"/>
                </a:solidFill>
              </a:rPr>
              <a:t>master variable</a:t>
            </a:r>
            <a:r>
              <a:rPr lang="en-US" sz="2000">
                <a:solidFill>
                  <a:srgbClr val="243A9D"/>
                </a:solidFill>
              </a:rPr>
              <a:t>? </a:t>
            </a:r>
            <a:endParaRPr/>
          </a:p>
          <a:p>
            <a:pPr indent="0" lvl="0" marL="0" rtl="0" algn="just">
              <a:lnSpc>
                <a:spcPct val="90000"/>
              </a:lnSpc>
              <a:spcBef>
                <a:spcPts val="1000"/>
              </a:spcBef>
              <a:spcAft>
                <a:spcPts val="0"/>
              </a:spcAft>
              <a:buClr>
                <a:schemeClr val="dk1"/>
              </a:buClr>
              <a:buSzPts val="2000"/>
              <a:buNone/>
            </a:pPr>
            <a:r>
              <a:t/>
            </a:r>
            <a:endParaRPr sz="2000"/>
          </a:p>
          <a:p>
            <a:pPr indent="0" lvl="0" marL="0" rtl="0" algn="just">
              <a:lnSpc>
                <a:spcPct val="90000"/>
              </a:lnSpc>
              <a:spcBef>
                <a:spcPts val="1000"/>
              </a:spcBef>
              <a:spcAft>
                <a:spcPts val="0"/>
              </a:spcAft>
              <a:buClr>
                <a:schemeClr val="dk1"/>
              </a:buClr>
              <a:buSzPts val="2000"/>
              <a:buNone/>
            </a:pPr>
            <a:r>
              <a:rPr lang="en-US" sz="2000"/>
              <a:t>Temperature also affects electrical conductivity: the higher the water temperature, the higher the electrical conductivity would be. </a:t>
            </a:r>
            <a:r>
              <a:rPr b="1" lang="en-US" sz="2000">
                <a:solidFill>
                  <a:srgbClr val="243A9D"/>
                </a:solidFill>
              </a:rPr>
              <a:t>The electrical conductivity of water increases by 2-3% for an increase of 1 degree Celsius of water temperature.</a:t>
            </a:r>
            <a:r>
              <a:rPr lang="en-US" sz="2000">
                <a:solidFill>
                  <a:srgbClr val="002060"/>
                </a:solidFill>
              </a:rPr>
              <a:t> </a:t>
            </a:r>
            <a:r>
              <a:rPr lang="en-US" sz="2000"/>
              <a:t>This is why temperature readings are also taken when measuring electrical conductivity. </a:t>
            </a:r>
            <a:endParaRPr/>
          </a:p>
          <a:p>
            <a:pPr indent="0" lvl="0" marL="0" rtl="0" algn="just">
              <a:lnSpc>
                <a:spcPct val="90000"/>
              </a:lnSpc>
              <a:spcBef>
                <a:spcPts val="1000"/>
              </a:spcBef>
              <a:spcAft>
                <a:spcPts val="0"/>
              </a:spcAft>
              <a:buClr>
                <a:schemeClr val="dk1"/>
              </a:buClr>
              <a:buSzPts val="2000"/>
              <a:buNone/>
            </a:pPr>
            <a:r>
              <a:t/>
            </a:r>
            <a:endParaRPr sz="2000"/>
          </a:p>
          <a:p>
            <a:pPr indent="0" lvl="0" marL="0" rtl="0" algn="just">
              <a:lnSpc>
                <a:spcPct val="90000"/>
              </a:lnSpc>
              <a:spcBef>
                <a:spcPts val="1000"/>
              </a:spcBef>
              <a:spcAft>
                <a:spcPts val="0"/>
              </a:spcAft>
              <a:buClr>
                <a:schemeClr val="dk1"/>
              </a:buClr>
              <a:buSzPts val="2000"/>
              <a:buNone/>
            </a:pPr>
            <a:r>
              <a:rPr lang="en-US" sz="2000"/>
              <a:t>As you will see, it is necessary to know the </a:t>
            </a:r>
            <a:r>
              <a:rPr b="1" lang="en-US" sz="2000">
                <a:solidFill>
                  <a:srgbClr val="243A9D"/>
                </a:solidFill>
              </a:rPr>
              <a:t>electrical conductivity</a:t>
            </a:r>
            <a:r>
              <a:rPr lang="en-US" sz="2000">
                <a:solidFill>
                  <a:srgbClr val="243A9D"/>
                </a:solidFill>
              </a:rPr>
              <a:t> </a:t>
            </a:r>
            <a:r>
              <a:rPr lang="en-US" sz="2000"/>
              <a:t>of your water sample to make sure that your </a:t>
            </a:r>
            <a:r>
              <a:rPr b="1" lang="en-US" sz="2000">
                <a:solidFill>
                  <a:srgbClr val="243A9D"/>
                </a:solidFill>
              </a:rPr>
              <a:t>water pH measurements </a:t>
            </a:r>
            <a:r>
              <a:rPr lang="en-US" sz="2000"/>
              <a:t>are accurate.  You don’t need to remember this now, the GLOBE Protocols let you know when additional measurements are necessary!</a:t>
            </a:r>
            <a:endParaRPr/>
          </a:p>
          <a:p>
            <a:pPr indent="0" lvl="0" marL="0" rtl="0" algn="just">
              <a:lnSpc>
                <a:spcPct val="90000"/>
              </a:lnSpc>
              <a:spcBef>
                <a:spcPts val="1000"/>
              </a:spcBef>
              <a:spcAft>
                <a:spcPts val="0"/>
              </a:spcAft>
              <a:buClr>
                <a:schemeClr val="dk1"/>
              </a:buClr>
              <a:buSzPts val="1600"/>
              <a:buNone/>
            </a:pPr>
            <a:r>
              <a:t/>
            </a:r>
            <a:endParaRPr/>
          </a:p>
          <a:p>
            <a:pPr indent="0" lvl="0" marL="0" rtl="0" algn="l">
              <a:lnSpc>
                <a:spcPct val="90000"/>
              </a:lnSpc>
              <a:spcBef>
                <a:spcPts val="1000"/>
              </a:spcBef>
              <a:spcAft>
                <a:spcPts val="0"/>
              </a:spcAft>
              <a:buClr>
                <a:schemeClr val="dk1"/>
              </a:buClr>
              <a:buSzPts val="1600"/>
              <a:buNone/>
            </a:pPr>
            <a:r>
              <a:t/>
            </a:r>
            <a:endParaRPr/>
          </a:p>
        </p:txBody>
      </p:sp>
      <p:pic>
        <p:nvPicPr>
          <p:cNvPr descr="Screenshot of pH, Water Temperature and Conductivity Protocols, GLOBE Teacher's Guide" id="296" name="Google Shape;296;p22"/>
          <p:cNvPicPr preferRelativeResize="0"/>
          <p:nvPr/>
        </p:nvPicPr>
        <p:blipFill rotWithShape="1">
          <a:blip r:embed="rId4">
            <a:alphaModFix/>
          </a:blip>
          <a:srcRect b="0" l="0" r="0" t="0"/>
          <a:stretch/>
        </p:blipFill>
        <p:spPr>
          <a:xfrm>
            <a:off x="8229601" y="1237129"/>
            <a:ext cx="3603684" cy="466164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302" name="Google Shape;302;p23"/>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303" name="Google Shape;303;p23"/>
          <p:cNvSpPr txBox="1"/>
          <p:nvPr>
            <p:ph type="title"/>
          </p:nvPr>
        </p:nvSpPr>
        <p:spPr>
          <a:xfrm>
            <a:off x="580708" y="0"/>
            <a:ext cx="9355772"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Water pH Protocols</a:t>
            </a:r>
            <a:endParaRPr/>
          </a:p>
        </p:txBody>
      </p:sp>
      <p:sp>
        <p:nvSpPr>
          <p:cNvPr id="304" name="Google Shape;304;p23"/>
          <p:cNvSpPr txBox="1"/>
          <p:nvPr>
            <p:ph idx="2" type="body"/>
          </p:nvPr>
        </p:nvSpPr>
        <p:spPr>
          <a:xfrm>
            <a:off x="580708" y="1828800"/>
            <a:ext cx="7344093" cy="4558553"/>
          </a:xfrm>
          <a:prstGeom prst="rect">
            <a:avLst/>
          </a:prstGeom>
          <a:noFill/>
          <a:ln>
            <a:noFill/>
          </a:ln>
        </p:spPr>
        <p:txBody>
          <a:bodyPr anchorCtr="0" anchor="t" bIns="45700" lIns="91425" spcFirstLastPara="1" rIns="91425" wrap="square" tIns="45700">
            <a:normAutofit fontScale="92500" lnSpcReduction="20000"/>
          </a:bodyPr>
          <a:lstStyle/>
          <a:p>
            <a:pPr indent="0" lvl="0" marL="0" rtl="0" algn="just">
              <a:lnSpc>
                <a:spcPct val="90000"/>
              </a:lnSpc>
              <a:spcBef>
                <a:spcPts val="0"/>
              </a:spcBef>
              <a:spcAft>
                <a:spcPts val="0"/>
              </a:spcAft>
              <a:buClr>
                <a:srgbClr val="243A9D"/>
              </a:buClr>
              <a:buSzPct val="100000"/>
              <a:buNone/>
            </a:pPr>
            <a:r>
              <a:rPr b="1" lang="en-US" sz="2200">
                <a:solidFill>
                  <a:srgbClr val="243A9D"/>
                </a:solidFill>
              </a:rPr>
              <a:t>The concentration of the hydrogen ion [H+] activity in a solution determines the pH. </a:t>
            </a:r>
            <a:r>
              <a:rPr lang="en-US" sz="2200"/>
              <a:t>pH is reported in negative logarithmic units from 0-14, with 0 as the most acidic and 14 as the most basic. A pH of 7 is neutral. Each number represents a 10x change in the acidity or alkalinity of the water. </a:t>
            </a:r>
            <a:endParaRPr/>
          </a:p>
          <a:p>
            <a:pPr indent="0" lvl="0" marL="0" rtl="0" algn="just">
              <a:lnSpc>
                <a:spcPct val="90000"/>
              </a:lnSpc>
              <a:spcBef>
                <a:spcPts val="1000"/>
              </a:spcBef>
              <a:spcAft>
                <a:spcPts val="0"/>
              </a:spcAft>
              <a:buClr>
                <a:schemeClr val="dk1"/>
              </a:buClr>
              <a:buSzPct val="100000"/>
              <a:buNone/>
            </a:pPr>
            <a:r>
              <a:t/>
            </a:r>
            <a:endParaRPr sz="2200"/>
          </a:p>
          <a:p>
            <a:pPr indent="0" lvl="0" marL="0" rtl="0" algn="just">
              <a:lnSpc>
                <a:spcPct val="90000"/>
              </a:lnSpc>
              <a:spcBef>
                <a:spcPts val="1000"/>
              </a:spcBef>
              <a:spcAft>
                <a:spcPts val="0"/>
              </a:spcAft>
              <a:buClr>
                <a:schemeClr val="dk1"/>
              </a:buClr>
              <a:buSzPct val="100000"/>
              <a:buNone/>
            </a:pPr>
            <a:r>
              <a:rPr lang="en-US" sz="2200"/>
              <a:t>Water pH affects most chemical and biological processes that take place.  The pH affects the solubility (amount that can be dissolved in water) and biological availability of nutrients. It also determines the degree to which potentially toxic materials, such as heavy metals, are soluble.</a:t>
            </a:r>
            <a:endParaRPr/>
          </a:p>
          <a:p>
            <a:pPr indent="0" lvl="0" marL="0" rtl="0" algn="just">
              <a:lnSpc>
                <a:spcPct val="90000"/>
              </a:lnSpc>
              <a:spcBef>
                <a:spcPts val="1000"/>
              </a:spcBef>
              <a:spcAft>
                <a:spcPts val="0"/>
              </a:spcAft>
              <a:buClr>
                <a:schemeClr val="dk1"/>
              </a:buClr>
              <a:buSzPct val="100000"/>
              <a:buNone/>
            </a:pPr>
            <a:r>
              <a:t/>
            </a:r>
            <a:endParaRPr sz="2200"/>
          </a:p>
          <a:p>
            <a:pPr indent="0" lvl="0" marL="0" rtl="0" algn="just">
              <a:lnSpc>
                <a:spcPct val="90000"/>
              </a:lnSpc>
              <a:spcBef>
                <a:spcPts val="1000"/>
              </a:spcBef>
              <a:spcAft>
                <a:spcPts val="0"/>
              </a:spcAft>
              <a:buClr>
                <a:schemeClr val="dk1"/>
              </a:buClr>
              <a:buSzPct val="100000"/>
              <a:buNone/>
            </a:pPr>
            <a:r>
              <a:rPr lang="en-US" sz="2200"/>
              <a:t>Since most organisms are sensitive to changes in water pH, scientists monitor unusual decreases or increases in the pH of water bodies. pH does not normally change a great deal, although you may find some seasonal trends due to changes in temperature, rainfall patterns, or land cover. </a:t>
            </a:r>
            <a:endParaRPr/>
          </a:p>
          <a:p>
            <a:pPr indent="0" lvl="0" marL="0" rtl="0" algn="just">
              <a:lnSpc>
                <a:spcPct val="90000"/>
              </a:lnSpc>
              <a:spcBef>
                <a:spcPts val="1000"/>
              </a:spcBef>
              <a:spcAft>
                <a:spcPts val="0"/>
              </a:spcAft>
              <a:buClr>
                <a:schemeClr val="dk1"/>
              </a:buClr>
              <a:buSzPct val="100000"/>
              <a:buNone/>
            </a:pPr>
            <a:r>
              <a:t/>
            </a:r>
            <a:endParaRPr sz="2000"/>
          </a:p>
          <a:p>
            <a:pPr indent="0" lvl="0" marL="0" rtl="0" algn="just">
              <a:lnSpc>
                <a:spcPct val="90000"/>
              </a:lnSpc>
              <a:spcBef>
                <a:spcPts val="1000"/>
              </a:spcBef>
              <a:spcAft>
                <a:spcPts val="0"/>
              </a:spcAft>
              <a:buClr>
                <a:schemeClr val="dk1"/>
              </a:buClr>
              <a:buSzPct val="100000"/>
              <a:buNone/>
            </a:pPr>
            <a:r>
              <a:t/>
            </a:r>
            <a:endParaRPr sz="2000"/>
          </a:p>
        </p:txBody>
      </p:sp>
      <p:pic>
        <p:nvPicPr>
          <p:cNvPr descr="Diagram of importance of pH to aquatic life. pH limits of selected aquatic organisms. pH 4.5-9.0 Trout eggs and larvae develop normally. pH 4.- 10.1: pH limits of most resistant fish species. pH 5.0: limits for stickleback fish.  pH 7.5-8.4 best range for algae growth. pH 1.0 Mosquito larvae die. pH 4.6-9.5  range limit for perch. Most fish avoid waters with pH below 5.4 or above 11.4." id="305" name="Google Shape;305;p23"/>
          <p:cNvPicPr preferRelativeResize="0"/>
          <p:nvPr/>
        </p:nvPicPr>
        <p:blipFill rotWithShape="1">
          <a:blip r:embed="rId4">
            <a:alphaModFix/>
          </a:blip>
          <a:srcRect b="0" l="0" r="0" t="0"/>
          <a:stretch/>
        </p:blipFill>
        <p:spPr>
          <a:xfrm>
            <a:off x="8169054" y="914400"/>
            <a:ext cx="3534852" cy="5943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311" name="Google Shape;311;p24"/>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312" name="Google Shape;312;p24"/>
          <p:cNvSpPr txBox="1"/>
          <p:nvPr>
            <p:ph type="title"/>
          </p:nvPr>
        </p:nvSpPr>
        <p:spPr>
          <a:xfrm>
            <a:off x="706214" y="339790"/>
            <a:ext cx="9355772"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Which Protocol Should I Use: Water pH Using pH Paper or Water pH using a meter?</a:t>
            </a:r>
            <a:endParaRPr/>
          </a:p>
        </p:txBody>
      </p:sp>
      <p:sp>
        <p:nvSpPr>
          <p:cNvPr id="313" name="Google Shape;313;p24"/>
          <p:cNvSpPr txBox="1"/>
          <p:nvPr>
            <p:ph idx="2" type="body"/>
          </p:nvPr>
        </p:nvSpPr>
        <p:spPr>
          <a:xfrm>
            <a:off x="706214" y="2279780"/>
            <a:ext cx="7085012" cy="381158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just">
              <a:lnSpc>
                <a:spcPct val="90000"/>
              </a:lnSpc>
              <a:spcBef>
                <a:spcPts val="0"/>
              </a:spcBef>
              <a:spcAft>
                <a:spcPts val="0"/>
              </a:spcAft>
              <a:buClr>
                <a:schemeClr val="dk1"/>
              </a:buClr>
              <a:buSzPct val="100000"/>
              <a:buNone/>
            </a:pPr>
            <a:r>
              <a:rPr lang="en-US" sz="2000"/>
              <a:t>It is your choice! The pH of a water body can be measured using either a </a:t>
            </a:r>
            <a:r>
              <a:rPr b="1" lang="en-US" sz="2000">
                <a:solidFill>
                  <a:srgbClr val="243A9D"/>
                </a:solidFill>
              </a:rPr>
              <a:t>pH meter </a:t>
            </a:r>
            <a:r>
              <a:rPr lang="en-US" sz="2000"/>
              <a:t>or </a:t>
            </a:r>
            <a:r>
              <a:rPr b="1" lang="en-US" sz="2000">
                <a:solidFill>
                  <a:srgbClr val="243A9D"/>
                </a:solidFill>
              </a:rPr>
              <a:t>pH paper</a:t>
            </a:r>
            <a:r>
              <a:rPr lang="en-US" sz="2000">
                <a:solidFill>
                  <a:srgbClr val="243A9D"/>
                </a:solidFill>
              </a:rPr>
              <a:t>. </a:t>
            </a:r>
            <a:r>
              <a:rPr lang="en-US" sz="2000"/>
              <a:t>The accuracy of either method depends on the </a:t>
            </a:r>
            <a:r>
              <a:rPr b="1" lang="en-US" sz="2000">
                <a:solidFill>
                  <a:srgbClr val="000072"/>
                </a:solidFill>
              </a:rPr>
              <a:t>electrical conductivity </a:t>
            </a:r>
            <a:r>
              <a:rPr lang="en-US" sz="2000"/>
              <a:t>of the water. The electrical conductivity needs to be at least 200 µS/cm for these methods to report accurately.</a:t>
            </a:r>
            <a:endParaRPr/>
          </a:p>
          <a:p>
            <a:pPr indent="0" lvl="0" marL="0" rtl="0" algn="just">
              <a:lnSpc>
                <a:spcPct val="90000"/>
              </a:lnSpc>
              <a:spcBef>
                <a:spcPts val="1000"/>
              </a:spcBef>
              <a:spcAft>
                <a:spcPts val="0"/>
              </a:spcAft>
              <a:buClr>
                <a:schemeClr val="dk1"/>
              </a:buClr>
              <a:buSzPct val="100000"/>
              <a:buNone/>
            </a:pPr>
            <a:r>
              <a:t/>
            </a:r>
            <a:endParaRPr b="1" sz="2000">
              <a:solidFill>
                <a:schemeClr val="dk2"/>
              </a:solidFill>
            </a:endParaRPr>
          </a:p>
          <a:p>
            <a:pPr indent="0" lvl="0" marL="0" rtl="0" algn="just">
              <a:lnSpc>
                <a:spcPct val="90000"/>
              </a:lnSpc>
              <a:spcBef>
                <a:spcPts val="1000"/>
              </a:spcBef>
              <a:spcAft>
                <a:spcPts val="0"/>
              </a:spcAft>
              <a:buClr>
                <a:schemeClr val="dk1"/>
              </a:buClr>
              <a:buSzPct val="100000"/>
              <a:buNone/>
            </a:pPr>
            <a:r>
              <a:rPr lang="en-US" sz="2000"/>
              <a:t>If you are sampling ocean or brackish water, you can assume that the electrical conductivity of your sample is greater than 200 µS/cm. If you are not sure if the fresh water at your Hydrosphere Study Site has a conductivity value high enough for the measurement technique (paper or meter), you will need to measure the </a:t>
            </a:r>
            <a:r>
              <a:rPr b="1" lang="en-US" sz="2000">
                <a:solidFill>
                  <a:srgbClr val="000072"/>
                </a:solidFill>
              </a:rPr>
              <a:t>electrical conductivity </a:t>
            </a:r>
            <a:r>
              <a:rPr lang="en-US" sz="2000"/>
              <a:t>of your sample before taking your pH measurements. After you know the electrical conductivity value of the water, follow the pH field guide of your choice.</a:t>
            </a:r>
            <a:endParaRPr/>
          </a:p>
        </p:txBody>
      </p:sp>
      <p:pic>
        <p:nvPicPr>
          <p:cNvPr descr="Artist's image of pH paper dipped in a beaker of water, and a pH probe in a beaker" id="314" name="Google Shape;314;p24"/>
          <p:cNvPicPr preferRelativeResize="0"/>
          <p:nvPr/>
        </p:nvPicPr>
        <p:blipFill rotWithShape="1">
          <a:blip r:embed="rId4">
            <a:alphaModFix/>
          </a:blip>
          <a:srcRect b="0" l="0" r="0" t="0"/>
          <a:stretch/>
        </p:blipFill>
        <p:spPr>
          <a:xfrm>
            <a:off x="7819480" y="1796197"/>
            <a:ext cx="3620253" cy="363641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descr="watermark image of a stream in everglades" id="319" name="Google Shape;319;p25"/>
          <p:cNvPicPr preferRelativeResize="0"/>
          <p:nvPr/>
        </p:nvPicPr>
        <p:blipFill rotWithShape="1">
          <a:blip r:embed="rId3">
            <a:alphaModFix amt="15000"/>
          </a:blip>
          <a:srcRect b="0" l="0" r="0" t="0"/>
          <a:stretch/>
        </p:blipFill>
        <p:spPr>
          <a:xfrm>
            <a:off x="0" y="1398677"/>
            <a:ext cx="12192000" cy="5459323"/>
          </a:xfrm>
          <a:prstGeom prst="rect">
            <a:avLst/>
          </a:prstGeom>
          <a:noFill/>
          <a:ln>
            <a:noFill/>
          </a:ln>
        </p:spPr>
      </p:pic>
      <p:sp>
        <p:nvSpPr>
          <p:cNvPr id="320" name="Google Shape;320;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321" name="Google Shape;321;p25"/>
          <p:cNvPicPr preferRelativeResize="0"/>
          <p:nvPr>
            <p:ph idx="1" type="body"/>
          </p:nvPr>
        </p:nvPicPr>
        <p:blipFill rotWithShape="1">
          <a:blip r:embed="rId4">
            <a:alphaModFix/>
          </a:blip>
          <a:srcRect b="0" l="0" r="0" t="0"/>
          <a:stretch/>
        </p:blipFill>
        <p:spPr>
          <a:xfrm>
            <a:off x="0" y="0"/>
            <a:ext cx="12192000" cy="914400"/>
          </a:xfrm>
          <a:prstGeom prst="rect">
            <a:avLst/>
          </a:prstGeom>
          <a:noFill/>
          <a:ln>
            <a:noFill/>
          </a:ln>
        </p:spPr>
      </p:pic>
      <p:pic>
        <p:nvPicPr>
          <p:cNvPr descr="TEST Your Knowledge" id="322" name="Google Shape;322;p25"/>
          <p:cNvPicPr preferRelativeResize="0"/>
          <p:nvPr/>
        </p:nvPicPr>
        <p:blipFill rotWithShape="1">
          <a:blip r:embed="rId5">
            <a:alphaModFix/>
          </a:blip>
          <a:srcRect b="0" l="0" r="0" t="0"/>
          <a:stretch/>
        </p:blipFill>
        <p:spPr>
          <a:xfrm>
            <a:off x="10775576" y="114300"/>
            <a:ext cx="839239" cy="647413"/>
          </a:xfrm>
          <a:prstGeom prst="rect">
            <a:avLst/>
          </a:prstGeom>
          <a:noFill/>
          <a:ln>
            <a:noFill/>
          </a:ln>
          <a:effectLst>
            <a:outerShdw blurRad="292100" rotWithShape="0" algn="tl" dir="2700000" dist="139700">
              <a:srgbClr val="333333">
                <a:alpha val="63921"/>
              </a:srgbClr>
            </a:outerShdw>
          </a:effectLst>
        </p:spPr>
      </p:pic>
      <p:sp>
        <p:nvSpPr>
          <p:cNvPr id="323" name="Google Shape;323;p25"/>
          <p:cNvSpPr txBox="1"/>
          <p:nvPr>
            <p:ph type="title"/>
          </p:nvPr>
        </p:nvSpPr>
        <p:spPr>
          <a:xfrm>
            <a:off x="839788" y="0"/>
            <a:ext cx="8949671"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Review your Understanding! Question 4</a:t>
            </a:r>
            <a:endParaRPr/>
          </a:p>
        </p:txBody>
      </p:sp>
      <p:sp>
        <p:nvSpPr>
          <p:cNvPr id="324" name="Google Shape;324;p25"/>
          <p:cNvSpPr txBox="1"/>
          <p:nvPr>
            <p:ph idx="2" type="body"/>
          </p:nvPr>
        </p:nvSpPr>
        <p:spPr>
          <a:xfrm>
            <a:off x="839788" y="1887071"/>
            <a:ext cx="10292038" cy="38115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3A9D"/>
              </a:buClr>
              <a:buSzPts val="2400"/>
              <a:buNone/>
            </a:pPr>
            <a:r>
              <a:rPr b="1" lang="en-US" sz="2400">
                <a:solidFill>
                  <a:srgbClr val="243A9D"/>
                </a:solidFill>
              </a:rPr>
              <a:t>If you are interested in the pH of a water body because you want to know whether the water is suitable for a certain fish, why would you need to take water temperature and electrical conductivity measurements? </a:t>
            </a:r>
            <a:endParaRPr/>
          </a:p>
          <a:p>
            <a:pPr indent="0" lvl="0" marL="0" rtl="0" algn="l">
              <a:lnSpc>
                <a:spcPct val="90000"/>
              </a:lnSpc>
              <a:spcBef>
                <a:spcPts val="1000"/>
              </a:spcBef>
              <a:spcAft>
                <a:spcPts val="0"/>
              </a:spcAft>
              <a:buClr>
                <a:schemeClr val="dk1"/>
              </a:buClr>
              <a:buSzPts val="2400"/>
              <a:buNone/>
            </a:pPr>
            <a:r>
              <a:t/>
            </a:r>
            <a:endParaRPr b="1" sz="2400">
              <a:solidFill>
                <a:srgbClr val="243A9D"/>
              </a:solidFill>
            </a:endParaRPr>
          </a:p>
          <a:p>
            <a:pPr indent="-457200" lvl="0" marL="457200" rtl="0" algn="l">
              <a:lnSpc>
                <a:spcPct val="90000"/>
              </a:lnSpc>
              <a:spcBef>
                <a:spcPts val="1000"/>
              </a:spcBef>
              <a:spcAft>
                <a:spcPts val="0"/>
              </a:spcAft>
              <a:buClr>
                <a:srgbClr val="243A9D"/>
              </a:buClr>
              <a:buSzPts val="2400"/>
              <a:buAutoNum type="alphaUcPeriod"/>
            </a:pPr>
            <a:r>
              <a:rPr b="1" lang="en-US" sz="2400">
                <a:solidFill>
                  <a:srgbClr val="243A9D"/>
                </a:solidFill>
              </a:rPr>
              <a:t>You don’t- you can always just choose the one protocol you want to </a:t>
            </a:r>
            <a:endParaRPr/>
          </a:p>
          <a:p>
            <a:pPr indent="-457200" lvl="0" marL="457200" rtl="0" algn="l">
              <a:lnSpc>
                <a:spcPct val="90000"/>
              </a:lnSpc>
              <a:spcBef>
                <a:spcPts val="1000"/>
              </a:spcBef>
              <a:spcAft>
                <a:spcPts val="0"/>
              </a:spcAft>
              <a:buClr>
                <a:srgbClr val="243A9D"/>
              </a:buClr>
              <a:buSzPts val="2400"/>
              <a:buAutoNum type="alphaUcPeriod"/>
            </a:pPr>
            <a:r>
              <a:rPr b="1" lang="en-US" sz="2400">
                <a:solidFill>
                  <a:srgbClr val="243A9D"/>
                </a:solidFill>
              </a:rPr>
              <a:t>You must determine the electrical conductivity and know the temperature to get an accurate pH measurement </a:t>
            </a:r>
            <a:endParaRPr/>
          </a:p>
          <a:p>
            <a:pPr indent="0" lvl="0" marL="0" rtl="0" algn="l">
              <a:lnSpc>
                <a:spcPct val="90000"/>
              </a:lnSpc>
              <a:spcBef>
                <a:spcPts val="1000"/>
              </a:spcBef>
              <a:spcAft>
                <a:spcPts val="0"/>
              </a:spcAft>
              <a:buClr>
                <a:schemeClr val="dk1"/>
              </a:buClr>
              <a:buSzPts val="2400"/>
              <a:buNone/>
            </a:pPr>
            <a:r>
              <a:t/>
            </a:r>
            <a:endParaRPr b="1" sz="2400">
              <a:solidFill>
                <a:srgbClr val="243A9D"/>
              </a:solidFill>
            </a:endParaRPr>
          </a:p>
          <a:p>
            <a:pPr indent="0" lvl="0" marL="0" rtl="0" algn="l">
              <a:lnSpc>
                <a:spcPct val="90000"/>
              </a:lnSpc>
              <a:spcBef>
                <a:spcPts val="1000"/>
              </a:spcBef>
              <a:spcAft>
                <a:spcPts val="0"/>
              </a:spcAft>
              <a:buClr>
                <a:schemeClr val="dk1"/>
              </a:buClr>
              <a:buSzPts val="2400"/>
              <a:buNone/>
            </a:pPr>
            <a:r>
              <a:rPr b="1" lang="en-US" sz="2400"/>
              <a:t>What is your answer?</a:t>
            </a:r>
            <a:endParaRPr/>
          </a:p>
          <a:p>
            <a:pPr indent="0" lvl="0" marL="0" rtl="0" algn="l">
              <a:lnSpc>
                <a:spcPct val="90000"/>
              </a:lnSpc>
              <a:spcBef>
                <a:spcPts val="1000"/>
              </a:spcBef>
              <a:spcAft>
                <a:spcPts val="0"/>
              </a:spcAft>
              <a:buClr>
                <a:schemeClr val="dk1"/>
              </a:buClr>
              <a:buSzPts val="2000"/>
              <a:buNone/>
            </a:pPr>
            <a:r>
              <a:rPr lang="en-US" sz="2000"/>
              <a:t>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descr="watermark image of a stream in everglades" id="329" name="Google Shape;329;p26"/>
          <p:cNvPicPr preferRelativeResize="0"/>
          <p:nvPr/>
        </p:nvPicPr>
        <p:blipFill rotWithShape="1">
          <a:blip r:embed="rId3">
            <a:alphaModFix amt="15000"/>
          </a:blip>
          <a:srcRect b="0" l="0" r="0" t="0"/>
          <a:stretch/>
        </p:blipFill>
        <p:spPr>
          <a:xfrm>
            <a:off x="0" y="1398677"/>
            <a:ext cx="12192000" cy="5459323"/>
          </a:xfrm>
          <a:prstGeom prst="rect">
            <a:avLst/>
          </a:prstGeom>
          <a:noFill/>
          <a:ln>
            <a:noFill/>
          </a:ln>
        </p:spPr>
      </p:pic>
      <p:sp>
        <p:nvSpPr>
          <p:cNvPr id="330" name="Google Shape;330;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331" name="Google Shape;331;p26"/>
          <p:cNvPicPr preferRelativeResize="0"/>
          <p:nvPr>
            <p:ph idx="1" type="body"/>
          </p:nvPr>
        </p:nvPicPr>
        <p:blipFill rotWithShape="1">
          <a:blip r:embed="rId4">
            <a:alphaModFix/>
          </a:blip>
          <a:srcRect b="0" l="0" r="0" t="0"/>
          <a:stretch/>
        </p:blipFill>
        <p:spPr>
          <a:xfrm>
            <a:off x="0" y="0"/>
            <a:ext cx="12192000" cy="914400"/>
          </a:xfrm>
          <a:prstGeom prst="rect">
            <a:avLst/>
          </a:prstGeom>
          <a:noFill/>
          <a:ln>
            <a:noFill/>
          </a:ln>
        </p:spPr>
      </p:pic>
      <p:pic>
        <p:nvPicPr>
          <p:cNvPr descr="Test your Knowledge " id="332" name="Google Shape;332;p26"/>
          <p:cNvPicPr preferRelativeResize="0"/>
          <p:nvPr/>
        </p:nvPicPr>
        <p:blipFill rotWithShape="1">
          <a:blip r:embed="rId5">
            <a:alphaModFix/>
          </a:blip>
          <a:srcRect b="0" l="0" r="0" t="0"/>
          <a:stretch/>
        </p:blipFill>
        <p:spPr>
          <a:xfrm>
            <a:off x="10775576" y="114300"/>
            <a:ext cx="839239" cy="647413"/>
          </a:xfrm>
          <a:prstGeom prst="rect">
            <a:avLst/>
          </a:prstGeom>
          <a:noFill/>
          <a:ln>
            <a:noFill/>
          </a:ln>
          <a:effectLst>
            <a:outerShdw blurRad="292100" rotWithShape="0" algn="tl" dir="2700000" dist="139700">
              <a:srgbClr val="333333">
                <a:alpha val="63921"/>
              </a:srgbClr>
            </a:outerShdw>
          </a:effectLst>
        </p:spPr>
      </p:pic>
      <p:sp>
        <p:nvSpPr>
          <p:cNvPr id="333" name="Google Shape;333;p26"/>
          <p:cNvSpPr txBox="1"/>
          <p:nvPr>
            <p:ph type="title"/>
          </p:nvPr>
        </p:nvSpPr>
        <p:spPr>
          <a:xfrm>
            <a:off x="839788" y="0"/>
            <a:ext cx="11126925"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Review your Understanding! Answer to Question 4</a:t>
            </a:r>
            <a:endParaRPr/>
          </a:p>
        </p:txBody>
      </p:sp>
      <p:sp>
        <p:nvSpPr>
          <p:cNvPr id="334" name="Google Shape;334;p26"/>
          <p:cNvSpPr txBox="1"/>
          <p:nvPr>
            <p:ph idx="2" type="body"/>
          </p:nvPr>
        </p:nvSpPr>
        <p:spPr>
          <a:xfrm>
            <a:off x="839788" y="1887071"/>
            <a:ext cx="10292038" cy="38115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3A9D"/>
              </a:buClr>
              <a:buSzPts val="2400"/>
              <a:buNone/>
            </a:pPr>
            <a:r>
              <a:rPr b="1" lang="en-US" sz="2400">
                <a:solidFill>
                  <a:srgbClr val="243A9D"/>
                </a:solidFill>
              </a:rPr>
              <a:t>If you are interested in the pH of a water body because you want to know whether the water is suitable for a certain fish, why would you need to take water temperature and electrical conductivity measurements? </a:t>
            </a:r>
            <a:endParaRPr/>
          </a:p>
          <a:p>
            <a:pPr indent="0" lvl="0" marL="0" rtl="0" algn="l">
              <a:lnSpc>
                <a:spcPct val="90000"/>
              </a:lnSpc>
              <a:spcBef>
                <a:spcPts val="1000"/>
              </a:spcBef>
              <a:spcAft>
                <a:spcPts val="0"/>
              </a:spcAft>
              <a:buClr>
                <a:schemeClr val="dk1"/>
              </a:buClr>
              <a:buSzPts val="2400"/>
              <a:buNone/>
            </a:pPr>
            <a:r>
              <a:t/>
            </a:r>
            <a:endParaRPr b="1" sz="2400">
              <a:solidFill>
                <a:srgbClr val="243A9D"/>
              </a:solidFill>
            </a:endParaRPr>
          </a:p>
          <a:p>
            <a:pPr indent="-457200" lvl="0" marL="457200" rtl="0" algn="l">
              <a:lnSpc>
                <a:spcPct val="90000"/>
              </a:lnSpc>
              <a:spcBef>
                <a:spcPts val="1000"/>
              </a:spcBef>
              <a:spcAft>
                <a:spcPts val="0"/>
              </a:spcAft>
              <a:buClr>
                <a:srgbClr val="243A9D"/>
              </a:buClr>
              <a:buSzPts val="2400"/>
              <a:buAutoNum type="alphaUcPeriod"/>
            </a:pPr>
            <a:r>
              <a:rPr b="1" lang="en-US" sz="2400">
                <a:solidFill>
                  <a:srgbClr val="243A9D"/>
                </a:solidFill>
              </a:rPr>
              <a:t>You don’t- you can always just choose the one protocol you want to do </a:t>
            </a:r>
            <a:endParaRPr/>
          </a:p>
          <a:p>
            <a:pPr indent="-457200" lvl="0" marL="457200" rtl="0" algn="l">
              <a:lnSpc>
                <a:spcPct val="90000"/>
              </a:lnSpc>
              <a:spcBef>
                <a:spcPts val="1000"/>
              </a:spcBef>
              <a:spcAft>
                <a:spcPts val="0"/>
              </a:spcAft>
              <a:buClr>
                <a:srgbClr val="FF0000"/>
              </a:buClr>
              <a:buSzPts val="2400"/>
              <a:buAutoNum type="alphaUcPeriod"/>
            </a:pPr>
            <a:r>
              <a:rPr b="1" lang="en-US" sz="2400">
                <a:solidFill>
                  <a:srgbClr val="FF0000"/>
                </a:solidFill>
              </a:rPr>
              <a:t>You must determine the electrical conductivity and know the temperature to get an accurate pH measurement  ☺ </a:t>
            </a:r>
            <a:r>
              <a:rPr b="1" i="1" lang="en-US" sz="2400">
                <a:solidFill>
                  <a:srgbClr val="FF0000"/>
                </a:solidFill>
              </a:rPr>
              <a:t>correct!</a:t>
            </a:r>
            <a:endParaRPr/>
          </a:p>
          <a:p>
            <a:pPr indent="0" lvl="0" marL="0" rtl="0" algn="l">
              <a:lnSpc>
                <a:spcPct val="90000"/>
              </a:lnSpc>
              <a:spcBef>
                <a:spcPts val="1000"/>
              </a:spcBef>
              <a:spcAft>
                <a:spcPts val="0"/>
              </a:spcAft>
              <a:buClr>
                <a:schemeClr val="dk1"/>
              </a:buClr>
              <a:buSzPts val="2400"/>
              <a:buNone/>
            </a:pPr>
            <a:r>
              <a:t/>
            </a:r>
            <a:endParaRPr b="1" i="1" sz="2400">
              <a:solidFill>
                <a:srgbClr val="FF0000"/>
              </a:solidFill>
            </a:endParaRPr>
          </a:p>
          <a:p>
            <a:pPr indent="0" lvl="0" marL="0" rtl="0" algn="l">
              <a:lnSpc>
                <a:spcPct val="90000"/>
              </a:lnSpc>
              <a:spcBef>
                <a:spcPts val="1000"/>
              </a:spcBef>
              <a:spcAft>
                <a:spcPts val="0"/>
              </a:spcAft>
              <a:buClr>
                <a:schemeClr val="dk1"/>
              </a:buClr>
              <a:buSzPts val="2400"/>
              <a:buNone/>
            </a:pPr>
            <a:r>
              <a:rPr b="1" lang="en-US" sz="2400"/>
              <a:t>Were you correct? Proceed to the next question!</a:t>
            </a:r>
            <a:endParaRPr b="1" sz="2400"/>
          </a:p>
          <a:p>
            <a:pPr indent="0" lvl="0" marL="0" rtl="0" algn="l">
              <a:lnSpc>
                <a:spcPct val="90000"/>
              </a:lnSpc>
              <a:spcBef>
                <a:spcPts val="1000"/>
              </a:spcBef>
              <a:spcAft>
                <a:spcPts val="0"/>
              </a:spcAft>
              <a:buClr>
                <a:schemeClr val="dk1"/>
              </a:buClr>
              <a:buSzPts val="2000"/>
              <a:buNone/>
            </a:pPr>
            <a:r>
              <a:rPr lang="en-US" sz="2000"/>
              <a: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descr="watermark image of a stream in everglades" id="339" name="Google Shape;339;p27"/>
          <p:cNvPicPr preferRelativeResize="0"/>
          <p:nvPr/>
        </p:nvPicPr>
        <p:blipFill rotWithShape="1">
          <a:blip r:embed="rId3">
            <a:alphaModFix amt="15000"/>
          </a:blip>
          <a:srcRect b="0" l="0" r="0" t="0"/>
          <a:stretch/>
        </p:blipFill>
        <p:spPr>
          <a:xfrm>
            <a:off x="0" y="1394499"/>
            <a:ext cx="12192000" cy="5531473"/>
          </a:xfrm>
          <a:prstGeom prst="rect">
            <a:avLst/>
          </a:prstGeom>
          <a:noFill/>
          <a:ln>
            <a:noFill/>
          </a:ln>
        </p:spPr>
      </p:pic>
      <p:sp>
        <p:nvSpPr>
          <p:cNvPr id="340" name="Google Shape;340;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341" name="Google Shape;341;p27"/>
          <p:cNvPicPr preferRelativeResize="0"/>
          <p:nvPr>
            <p:ph idx="1" type="body"/>
          </p:nvPr>
        </p:nvPicPr>
        <p:blipFill rotWithShape="1">
          <a:blip r:embed="rId4">
            <a:alphaModFix/>
          </a:blip>
          <a:srcRect b="0" l="0" r="0" t="0"/>
          <a:stretch/>
        </p:blipFill>
        <p:spPr>
          <a:xfrm>
            <a:off x="0" y="0"/>
            <a:ext cx="12192000" cy="914400"/>
          </a:xfrm>
          <a:prstGeom prst="rect">
            <a:avLst/>
          </a:prstGeom>
          <a:noFill/>
          <a:ln>
            <a:noFill/>
          </a:ln>
        </p:spPr>
      </p:pic>
      <p:pic>
        <p:nvPicPr>
          <p:cNvPr descr="TEST Your Knowledge" id="342" name="Google Shape;342;p27"/>
          <p:cNvPicPr preferRelativeResize="0"/>
          <p:nvPr/>
        </p:nvPicPr>
        <p:blipFill rotWithShape="1">
          <a:blip r:embed="rId5">
            <a:alphaModFix/>
          </a:blip>
          <a:srcRect b="0" l="0" r="0" t="0"/>
          <a:stretch/>
        </p:blipFill>
        <p:spPr>
          <a:xfrm>
            <a:off x="10775576" y="114300"/>
            <a:ext cx="839239" cy="647413"/>
          </a:xfrm>
          <a:prstGeom prst="rect">
            <a:avLst/>
          </a:prstGeom>
          <a:noFill/>
          <a:ln>
            <a:noFill/>
          </a:ln>
          <a:effectLst>
            <a:outerShdw blurRad="292100" rotWithShape="0" algn="tl" dir="2700000" dist="139700">
              <a:srgbClr val="333333">
                <a:alpha val="63921"/>
              </a:srgbClr>
            </a:outerShdw>
          </a:effectLst>
        </p:spPr>
      </p:pic>
      <p:sp>
        <p:nvSpPr>
          <p:cNvPr id="343" name="Google Shape;343;p27"/>
          <p:cNvSpPr txBox="1"/>
          <p:nvPr>
            <p:ph type="title"/>
          </p:nvPr>
        </p:nvSpPr>
        <p:spPr>
          <a:xfrm>
            <a:off x="839788" y="0"/>
            <a:ext cx="8949671"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Review your Understanding! Question 5</a:t>
            </a:r>
            <a:endParaRPr/>
          </a:p>
        </p:txBody>
      </p:sp>
      <p:sp>
        <p:nvSpPr>
          <p:cNvPr id="344" name="Google Shape;344;p27"/>
          <p:cNvSpPr txBox="1"/>
          <p:nvPr>
            <p:ph idx="2" type="body"/>
          </p:nvPr>
        </p:nvSpPr>
        <p:spPr>
          <a:xfrm>
            <a:off x="839788" y="1797424"/>
            <a:ext cx="8573153" cy="38115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t/>
            </a:r>
            <a:endParaRPr sz="2000"/>
          </a:p>
          <a:p>
            <a:pPr indent="0" lvl="0" marL="0" rtl="0" algn="l">
              <a:lnSpc>
                <a:spcPct val="90000"/>
              </a:lnSpc>
              <a:spcBef>
                <a:spcPts val="1000"/>
              </a:spcBef>
              <a:spcAft>
                <a:spcPts val="0"/>
              </a:spcAft>
              <a:buClr>
                <a:srgbClr val="243A9D"/>
              </a:buClr>
              <a:buSzPts val="2400"/>
              <a:buNone/>
            </a:pPr>
            <a:r>
              <a:rPr b="1" lang="en-US" sz="2400">
                <a:solidFill>
                  <a:srgbClr val="243A9D"/>
                </a:solidFill>
              </a:rPr>
              <a:t>What would you use to measure water transparency?</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a. Secchi disk</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b. transparency tube</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c. electrical conductivity meter</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d. commercial chemical test kit</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e. A and B only</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f. All of the above</a:t>
            </a:r>
            <a:endParaRPr/>
          </a:p>
          <a:p>
            <a:pPr indent="0" lvl="0" marL="0" rtl="0" algn="l">
              <a:lnSpc>
                <a:spcPct val="90000"/>
              </a:lnSpc>
              <a:spcBef>
                <a:spcPts val="1000"/>
              </a:spcBef>
              <a:spcAft>
                <a:spcPts val="0"/>
              </a:spcAft>
              <a:buClr>
                <a:schemeClr val="dk1"/>
              </a:buClr>
              <a:buSzPts val="2400"/>
              <a:buNone/>
            </a:pPr>
            <a:r>
              <a:t/>
            </a:r>
            <a:endParaRPr b="1" sz="2400">
              <a:solidFill>
                <a:srgbClr val="243A9D"/>
              </a:solidFill>
            </a:endParaRPr>
          </a:p>
          <a:p>
            <a:pPr indent="0" lvl="0" marL="0" rtl="0" algn="l">
              <a:lnSpc>
                <a:spcPct val="90000"/>
              </a:lnSpc>
              <a:spcBef>
                <a:spcPts val="1000"/>
              </a:spcBef>
              <a:spcAft>
                <a:spcPts val="0"/>
              </a:spcAft>
              <a:buClr>
                <a:schemeClr val="dk1"/>
              </a:buClr>
              <a:buSzPts val="2400"/>
              <a:buNone/>
            </a:pPr>
            <a:r>
              <a:rPr b="1" lang="en-US" sz="2400"/>
              <a:t>What is your answer?</a:t>
            </a:r>
            <a:endParaRPr/>
          </a:p>
          <a:p>
            <a:pPr indent="0" lvl="0" marL="0" rtl="0" algn="l">
              <a:lnSpc>
                <a:spcPct val="90000"/>
              </a:lnSpc>
              <a:spcBef>
                <a:spcPts val="1000"/>
              </a:spcBef>
              <a:spcAft>
                <a:spcPts val="0"/>
              </a:spcAft>
              <a:buClr>
                <a:schemeClr val="dk1"/>
              </a:buClr>
              <a:buSzPts val="2000"/>
              <a:buNone/>
            </a:pPr>
            <a:r>
              <a:rPr lang="en-US" sz="2000"/>
              <a:t>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350" name="Google Shape;350;p28"/>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pic>
        <p:nvPicPr>
          <p:cNvPr descr="TEST Your Knowledge" id="351" name="Google Shape;351;p28"/>
          <p:cNvPicPr preferRelativeResize="0"/>
          <p:nvPr/>
        </p:nvPicPr>
        <p:blipFill rotWithShape="1">
          <a:blip r:embed="rId4">
            <a:alphaModFix/>
          </a:blip>
          <a:srcRect b="0" l="0" r="0" t="0"/>
          <a:stretch/>
        </p:blipFill>
        <p:spPr>
          <a:xfrm>
            <a:off x="10775576" y="114300"/>
            <a:ext cx="839239" cy="647413"/>
          </a:xfrm>
          <a:prstGeom prst="rect">
            <a:avLst/>
          </a:prstGeom>
          <a:noFill/>
          <a:ln>
            <a:noFill/>
          </a:ln>
          <a:effectLst>
            <a:outerShdw blurRad="292100" rotWithShape="0" algn="tl" dir="2700000" dist="139700">
              <a:srgbClr val="333333">
                <a:alpha val="63921"/>
              </a:srgbClr>
            </a:outerShdw>
          </a:effectLst>
        </p:spPr>
      </p:pic>
      <p:sp>
        <p:nvSpPr>
          <p:cNvPr id="352" name="Google Shape;352;p28"/>
          <p:cNvSpPr txBox="1"/>
          <p:nvPr>
            <p:ph type="title"/>
          </p:nvPr>
        </p:nvSpPr>
        <p:spPr>
          <a:xfrm>
            <a:off x="839788" y="0"/>
            <a:ext cx="8949671"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Review your Understanding! Answer to Question 5</a:t>
            </a:r>
            <a:endParaRPr/>
          </a:p>
        </p:txBody>
      </p:sp>
      <p:sp>
        <p:nvSpPr>
          <p:cNvPr id="353" name="Google Shape;353;p28"/>
          <p:cNvSpPr txBox="1"/>
          <p:nvPr>
            <p:ph idx="2" type="body"/>
          </p:nvPr>
        </p:nvSpPr>
        <p:spPr>
          <a:xfrm>
            <a:off x="839788" y="1797424"/>
            <a:ext cx="8573153" cy="38115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t/>
            </a:r>
            <a:endParaRPr sz="2000"/>
          </a:p>
          <a:p>
            <a:pPr indent="0" lvl="0" marL="0" rtl="0" algn="l">
              <a:lnSpc>
                <a:spcPct val="90000"/>
              </a:lnSpc>
              <a:spcBef>
                <a:spcPts val="1000"/>
              </a:spcBef>
              <a:spcAft>
                <a:spcPts val="0"/>
              </a:spcAft>
              <a:buClr>
                <a:srgbClr val="243A9D"/>
              </a:buClr>
              <a:buSzPts val="2400"/>
              <a:buNone/>
            </a:pPr>
            <a:r>
              <a:rPr b="1" lang="en-US" sz="2400">
                <a:solidFill>
                  <a:srgbClr val="243A9D"/>
                </a:solidFill>
              </a:rPr>
              <a:t>What would you use to measure water transparency?</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a. Secchi Disk</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b. transparency tube</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c. electrical conductivity meter</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d. commercial chemical test kit</a:t>
            </a:r>
            <a:endParaRPr/>
          </a:p>
          <a:p>
            <a:pPr indent="0" lvl="0" marL="0" rtl="0" algn="l">
              <a:lnSpc>
                <a:spcPct val="90000"/>
              </a:lnSpc>
              <a:spcBef>
                <a:spcPts val="1000"/>
              </a:spcBef>
              <a:spcAft>
                <a:spcPts val="0"/>
              </a:spcAft>
              <a:buClr>
                <a:srgbClr val="FF0000"/>
              </a:buClr>
              <a:buSzPts val="2400"/>
              <a:buNone/>
            </a:pPr>
            <a:r>
              <a:rPr b="1" lang="en-US" sz="2400">
                <a:solidFill>
                  <a:srgbClr val="FF0000"/>
                </a:solidFill>
              </a:rPr>
              <a:t>e. A and B only –correct ☺ </a:t>
            </a:r>
            <a:endParaRPr b="1" sz="2400">
              <a:solidFill>
                <a:srgbClr val="FF0000"/>
              </a:solidFill>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f. All of the above</a:t>
            </a:r>
            <a:endParaRPr/>
          </a:p>
          <a:p>
            <a:pPr indent="0" lvl="0" marL="0" rtl="0" algn="l">
              <a:lnSpc>
                <a:spcPct val="90000"/>
              </a:lnSpc>
              <a:spcBef>
                <a:spcPts val="1000"/>
              </a:spcBef>
              <a:spcAft>
                <a:spcPts val="0"/>
              </a:spcAft>
              <a:buClr>
                <a:schemeClr val="dk1"/>
              </a:buClr>
              <a:buSzPts val="2400"/>
              <a:buNone/>
            </a:pPr>
            <a:r>
              <a:t/>
            </a:r>
            <a:endParaRPr b="1" sz="2400">
              <a:solidFill>
                <a:srgbClr val="243A9D"/>
              </a:solidFill>
            </a:endParaRPr>
          </a:p>
          <a:p>
            <a:pPr indent="0" lvl="0" marL="0" rtl="0" algn="l">
              <a:lnSpc>
                <a:spcPct val="90000"/>
              </a:lnSpc>
              <a:spcBef>
                <a:spcPts val="1000"/>
              </a:spcBef>
              <a:spcAft>
                <a:spcPts val="0"/>
              </a:spcAft>
              <a:buClr>
                <a:schemeClr val="dk1"/>
              </a:buClr>
              <a:buSzPts val="2400"/>
              <a:buNone/>
            </a:pPr>
            <a:r>
              <a:rPr b="1" lang="en-US" sz="2400"/>
              <a:t>Were you correct? </a:t>
            </a:r>
            <a:endParaRPr/>
          </a:p>
          <a:p>
            <a:pPr indent="0" lvl="0" marL="0" rtl="0" algn="l">
              <a:lnSpc>
                <a:spcPct val="90000"/>
              </a:lnSpc>
              <a:spcBef>
                <a:spcPts val="1000"/>
              </a:spcBef>
              <a:spcAft>
                <a:spcPts val="0"/>
              </a:spcAft>
              <a:buClr>
                <a:schemeClr val="dk1"/>
              </a:buClr>
              <a:buSzPts val="2000"/>
              <a:buNone/>
            </a:pPr>
            <a:r>
              <a:rPr lang="en-US" sz="2000"/>
              <a:t> </a:t>
            </a:r>
            <a:endParaRPr/>
          </a:p>
        </p:txBody>
      </p:sp>
      <p:pic>
        <p:nvPicPr>
          <p:cNvPr descr="watermark image of a stream in everglades" id="354" name="Google Shape;354;p28"/>
          <p:cNvPicPr preferRelativeResize="0"/>
          <p:nvPr/>
        </p:nvPicPr>
        <p:blipFill rotWithShape="1">
          <a:blip r:embed="rId5">
            <a:alphaModFix amt="15000"/>
          </a:blip>
          <a:srcRect b="0" l="0" r="0" t="0"/>
          <a:stretch/>
        </p:blipFill>
        <p:spPr>
          <a:xfrm>
            <a:off x="0" y="1394499"/>
            <a:ext cx="12192000" cy="553147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360" name="Google Shape;360;p29"/>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pic>
        <p:nvPicPr>
          <p:cNvPr descr="TEST Your Knowledge" id="361" name="Google Shape;361;p29"/>
          <p:cNvPicPr preferRelativeResize="0"/>
          <p:nvPr/>
        </p:nvPicPr>
        <p:blipFill rotWithShape="1">
          <a:blip r:embed="rId4">
            <a:alphaModFix/>
          </a:blip>
          <a:srcRect b="0" l="0" r="0" t="0"/>
          <a:stretch/>
        </p:blipFill>
        <p:spPr>
          <a:xfrm>
            <a:off x="10775576" y="114300"/>
            <a:ext cx="839239" cy="647413"/>
          </a:xfrm>
          <a:prstGeom prst="rect">
            <a:avLst/>
          </a:prstGeom>
          <a:noFill/>
          <a:ln>
            <a:noFill/>
          </a:ln>
          <a:effectLst>
            <a:outerShdw blurRad="292100" rotWithShape="0" algn="tl" dir="2700000" dist="139700">
              <a:srgbClr val="333333">
                <a:alpha val="63921"/>
              </a:srgbClr>
            </a:outerShdw>
          </a:effectLst>
        </p:spPr>
      </p:pic>
      <p:sp>
        <p:nvSpPr>
          <p:cNvPr id="362" name="Google Shape;362;p29"/>
          <p:cNvSpPr txBox="1"/>
          <p:nvPr>
            <p:ph type="title"/>
          </p:nvPr>
        </p:nvSpPr>
        <p:spPr>
          <a:xfrm>
            <a:off x="839788" y="0"/>
            <a:ext cx="8949671"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Review your Understanding! Question 6</a:t>
            </a:r>
            <a:endParaRPr/>
          </a:p>
        </p:txBody>
      </p:sp>
      <p:sp>
        <p:nvSpPr>
          <p:cNvPr id="363" name="Google Shape;363;p29"/>
          <p:cNvSpPr txBox="1"/>
          <p:nvPr>
            <p:ph idx="2" type="body"/>
          </p:nvPr>
        </p:nvSpPr>
        <p:spPr>
          <a:xfrm>
            <a:off x="839788" y="1714500"/>
            <a:ext cx="10486709" cy="38115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lang="en-US" sz="2000"/>
              <a:t> </a:t>
            </a:r>
            <a:endParaRPr b="1" sz="2000">
              <a:solidFill>
                <a:srgbClr val="243A9D"/>
              </a:solidFill>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Which of the following water properties is described as a master variable, because if affects almost all other properties of water? </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a. pH</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b. electrical conductivity</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c. dissolved oxygen</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d. temperature</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e. transparency</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f. all variables affect other properties of water equally</a:t>
            </a:r>
            <a:endParaRPr/>
          </a:p>
          <a:p>
            <a:pPr indent="0" lvl="0" marL="0" rtl="0" algn="l">
              <a:lnSpc>
                <a:spcPct val="90000"/>
              </a:lnSpc>
              <a:spcBef>
                <a:spcPts val="1000"/>
              </a:spcBef>
              <a:spcAft>
                <a:spcPts val="0"/>
              </a:spcAft>
              <a:buClr>
                <a:schemeClr val="dk1"/>
              </a:buClr>
              <a:buSzPts val="2400"/>
              <a:buNone/>
            </a:pPr>
            <a:r>
              <a:t/>
            </a:r>
            <a:endParaRPr b="1" sz="2400">
              <a:solidFill>
                <a:srgbClr val="243A9D"/>
              </a:solidFill>
            </a:endParaRPr>
          </a:p>
          <a:p>
            <a:pPr indent="0" lvl="0" marL="0" rtl="0" algn="l">
              <a:lnSpc>
                <a:spcPct val="90000"/>
              </a:lnSpc>
              <a:spcBef>
                <a:spcPts val="1000"/>
              </a:spcBef>
              <a:spcAft>
                <a:spcPts val="0"/>
              </a:spcAft>
              <a:buClr>
                <a:schemeClr val="dk1"/>
              </a:buClr>
              <a:buSzPts val="2400"/>
              <a:buNone/>
            </a:pPr>
            <a:r>
              <a:rPr b="1" lang="en-US" sz="2400"/>
              <a:t>What is your answer?</a:t>
            </a:r>
            <a:endParaRPr/>
          </a:p>
          <a:p>
            <a:pPr indent="0" lvl="0" marL="0" rtl="0" algn="l">
              <a:lnSpc>
                <a:spcPct val="90000"/>
              </a:lnSpc>
              <a:spcBef>
                <a:spcPts val="1000"/>
              </a:spcBef>
              <a:spcAft>
                <a:spcPts val="0"/>
              </a:spcAft>
              <a:buClr>
                <a:schemeClr val="dk1"/>
              </a:buClr>
              <a:buSzPts val="2400"/>
              <a:buNone/>
            </a:pPr>
            <a:r>
              <a:rPr lang="en-US" sz="2400"/>
              <a:t> </a:t>
            </a:r>
            <a:endParaRPr/>
          </a:p>
        </p:txBody>
      </p:sp>
      <p:pic>
        <p:nvPicPr>
          <p:cNvPr descr="watermark image of a stream in everglades" id="364" name="Google Shape;364;p29"/>
          <p:cNvPicPr preferRelativeResize="0"/>
          <p:nvPr/>
        </p:nvPicPr>
        <p:blipFill rotWithShape="1">
          <a:blip r:embed="rId5">
            <a:alphaModFix amt="15000"/>
          </a:blip>
          <a:srcRect b="0" l="0" r="0" t="0"/>
          <a:stretch/>
        </p:blipFill>
        <p:spPr>
          <a:xfrm>
            <a:off x="187038" y="1398677"/>
            <a:ext cx="12006020" cy="545932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107" name="Google Shape;107;p3"/>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108" name="Google Shape;108;p3"/>
          <p:cNvSpPr txBox="1"/>
          <p:nvPr>
            <p:ph type="title"/>
          </p:nvPr>
        </p:nvSpPr>
        <p:spPr>
          <a:xfrm>
            <a:off x="679359" y="0"/>
            <a:ext cx="9518525"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1. Introduction: The Hydrosphere and the Earth System</a:t>
            </a:r>
            <a:endParaRPr/>
          </a:p>
        </p:txBody>
      </p:sp>
      <p:sp>
        <p:nvSpPr>
          <p:cNvPr id="109" name="Google Shape;109;p3"/>
          <p:cNvSpPr txBox="1"/>
          <p:nvPr>
            <p:ph idx="2" type="body"/>
          </p:nvPr>
        </p:nvSpPr>
        <p:spPr>
          <a:xfrm>
            <a:off x="569600" y="1884184"/>
            <a:ext cx="6590338" cy="4714735"/>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rgbClr val="243A9D"/>
              </a:buClr>
              <a:buSzPts val="2400"/>
              <a:buNone/>
            </a:pPr>
            <a:r>
              <a:rPr b="1" lang="en-US" sz="2400">
                <a:solidFill>
                  <a:srgbClr val="243A9D"/>
                </a:solidFill>
              </a:rPr>
              <a:t>The Earth system </a:t>
            </a:r>
            <a:r>
              <a:rPr lang="en-US" sz="2400"/>
              <a:t>refers to Earth´s interacting physical, chemical, and biological processes. The system consists of the </a:t>
            </a:r>
            <a:r>
              <a:rPr b="1" lang="en-US" sz="2400">
                <a:solidFill>
                  <a:srgbClr val="243A9D"/>
                </a:solidFill>
              </a:rPr>
              <a:t>atmosphere</a:t>
            </a:r>
            <a:r>
              <a:rPr lang="en-US" sz="2400">
                <a:solidFill>
                  <a:srgbClr val="002060"/>
                </a:solidFill>
              </a:rPr>
              <a:t> </a:t>
            </a:r>
            <a:r>
              <a:rPr lang="en-US" sz="2400"/>
              <a:t>(air), </a:t>
            </a:r>
            <a:r>
              <a:rPr b="1" lang="en-US" sz="2400">
                <a:solidFill>
                  <a:srgbClr val="243A9D"/>
                </a:solidFill>
              </a:rPr>
              <a:t>hydrosphere</a:t>
            </a:r>
            <a:r>
              <a:rPr lang="en-US" sz="2400">
                <a:solidFill>
                  <a:srgbClr val="243A9D"/>
                </a:solidFill>
              </a:rPr>
              <a:t> </a:t>
            </a:r>
            <a:r>
              <a:rPr lang="en-US" sz="2400"/>
              <a:t>(water), </a:t>
            </a:r>
            <a:r>
              <a:rPr b="1" lang="en-US" sz="2400">
                <a:solidFill>
                  <a:srgbClr val="243A9D"/>
                </a:solidFill>
              </a:rPr>
              <a:t>lithosphere- which includes soil (pedosphere)</a:t>
            </a:r>
            <a:r>
              <a:rPr lang="en-US" sz="2400">
                <a:solidFill>
                  <a:srgbClr val="2F5496"/>
                </a:solidFill>
              </a:rPr>
              <a:t> </a:t>
            </a:r>
            <a:r>
              <a:rPr lang="en-US" sz="2400"/>
              <a:t>(land) and </a:t>
            </a:r>
            <a:r>
              <a:rPr b="1" lang="en-US" sz="2400">
                <a:solidFill>
                  <a:srgbClr val="243A9D"/>
                </a:solidFill>
              </a:rPr>
              <a:t>biosphere</a:t>
            </a:r>
            <a:r>
              <a:rPr b="1" lang="en-US" sz="2400">
                <a:solidFill>
                  <a:srgbClr val="2F5496"/>
                </a:solidFill>
              </a:rPr>
              <a:t> </a:t>
            </a:r>
            <a:r>
              <a:rPr lang="en-US" sz="2400"/>
              <a:t>(life). Changing any part of the Earth system, such as water chemistry or water transparency can affect the rest of the system. That is where GLOBE’s Hydrosphere Investigation is important- </a:t>
            </a:r>
            <a:r>
              <a:rPr b="1" lang="en-US" sz="2400">
                <a:solidFill>
                  <a:srgbClr val="243A9D"/>
                </a:solidFill>
              </a:rPr>
              <a:t>to document the chemical and physical characteristics of our water bodies, so important to life, and to document when and where changes in our Earth’s water bodies are found.</a:t>
            </a:r>
            <a:endParaRPr/>
          </a:p>
        </p:txBody>
      </p:sp>
      <p:pic>
        <p:nvPicPr>
          <p:cNvPr descr="Earth system diagram: Energy flows and matter cycles through the Earth's biosphere, hydrosphere, atmosphere and pedosphere (soil). The cycles are powered by the Sun's energy. " id="110" name="Google Shape;110;p3"/>
          <p:cNvPicPr preferRelativeResize="0"/>
          <p:nvPr/>
        </p:nvPicPr>
        <p:blipFill rotWithShape="1">
          <a:blip r:embed="rId4">
            <a:alphaModFix/>
          </a:blip>
          <a:srcRect b="0" l="0" r="0" t="0"/>
          <a:stretch/>
        </p:blipFill>
        <p:spPr>
          <a:xfrm>
            <a:off x="7353287" y="1884184"/>
            <a:ext cx="3898481" cy="3965188"/>
          </a:xfrm>
          <a:prstGeom prst="rect">
            <a:avLst/>
          </a:prstGeom>
          <a:noFill/>
          <a:ln>
            <a:noFill/>
          </a:ln>
        </p:spPr>
      </p:pic>
      <p:sp>
        <p:nvSpPr>
          <p:cNvPr descr="The biosphere, hydrosphere, atmosphere and lithosphere are all connected" id="111" name="Google Shape;111;p3" title="Earth system diagram"/>
          <p:cNvSpPr txBox="1"/>
          <p:nvPr/>
        </p:nvSpPr>
        <p:spPr>
          <a:xfrm>
            <a:off x="7512033" y="5797113"/>
            <a:ext cx="4319357"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1" lang="en-US" sz="1400" u="none" cap="none" strike="noStrike">
                <a:solidFill>
                  <a:schemeClr val="dk1"/>
                </a:solidFill>
                <a:latin typeface="Calibri"/>
                <a:ea typeface="Calibri"/>
                <a:cs typeface="Calibri"/>
                <a:sym typeface="Calibri"/>
              </a:rPr>
              <a:t>The Earth System: Energy flows and matter cycles: Everything is connected to everything else.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370" name="Google Shape;370;p30"/>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pic>
        <p:nvPicPr>
          <p:cNvPr descr="Test your Knowledge " id="371" name="Google Shape;371;p30"/>
          <p:cNvPicPr preferRelativeResize="0"/>
          <p:nvPr/>
        </p:nvPicPr>
        <p:blipFill rotWithShape="1">
          <a:blip r:embed="rId4">
            <a:alphaModFix/>
          </a:blip>
          <a:srcRect b="0" l="0" r="0" t="0"/>
          <a:stretch/>
        </p:blipFill>
        <p:spPr>
          <a:xfrm>
            <a:off x="10775576" y="114300"/>
            <a:ext cx="839239" cy="647413"/>
          </a:xfrm>
          <a:prstGeom prst="rect">
            <a:avLst/>
          </a:prstGeom>
          <a:noFill/>
          <a:ln>
            <a:noFill/>
          </a:ln>
          <a:effectLst>
            <a:outerShdw blurRad="292100" rotWithShape="0" algn="tl" dir="2700000" dist="139700">
              <a:srgbClr val="333333">
                <a:alpha val="63921"/>
              </a:srgbClr>
            </a:outerShdw>
          </a:effectLst>
        </p:spPr>
      </p:pic>
      <p:sp>
        <p:nvSpPr>
          <p:cNvPr id="372" name="Google Shape;372;p30"/>
          <p:cNvSpPr txBox="1"/>
          <p:nvPr>
            <p:ph type="title"/>
          </p:nvPr>
        </p:nvSpPr>
        <p:spPr>
          <a:xfrm>
            <a:off x="839788" y="0"/>
            <a:ext cx="8949671"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Review your Understanding! Answer to Question 6</a:t>
            </a:r>
            <a:endParaRPr/>
          </a:p>
        </p:txBody>
      </p:sp>
      <p:sp>
        <p:nvSpPr>
          <p:cNvPr id="373" name="Google Shape;373;p30"/>
          <p:cNvSpPr txBox="1"/>
          <p:nvPr>
            <p:ph idx="2" type="body"/>
          </p:nvPr>
        </p:nvSpPr>
        <p:spPr>
          <a:xfrm>
            <a:off x="839788" y="1570383"/>
            <a:ext cx="11352212" cy="38115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lang="en-US" sz="2000"/>
              <a:t> </a:t>
            </a:r>
            <a:endParaRPr b="1" sz="2000">
              <a:solidFill>
                <a:srgbClr val="243A9D"/>
              </a:solidFill>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Which of the following water properties is described as a master variable, because if affects almost all other properties of water? </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a. pH</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b. electrical conductivity</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c. dissolved oxygen</a:t>
            </a:r>
            <a:endParaRPr/>
          </a:p>
          <a:p>
            <a:pPr indent="0" lvl="0" marL="0" rtl="0" algn="l">
              <a:lnSpc>
                <a:spcPct val="90000"/>
              </a:lnSpc>
              <a:spcBef>
                <a:spcPts val="1000"/>
              </a:spcBef>
              <a:spcAft>
                <a:spcPts val="0"/>
              </a:spcAft>
              <a:buClr>
                <a:srgbClr val="FF0000"/>
              </a:buClr>
              <a:buSzPts val="2400"/>
              <a:buNone/>
            </a:pPr>
            <a:r>
              <a:rPr b="1" lang="en-US" sz="2400">
                <a:solidFill>
                  <a:srgbClr val="FF0000"/>
                </a:solidFill>
              </a:rPr>
              <a:t>d. Temperature ☺ </a:t>
            </a:r>
            <a:r>
              <a:rPr b="1" i="1" lang="en-US" sz="2400">
                <a:solidFill>
                  <a:srgbClr val="FF0000"/>
                </a:solidFill>
              </a:rPr>
              <a:t>Correct!</a:t>
            </a:r>
            <a:endParaRPr b="1" i="1" sz="2400">
              <a:solidFill>
                <a:srgbClr val="FF0000"/>
              </a:solidFill>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e. transparency</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f. all variables affect other properties of water equally</a:t>
            </a:r>
            <a:endParaRPr/>
          </a:p>
          <a:p>
            <a:pPr indent="0" lvl="0" marL="0" rtl="0" algn="l">
              <a:lnSpc>
                <a:spcPct val="90000"/>
              </a:lnSpc>
              <a:spcBef>
                <a:spcPts val="1000"/>
              </a:spcBef>
              <a:spcAft>
                <a:spcPts val="0"/>
              </a:spcAft>
              <a:buClr>
                <a:schemeClr val="dk1"/>
              </a:buClr>
              <a:buSzPts val="2400"/>
              <a:buNone/>
            </a:pPr>
            <a:r>
              <a:t/>
            </a:r>
            <a:endParaRPr b="1" sz="2400">
              <a:solidFill>
                <a:srgbClr val="243A9D"/>
              </a:solidFill>
            </a:endParaRPr>
          </a:p>
          <a:p>
            <a:pPr indent="0" lvl="0" marL="0" rtl="0" algn="l">
              <a:lnSpc>
                <a:spcPct val="90000"/>
              </a:lnSpc>
              <a:spcBef>
                <a:spcPts val="1000"/>
              </a:spcBef>
              <a:spcAft>
                <a:spcPts val="0"/>
              </a:spcAft>
              <a:buClr>
                <a:schemeClr val="dk1"/>
              </a:buClr>
              <a:buSzPts val="2400"/>
              <a:buNone/>
            </a:pPr>
            <a:r>
              <a:rPr b="1" lang="en-US" sz="2400"/>
              <a:t>Were you correct? Now, Let’s look at the rest of the Hydrosphere Protocols!</a:t>
            </a:r>
            <a:endParaRPr/>
          </a:p>
          <a:p>
            <a:pPr indent="0" lvl="0" marL="0" rtl="0" algn="l">
              <a:lnSpc>
                <a:spcPct val="90000"/>
              </a:lnSpc>
              <a:spcBef>
                <a:spcPts val="1000"/>
              </a:spcBef>
              <a:spcAft>
                <a:spcPts val="0"/>
              </a:spcAft>
              <a:buClr>
                <a:schemeClr val="dk1"/>
              </a:buClr>
              <a:buSzPts val="2400"/>
              <a:buNone/>
            </a:pPr>
            <a:r>
              <a:rPr lang="en-US" sz="2400"/>
              <a:t> </a:t>
            </a:r>
            <a:endParaRPr/>
          </a:p>
        </p:txBody>
      </p:sp>
      <p:pic>
        <p:nvPicPr>
          <p:cNvPr descr="watermark image of a stream in everglades" id="374" name="Google Shape;374;p30"/>
          <p:cNvPicPr preferRelativeResize="0"/>
          <p:nvPr/>
        </p:nvPicPr>
        <p:blipFill rotWithShape="1">
          <a:blip r:embed="rId5">
            <a:alphaModFix amt="15000"/>
          </a:blip>
          <a:srcRect b="0" l="0" r="0" t="0"/>
          <a:stretch/>
        </p:blipFill>
        <p:spPr>
          <a:xfrm>
            <a:off x="0" y="1398677"/>
            <a:ext cx="12192000" cy="545932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380" name="Google Shape;380;p31"/>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381" name="Google Shape;381;p31"/>
          <p:cNvSpPr txBox="1"/>
          <p:nvPr>
            <p:ph type="title"/>
          </p:nvPr>
        </p:nvSpPr>
        <p:spPr>
          <a:xfrm>
            <a:off x="839788" y="0"/>
            <a:ext cx="6353492"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Dissolved Oxygen Protocol</a:t>
            </a:r>
            <a:endParaRPr/>
          </a:p>
        </p:txBody>
      </p:sp>
      <p:sp>
        <p:nvSpPr>
          <p:cNvPr id="382" name="Google Shape;382;p31"/>
          <p:cNvSpPr txBox="1"/>
          <p:nvPr>
            <p:ph idx="2" type="body"/>
          </p:nvPr>
        </p:nvSpPr>
        <p:spPr>
          <a:xfrm>
            <a:off x="839788" y="1788459"/>
            <a:ext cx="6353492" cy="3811588"/>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2000"/>
              <a:buNone/>
            </a:pPr>
            <a:r>
              <a:rPr lang="en-US" sz="2000"/>
              <a:t>An important GLOBE hydrosphere measurement is dissolved oxygen. Aquatic animals, such as fish and the zooplankton they feed on, do not breathe the oxygen atom in water molecules. Rather, they breathe the oxygen molecules dissolved in the water. Without sufficient levels of dissolved oxygen in the water, aquatic life suffocates. </a:t>
            </a:r>
            <a:endParaRPr/>
          </a:p>
          <a:p>
            <a:pPr indent="0" lvl="0" marL="0" rtl="0" algn="just">
              <a:lnSpc>
                <a:spcPct val="90000"/>
              </a:lnSpc>
              <a:spcBef>
                <a:spcPts val="1000"/>
              </a:spcBef>
              <a:spcAft>
                <a:spcPts val="0"/>
              </a:spcAft>
              <a:buClr>
                <a:schemeClr val="dk1"/>
              </a:buClr>
              <a:buSzPts val="2000"/>
              <a:buNone/>
            </a:pPr>
            <a:r>
              <a:rPr lang="en-US" sz="2000"/>
              <a:t>The amount of oxygen gas that is soluble in water is dependent on many factors, including water temperature, atmospheric pressure, and salinity. Colder water can dissolve more oxygen than warmer water. Water at higher elevations holds less dissolved oxygen since the atmospheric pressure is less. And as salinity increases, the solubility of oxygen decreases.</a:t>
            </a:r>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p:txBody>
      </p:sp>
      <p:pic>
        <p:nvPicPr>
          <p:cNvPr descr="Image of color changes when using a dissolved oxygen chemical testing kit" id="383" name="Google Shape;383;p31"/>
          <p:cNvPicPr preferRelativeResize="0"/>
          <p:nvPr/>
        </p:nvPicPr>
        <p:blipFill rotWithShape="1">
          <a:blip r:embed="rId4">
            <a:alphaModFix/>
          </a:blip>
          <a:srcRect b="0" l="0" r="0" t="0"/>
          <a:stretch/>
        </p:blipFill>
        <p:spPr>
          <a:xfrm>
            <a:off x="9206006" y="1470632"/>
            <a:ext cx="1872654" cy="4320568"/>
          </a:xfrm>
          <a:prstGeom prst="rect">
            <a:avLst/>
          </a:prstGeom>
          <a:noFill/>
          <a:ln>
            <a:noFill/>
          </a:ln>
        </p:spPr>
      </p:pic>
      <p:pic>
        <p:nvPicPr>
          <p:cNvPr descr="image of a dissolved oxygen meter" id="384" name="Google Shape;384;p31"/>
          <p:cNvPicPr preferRelativeResize="0"/>
          <p:nvPr/>
        </p:nvPicPr>
        <p:blipFill rotWithShape="1">
          <a:blip r:embed="rId5">
            <a:alphaModFix/>
          </a:blip>
          <a:srcRect b="0" l="0" r="0" t="0"/>
          <a:stretch/>
        </p:blipFill>
        <p:spPr>
          <a:xfrm rot="1305316">
            <a:off x="7559652" y="2336798"/>
            <a:ext cx="1079500" cy="2184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390" name="Google Shape;390;p32"/>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391" name="Google Shape;391;p32"/>
          <p:cNvSpPr txBox="1"/>
          <p:nvPr>
            <p:ph type="title"/>
          </p:nvPr>
        </p:nvSpPr>
        <p:spPr>
          <a:xfrm>
            <a:off x="839788" y="0"/>
            <a:ext cx="10688824"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Which Protocol for Dissolved Oxygen Should I Use? </a:t>
            </a:r>
            <a:endParaRPr/>
          </a:p>
        </p:txBody>
      </p:sp>
      <p:sp>
        <p:nvSpPr>
          <p:cNvPr id="392" name="Google Shape;392;p32"/>
          <p:cNvSpPr txBox="1"/>
          <p:nvPr>
            <p:ph idx="2" type="body"/>
          </p:nvPr>
        </p:nvSpPr>
        <p:spPr>
          <a:xfrm>
            <a:off x="839787" y="1788459"/>
            <a:ext cx="7174659" cy="3811588"/>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rgbClr val="000000"/>
              </a:buClr>
              <a:buSzPts val="2000"/>
              <a:buNone/>
            </a:pPr>
            <a:r>
              <a:rPr lang="en-US" sz="2000">
                <a:solidFill>
                  <a:srgbClr val="000000"/>
                </a:solidFill>
              </a:rPr>
              <a:t>GLOBE has two Protocol Methods for Dissolved Oxygen. One involves the use of a probe. Like all scientific measuring equipment, you will need to calibrate the probe before use.  You can also use a commercial dissolved oxygen test kit. Both methods provide reliable results. Specifications for both methods are listed in the GLOBE Teacher’s Guide Toolkit. </a:t>
            </a:r>
            <a:endParaRPr/>
          </a:p>
          <a:p>
            <a:pPr indent="0" lvl="0" marL="0" rtl="0" algn="just">
              <a:lnSpc>
                <a:spcPct val="90000"/>
              </a:lnSpc>
              <a:spcBef>
                <a:spcPts val="1600"/>
              </a:spcBef>
              <a:spcAft>
                <a:spcPts val="0"/>
              </a:spcAft>
              <a:buClr>
                <a:schemeClr val="dk1"/>
              </a:buClr>
              <a:buSzPts val="2000"/>
              <a:buNone/>
            </a:pPr>
            <a:r>
              <a:t/>
            </a:r>
            <a:endParaRPr sz="2000">
              <a:solidFill>
                <a:srgbClr val="000000"/>
              </a:solidFill>
            </a:endParaRPr>
          </a:p>
          <a:p>
            <a:pPr indent="0" lvl="0" marL="0" rtl="0" algn="just">
              <a:lnSpc>
                <a:spcPct val="90000"/>
              </a:lnSpc>
              <a:spcBef>
                <a:spcPts val="1600"/>
              </a:spcBef>
              <a:spcAft>
                <a:spcPts val="0"/>
              </a:spcAft>
              <a:buClr>
                <a:srgbClr val="000000"/>
              </a:buClr>
              <a:buSzPts val="2000"/>
              <a:buNone/>
            </a:pPr>
            <a:r>
              <a:rPr lang="en-US" sz="2000">
                <a:solidFill>
                  <a:srgbClr val="000000"/>
                </a:solidFill>
              </a:rPr>
              <a:t>It’s important to remember with either method that the amount of DO can change rapidly after a sample is collected. It’s important to preserve the water sample shortly after collecting. After sample preservation, sample testing can be done either in the field or taken back to the lab to determine the amount of DO in the water.</a:t>
            </a:r>
            <a:endParaRPr/>
          </a:p>
          <a:p>
            <a:pPr indent="0" lvl="0" marL="0" rtl="0" algn="l">
              <a:lnSpc>
                <a:spcPct val="90000"/>
              </a:lnSpc>
              <a:spcBef>
                <a:spcPts val="16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p:txBody>
      </p:sp>
      <p:pic>
        <p:nvPicPr>
          <p:cNvPr descr="Screenshot of the Toolket, GLOBE Teacher's Guide" id="393" name="Google Shape;393;p32"/>
          <p:cNvPicPr preferRelativeResize="0"/>
          <p:nvPr/>
        </p:nvPicPr>
        <p:blipFill rotWithShape="1">
          <a:blip r:embed="rId4">
            <a:alphaModFix/>
          </a:blip>
          <a:srcRect b="0" l="0" r="0" t="0"/>
          <a:stretch/>
        </p:blipFill>
        <p:spPr>
          <a:xfrm rot="791986">
            <a:off x="9201775" y="1984896"/>
            <a:ext cx="2019710" cy="2585881"/>
          </a:xfrm>
          <a:prstGeom prst="rect">
            <a:avLst/>
          </a:prstGeom>
          <a:noFill/>
          <a:ln>
            <a:noFill/>
          </a:ln>
          <a:effectLst>
            <a:outerShdw blurRad="292100" rotWithShape="0" algn="tl" dir="2700000" dist="139700">
              <a:srgbClr val="333333">
                <a:alpha val="63921"/>
              </a:srgbClr>
            </a:outerShdw>
          </a:effectLst>
        </p:spPr>
      </p:pic>
      <p:sp>
        <p:nvSpPr>
          <p:cNvPr id="394" name="Google Shape;394;p32"/>
          <p:cNvSpPr txBox="1"/>
          <p:nvPr/>
        </p:nvSpPr>
        <p:spPr>
          <a:xfrm>
            <a:off x="9552240" y="5168022"/>
            <a:ext cx="1092314" cy="36933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en-US" sz="1800" u="sng" cap="none" strike="noStrike">
                <a:solidFill>
                  <a:schemeClr val="dk1"/>
                </a:solidFill>
                <a:latin typeface="Calibri"/>
                <a:ea typeface="Calibri"/>
                <a:cs typeface="Calibri"/>
                <a:sym typeface="Calibri"/>
                <a:hlinkClick r:id="rId5">
                  <a:extLst>
                    <a:ext uri="{A12FA001-AC4F-418D-AE19-62706E023703}">
                      <ahyp:hlinkClr val="tx"/>
                    </a:ext>
                  </a:extLst>
                </a:hlinkClick>
              </a:rPr>
              <a:t>Toolkit</a:t>
            </a:r>
            <a:endParaRPr b="1" i="0" sz="1800" u="none" cap="none" strike="noStrike">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400" name="Google Shape;400;p33"/>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401" name="Google Shape;401;p33"/>
          <p:cNvSpPr txBox="1"/>
          <p:nvPr>
            <p:ph type="title"/>
          </p:nvPr>
        </p:nvSpPr>
        <p:spPr>
          <a:xfrm>
            <a:off x="839788" y="0"/>
            <a:ext cx="6262052"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Water Alkalinity Protocol </a:t>
            </a:r>
            <a:r>
              <a:rPr lang="en-US">
                <a:solidFill>
                  <a:schemeClr val="lt1"/>
                </a:solidFill>
              </a:rPr>
              <a:t>1</a:t>
            </a:r>
            <a:endParaRPr/>
          </a:p>
        </p:txBody>
      </p:sp>
      <p:sp>
        <p:nvSpPr>
          <p:cNvPr id="402" name="Google Shape;402;p33"/>
          <p:cNvSpPr txBox="1"/>
          <p:nvPr>
            <p:ph idx="2" type="body"/>
          </p:nvPr>
        </p:nvSpPr>
        <p:spPr>
          <a:xfrm>
            <a:off x="839788" y="1931894"/>
            <a:ext cx="6941577" cy="3811588"/>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2000"/>
              <a:buNone/>
            </a:pPr>
            <a:r>
              <a:rPr lang="en-US" sz="2000"/>
              <a:t>Alkalinity and pH are properties of water that are related, but different. Alkalinity is the measure of the pH buffering capacity of the water. pH, on the other hand, is the acidity of water.</a:t>
            </a:r>
            <a:endParaRPr/>
          </a:p>
          <a:p>
            <a:pPr indent="0" lvl="0" marL="0" rtl="0" algn="just">
              <a:lnSpc>
                <a:spcPct val="90000"/>
              </a:lnSpc>
              <a:spcBef>
                <a:spcPts val="1000"/>
              </a:spcBef>
              <a:spcAft>
                <a:spcPts val="0"/>
              </a:spcAft>
              <a:buClr>
                <a:schemeClr val="dk1"/>
              </a:buClr>
              <a:buSzPts val="2000"/>
              <a:buNone/>
            </a:pPr>
            <a:r>
              <a:rPr lang="en-US" sz="2000"/>
              <a:t>Alkalinity is the measure of a water’s resistance to the lowering of pH when acids are added to the water. Acid additions generally come from rain or snow, though soil sources are also important in some areas. Alkalinity is generated as water dissolves rocks containing calcium carbonate such as calcite and limestone. When a lake or stream has low alkalinity, typically below about 100 mg/L as CaCO3, a large influx of acids from a big rainfall or rapid snowmelt event could (at least temporarily) drop the pH of the water to levels harmful for amphibians, fish or zooplankton.  If a water body is well-buffered, then it is less sensitive to chemical changes that could result in a change in acidity. The GLOBE protocol for water alkalinity uses a commercial test kit. </a:t>
            </a:r>
            <a:endParaRPr/>
          </a:p>
        </p:txBody>
      </p:sp>
      <p:pic>
        <p:nvPicPr>
          <p:cNvPr descr="Diagram of importance of pH to Aquatic Life. pH limits of selected aquatic organisms. pH 4.5-9.0 Trout eggs and larvae develop normally. pH 4.- 10.1: pH limits of most resistant fish species. pH 5.0: limits for stickleback fish.  pH 7.5-8.4 best range for algae growth. pH 1.0 Mosquito larvae die. pH 4.6-9.5  range limit for perch. Most fish avoid waters with pH below 5.4 or above 11.4." id="403" name="Google Shape;403;p33"/>
          <p:cNvPicPr preferRelativeResize="0"/>
          <p:nvPr/>
        </p:nvPicPr>
        <p:blipFill rotWithShape="1">
          <a:blip r:embed="rId4">
            <a:alphaModFix/>
          </a:blip>
          <a:srcRect b="0" l="0" r="0" t="0"/>
          <a:stretch/>
        </p:blipFill>
        <p:spPr>
          <a:xfrm>
            <a:off x="8275527" y="956691"/>
            <a:ext cx="3426844" cy="5761994"/>
          </a:xfrm>
          <a:prstGeom prst="rect">
            <a:avLst/>
          </a:prstGeom>
          <a:noFill/>
          <a:ln>
            <a:noFill/>
          </a:ln>
        </p:spPr>
      </p:pic>
      <p:sp>
        <p:nvSpPr>
          <p:cNvPr id="404" name="Google Shape;404;p33"/>
          <p:cNvSpPr txBox="1"/>
          <p:nvPr/>
        </p:nvSpPr>
        <p:spPr>
          <a:xfrm>
            <a:off x="8763000" y="6519141"/>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410" name="Google Shape;410;p34"/>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411" name="Google Shape;411;p34"/>
          <p:cNvSpPr txBox="1"/>
          <p:nvPr>
            <p:ph type="title"/>
          </p:nvPr>
        </p:nvSpPr>
        <p:spPr>
          <a:xfrm>
            <a:off x="839788" y="0"/>
            <a:ext cx="6262052"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Water Alkalinity Protocol </a:t>
            </a:r>
            <a:r>
              <a:rPr lang="en-US">
                <a:solidFill>
                  <a:schemeClr val="lt1"/>
                </a:solidFill>
              </a:rPr>
              <a:t>2</a:t>
            </a:r>
            <a:endParaRPr/>
          </a:p>
        </p:txBody>
      </p:sp>
      <p:sp>
        <p:nvSpPr>
          <p:cNvPr id="412" name="Google Shape;412;p34"/>
          <p:cNvSpPr txBox="1"/>
          <p:nvPr>
            <p:ph idx="2" type="body"/>
          </p:nvPr>
        </p:nvSpPr>
        <p:spPr>
          <a:xfrm>
            <a:off x="590223" y="1553836"/>
            <a:ext cx="11083271" cy="3811588"/>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1800"/>
              <a:buNone/>
            </a:pPr>
            <a:r>
              <a:rPr lang="en-US" sz="1800"/>
              <a:t>When water has high alkalinity, we say that it is </a:t>
            </a:r>
            <a:r>
              <a:rPr i="1" lang="en-US" sz="1800"/>
              <a:t>well buffered</a:t>
            </a:r>
            <a:r>
              <a:rPr lang="en-US" sz="1800"/>
              <a:t>. It resists a decrease in pH when acidic water, such as rain or snowmelt, enters it. Alkalinity comes from dissolved rocks, particularly limestone (CaCO3), and soils. It is added to the water naturally as water comes in contact with rocks and soil. Water dissolves the CaCO3, carrying it into streams and lakes. Lakes and streams in areas rich in limestone bedrock will tend to have a higher alkalinity than those in regions with non-carbonate bedrock. </a:t>
            </a:r>
            <a:endParaRPr/>
          </a:p>
        </p:txBody>
      </p:sp>
      <p:pic>
        <p:nvPicPr>
          <p:cNvPr descr="Diagram of two lakes,  with pH meters showing  that the lake in limestone has a higher alkalinity. " id="413" name="Google Shape;413;p34"/>
          <p:cNvPicPr preferRelativeResize="0"/>
          <p:nvPr/>
        </p:nvPicPr>
        <p:blipFill rotWithShape="1">
          <a:blip r:embed="rId4">
            <a:alphaModFix/>
          </a:blip>
          <a:srcRect b="0" l="0" r="0" t="0"/>
          <a:stretch/>
        </p:blipFill>
        <p:spPr>
          <a:xfrm>
            <a:off x="1660991" y="3065969"/>
            <a:ext cx="8941734" cy="2411423"/>
          </a:xfrm>
          <a:prstGeom prst="rect">
            <a:avLst/>
          </a:prstGeom>
          <a:noFill/>
          <a:ln>
            <a:noFill/>
          </a:ln>
        </p:spPr>
      </p:pic>
      <p:sp>
        <p:nvSpPr>
          <p:cNvPr id="414" name="Google Shape;414;p34"/>
          <p:cNvSpPr txBox="1"/>
          <p:nvPr/>
        </p:nvSpPr>
        <p:spPr>
          <a:xfrm>
            <a:off x="340658" y="5589361"/>
            <a:ext cx="11582400" cy="83099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0" i="1" lang="en-US" sz="1600" u="none" cap="none" strike="noStrike">
                <a:solidFill>
                  <a:schemeClr val="dk1"/>
                </a:solidFill>
                <a:latin typeface="Calibri"/>
                <a:ea typeface="Calibri"/>
                <a:cs typeface="Calibri"/>
                <a:sym typeface="Calibri"/>
              </a:rPr>
              <a:t>Two hypothetical lakes and a pH meter. The lake on the right is surrounded by limestone which weather to produce carbonate and bicarbonate ions. These raise the water’s alkalinity. The lake on the left is formed in igneous rock, which does not produce carbonates when weathered. The lake on the right is resistant to change when acid is added, whereas the lake on the left will change more readily.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420" name="Google Shape;420;p35"/>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421" name="Google Shape;421;p35"/>
          <p:cNvSpPr txBox="1"/>
          <p:nvPr>
            <p:ph idx="2" type="body"/>
          </p:nvPr>
        </p:nvSpPr>
        <p:spPr>
          <a:xfrm>
            <a:off x="701207" y="2057400"/>
            <a:ext cx="6918793" cy="38115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000"/>
              <a:buNone/>
            </a:pPr>
            <a:r>
              <a:rPr lang="en-US" sz="2000"/>
              <a:t>The water salinity protocol has been deactivated but salinity data is still useful to measure and understand. Most water on Earth is seawater. </a:t>
            </a:r>
            <a:endParaRPr/>
          </a:p>
          <a:p>
            <a:pPr indent="0" lvl="0" marL="0" rtl="0" algn="l">
              <a:lnSpc>
                <a:spcPct val="90000"/>
              </a:lnSpc>
              <a:spcBef>
                <a:spcPts val="0"/>
              </a:spcBef>
              <a:spcAft>
                <a:spcPts val="0"/>
              </a:spcAft>
              <a:buSzPts val="2000"/>
              <a:buNone/>
            </a:pPr>
            <a:r>
              <a:t/>
            </a:r>
            <a:endParaRPr sz="2000"/>
          </a:p>
          <a:p>
            <a:pPr indent="0" lvl="0" marL="0" rtl="0" algn="l">
              <a:lnSpc>
                <a:spcPct val="90000"/>
              </a:lnSpc>
              <a:spcBef>
                <a:spcPts val="0"/>
              </a:spcBef>
              <a:spcAft>
                <a:spcPts val="0"/>
              </a:spcAft>
              <a:buSzPts val="2000"/>
              <a:buNone/>
            </a:pPr>
            <a:r>
              <a:rPr lang="en-US" sz="2000"/>
              <a:t>Water in seas and oceans is salty and has a much higher dissolved solids content than in freshwater lakes, streams and ponds. Salinity is a measure of that saltiness and is expressed in parts impurity per thousand parts water. The average salinity of Earth’s oceans is 35 parts per thousand (35 ppt). Sodium and chloride, the components of common table salt (NaCl), contribute most to the salinity. In bays and estuaries we can find a wide range of salinity values since these are the regions where freshwaters and seawater mix. The salinity of these brackish waters is between that of freshwater, which averages 0.5 ppt, and seawater.  </a:t>
            </a:r>
            <a:endParaRPr/>
          </a:p>
        </p:txBody>
      </p:sp>
      <p:pic>
        <p:nvPicPr>
          <p:cNvPr descr="Image of ocean and beach" id="422" name="Google Shape;422;p35"/>
          <p:cNvPicPr preferRelativeResize="0"/>
          <p:nvPr/>
        </p:nvPicPr>
        <p:blipFill rotWithShape="1">
          <a:blip r:embed="rId4">
            <a:alphaModFix/>
          </a:blip>
          <a:srcRect b="0" l="0" r="0" t="0"/>
          <a:stretch/>
        </p:blipFill>
        <p:spPr>
          <a:xfrm>
            <a:off x="7843287" y="2057400"/>
            <a:ext cx="3830918" cy="2873188"/>
          </a:xfrm>
          <a:prstGeom prst="rect">
            <a:avLst/>
          </a:prstGeom>
          <a:noFill/>
          <a:ln>
            <a:noFill/>
          </a:ln>
        </p:spPr>
      </p:pic>
      <p:sp>
        <p:nvSpPr>
          <p:cNvPr id="423" name="Google Shape;423;p35"/>
          <p:cNvSpPr txBox="1"/>
          <p:nvPr/>
        </p:nvSpPr>
        <p:spPr>
          <a:xfrm>
            <a:off x="701207" y="114300"/>
            <a:ext cx="7142080" cy="16002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3200"/>
              <a:buFont typeface="Calibri"/>
              <a:buNone/>
            </a:pPr>
            <a:r>
              <a:rPr b="0" i="0" lang="en-US" sz="3200" u="none" cap="none" strike="noStrike">
                <a:solidFill>
                  <a:srgbClr val="FF0000"/>
                </a:solidFill>
                <a:latin typeface="Calibri"/>
                <a:ea typeface="Calibri"/>
                <a:cs typeface="Calibri"/>
                <a:sym typeface="Calibri"/>
              </a:rPr>
              <a:t>Water Salinity Protocol, 1 (deactivated)  </a:t>
            </a:r>
            <a:r>
              <a:rPr b="0" i="0" lang="en-US" sz="3200" u="none" cap="none" strike="noStrike">
                <a:solidFill>
                  <a:schemeClr val="lt1"/>
                </a:solidFill>
                <a:latin typeface="Calibri"/>
                <a:ea typeface="Calibri"/>
                <a:cs typeface="Calibri"/>
                <a:sym typeface="Calibri"/>
              </a:rPr>
              <a:t>2</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429" name="Google Shape;429;p36"/>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430" name="Google Shape;430;p36"/>
          <p:cNvSpPr txBox="1"/>
          <p:nvPr>
            <p:ph type="title"/>
          </p:nvPr>
        </p:nvSpPr>
        <p:spPr>
          <a:xfrm>
            <a:off x="701207" y="188259"/>
            <a:ext cx="7244188"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solidFill>
                  <a:srgbClr val="FF0000"/>
                </a:solidFill>
              </a:rPr>
              <a:t>Water Salinity Protocol, 2 (deactivated)  </a:t>
            </a:r>
            <a:r>
              <a:rPr lang="en-US">
                <a:solidFill>
                  <a:schemeClr val="lt1"/>
                </a:solidFill>
              </a:rPr>
              <a:t>2</a:t>
            </a:r>
            <a:endParaRPr/>
          </a:p>
        </p:txBody>
      </p:sp>
      <p:sp>
        <p:nvSpPr>
          <p:cNvPr id="431" name="Google Shape;431;p36"/>
          <p:cNvSpPr txBox="1"/>
          <p:nvPr>
            <p:ph idx="2" type="body"/>
          </p:nvPr>
        </p:nvSpPr>
        <p:spPr>
          <a:xfrm>
            <a:off x="701207" y="1788459"/>
            <a:ext cx="8304213" cy="3811588"/>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2000"/>
              <a:buNone/>
            </a:pPr>
            <a:r>
              <a:t/>
            </a:r>
            <a:endParaRPr sz="2000"/>
          </a:p>
          <a:p>
            <a:pPr indent="0" lvl="0" marL="0" rtl="0" algn="just">
              <a:lnSpc>
                <a:spcPct val="90000"/>
              </a:lnSpc>
              <a:spcBef>
                <a:spcPts val="0"/>
              </a:spcBef>
              <a:spcAft>
                <a:spcPts val="0"/>
              </a:spcAft>
              <a:buClr>
                <a:schemeClr val="dk1"/>
              </a:buClr>
              <a:buSzPts val="2000"/>
              <a:buNone/>
            </a:pPr>
            <a:r>
              <a:rPr lang="en-US" sz="2000"/>
              <a:t>The water salinity protocol has been deactivated but salinity data is still useful to measure and understand in order to interpret other hydrosphere parameters, such as dissolved oxygen.</a:t>
            </a:r>
            <a:endParaRPr/>
          </a:p>
          <a:p>
            <a:pPr indent="0" lvl="0" marL="0" rtl="0" algn="just">
              <a:lnSpc>
                <a:spcPct val="90000"/>
              </a:lnSpc>
              <a:spcBef>
                <a:spcPts val="0"/>
              </a:spcBef>
              <a:spcAft>
                <a:spcPts val="0"/>
              </a:spcAft>
              <a:buClr>
                <a:schemeClr val="dk1"/>
              </a:buClr>
              <a:buSzPts val="2000"/>
              <a:buNone/>
            </a:pPr>
            <a:r>
              <a:t/>
            </a:r>
            <a:endParaRPr sz="2000"/>
          </a:p>
          <a:p>
            <a:pPr indent="0" lvl="0" marL="0" rtl="0" algn="just">
              <a:lnSpc>
                <a:spcPct val="90000"/>
              </a:lnSpc>
              <a:spcBef>
                <a:spcPts val="0"/>
              </a:spcBef>
              <a:spcAft>
                <a:spcPts val="0"/>
              </a:spcAft>
              <a:buClr>
                <a:schemeClr val="dk1"/>
              </a:buClr>
              <a:buSzPts val="2000"/>
              <a:buNone/>
            </a:pPr>
            <a:r>
              <a:rPr lang="en-US" sz="2000"/>
              <a:t>To measure salinity you need to determine the times of the high tide and low tide that occur before and after your salinity measurement is taken.</a:t>
            </a:r>
            <a:endParaRPr/>
          </a:p>
          <a:p>
            <a:pPr indent="0" lvl="0" marL="0" rtl="0" algn="just">
              <a:lnSpc>
                <a:spcPct val="90000"/>
              </a:lnSpc>
              <a:spcBef>
                <a:spcPts val="1000"/>
              </a:spcBef>
              <a:spcAft>
                <a:spcPts val="0"/>
              </a:spcAft>
              <a:buClr>
                <a:schemeClr val="dk1"/>
              </a:buClr>
              <a:buSzPts val="2000"/>
              <a:buNone/>
            </a:pPr>
            <a:r>
              <a:rPr lang="en-US" sz="2000"/>
              <a:t>There are different ways to measure salinity. GLOBE provides instructions using a hydrometer</a:t>
            </a:r>
            <a:endParaRPr b="1" sz="1800">
              <a:solidFill>
                <a:srgbClr val="000090"/>
              </a:solidFill>
            </a:endParaRPr>
          </a:p>
          <a:p>
            <a:pPr indent="0" lvl="0" marL="0" rtl="0" algn="l">
              <a:lnSpc>
                <a:spcPct val="90000"/>
              </a:lnSpc>
              <a:spcBef>
                <a:spcPts val="1000"/>
              </a:spcBef>
              <a:spcAft>
                <a:spcPts val="0"/>
              </a:spcAft>
              <a:buClr>
                <a:srgbClr val="000090"/>
              </a:buClr>
              <a:buSzPts val="2000"/>
              <a:buNone/>
            </a:pPr>
            <a:r>
              <a:rPr b="1" lang="en-US" sz="2000">
                <a:solidFill>
                  <a:srgbClr val="000090"/>
                </a:solidFill>
              </a:rPr>
              <a:t>The hydrometer method is </a:t>
            </a:r>
            <a:r>
              <a:rPr lang="en-US" sz="2000"/>
              <a:t>quick and easy to  to use, and does not create chemical byproducts that must be disposed of as chemical waste. However, hydrometers are relatively expensive and breakable.</a:t>
            </a:r>
            <a:endParaRPr/>
          </a:p>
          <a:p>
            <a:pPr indent="0" lvl="0" marL="0" rtl="0" algn="l">
              <a:lnSpc>
                <a:spcPct val="90000"/>
              </a:lnSpc>
              <a:spcBef>
                <a:spcPts val="1000"/>
              </a:spcBef>
              <a:spcAft>
                <a:spcPts val="0"/>
              </a:spcAft>
              <a:buClr>
                <a:schemeClr val="dk1"/>
              </a:buClr>
              <a:buSzPts val="2000"/>
              <a:buNone/>
            </a:pPr>
            <a:r>
              <a:t/>
            </a:r>
            <a:endParaRPr b="1" sz="2000"/>
          </a:p>
          <a:p>
            <a:pPr indent="0" lvl="0" marL="0" rtl="0" algn="just">
              <a:lnSpc>
                <a:spcPct val="90000"/>
              </a:lnSpc>
              <a:spcBef>
                <a:spcPts val="1000"/>
              </a:spcBef>
              <a:spcAft>
                <a:spcPts val="0"/>
              </a:spcAft>
              <a:buClr>
                <a:schemeClr val="dk1"/>
              </a:buClr>
              <a:buSzPts val="2000"/>
              <a:buNone/>
            </a:pPr>
            <a:r>
              <a:rPr lang="en-US" sz="2000"/>
              <a:t> </a:t>
            </a:r>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p:txBody>
      </p:sp>
      <p:pic>
        <p:nvPicPr>
          <p:cNvPr descr="Hydrometer in glass graduated cylinder" id="432" name="Google Shape;432;p36"/>
          <p:cNvPicPr preferRelativeResize="0"/>
          <p:nvPr/>
        </p:nvPicPr>
        <p:blipFill rotWithShape="1">
          <a:blip r:embed="rId4">
            <a:alphaModFix/>
          </a:blip>
          <a:srcRect b="0" l="0" r="0" t="0"/>
          <a:stretch/>
        </p:blipFill>
        <p:spPr>
          <a:xfrm>
            <a:off x="10110163" y="1447147"/>
            <a:ext cx="1841500" cy="41529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438" name="Google Shape;438;p37"/>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descr="Nitrogen cycles through the Earth system. Atmospheric nitrogen is not available to plants, but is fixed by bacteria, and becomes nutrients in the soil. Nitrates can leech into groundwater, contaminating it for drinking.  It can runoff into water bodies, providing additional nutrients, causing eutrofication." id="439" name="Google Shape;439;p37" title="Nitrogen cycle"/>
          <p:cNvSpPr txBox="1"/>
          <p:nvPr>
            <p:ph type="title"/>
          </p:nvPr>
        </p:nvSpPr>
        <p:spPr>
          <a:xfrm>
            <a:off x="839788" y="0"/>
            <a:ext cx="5972492"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Water Nitrate Protocol</a:t>
            </a:r>
            <a:endParaRPr/>
          </a:p>
        </p:txBody>
      </p:sp>
      <p:sp>
        <p:nvSpPr>
          <p:cNvPr id="440" name="Google Shape;440;p37"/>
          <p:cNvSpPr txBox="1"/>
          <p:nvPr>
            <p:ph idx="2" type="body"/>
          </p:nvPr>
        </p:nvSpPr>
        <p:spPr>
          <a:xfrm>
            <a:off x="660494" y="1837863"/>
            <a:ext cx="5766431" cy="3811588"/>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1800"/>
              <a:buNone/>
            </a:pPr>
            <a:r>
              <a:rPr lang="en-US" sz="1800"/>
              <a:t>Plants in both fresh and saline waters require three major nutrients for growth: carbon, nitrogen and phosphorus. In fact, most plants tend to use these three nutrients in the same proportion, and cannot grow if one is in short supply. Nitrogen exists in water bodies in numerous forms: dissolved molecular nitrogen (N2), organic compounds, ammonium (NH4 +), nitrite (NO2-) and nitrate(NO3-). Water nitrate is often a limiting factor for plant growth. Excessive nitrogen in a water body can cause overgrowth of plant life, ultimately creating poor oxygenation for aquatic organisms. </a:t>
            </a:r>
            <a:endParaRPr/>
          </a:p>
          <a:p>
            <a:pPr indent="0" lvl="0" marL="0" rtl="0" algn="just">
              <a:lnSpc>
                <a:spcPct val="90000"/>
              </a:lnSpc>
              <a:spcBef>
                <a:spcPts val="1000"/>
              </a:spcBef>
              <a:spcAft>
                <a:spcPts val="0"/>
              </a:spcAft>
              <a:buClr>
                <a:schemeClr val="dk1"/>
              </a:buClr>
              <a:buSzPts val="1800"/>
              <a:buNone/>
            </a:pPr>
            <a:r>
              <a:t/>
            </a:r>
            <a:endParaRPr sz="1800"/>
          </a:p>
          <a:p>
            <a:pPr indent="0" lvl="0" marL="0" rtl="0" algn="just">
              <a:lnSpc>
                <a:spcPct val="90000"/>
              </a:lnSpc>
              <a:spcBef>
                <a:spcPts val="1000"/>
              </a:spcBef>
              <a:spcAft>
                <a:spcPts val="0"/>
              </a:spcAft>
              <a:buClr>
                <a:schemeClr val="dk1"/>
              </a:buClr>
              <a:buSzPts val="1800"/>
              <a:buNone/>
            </a:pPr>
            <a:r>
              <a:rPr lang="en-US" sz="1800"/>
              <a:t>To test for nitrates, you will use a commercial test kit. Nitrates are a common pollutant that is transferred from overfertilized agricultural fields by runoff. </a:t>
            </a:r>
            <a:endParaRPr/>
          </a:p>
          <a:p>
            <a:pPr indent="0" lvl="0" marL="0" rtl="0" algn="just">
              <a:lnSpc>
                <a:spcPct val="90000"/>
              </a:lnSpc>
              <a:spcBef>
                <a:spcPts val="1000"/>
              </a:spcBef>
              <a:spcAft>
                <a:spcPts val="0"/>
              </a:spcAft>
              <a:buClr>
                <a:schemeClr val="dk1"/>
              </a:buClr>
              <a:buSzPts val="2000"/>
              <a:buNone/>
            </a:pPr>
            <a:r>
              <a:t/>
            </a:r>
            <a:endParaRPr sz="2000"/>
          </a:p>
        </p:txBody>
      </p:sp>
      <p:pic>
        <p:nvPicPr>
          <p:cNvPr descr="Diagram of the Nitrogen Cycle . Nitrogen in the air is not accessible to plants- bacteria play an important role in the nitrogen cycle. Nitrates applied to agricultural fields, animal waste and other sources wash into the waterways. " id="441" name="Google Shape;441;p37"/>
          <p:cNvPicPr preferRelativeResize="0"/>
          <p:nvPr/>
        </p:nvPicPr>
        <p:blipFill rotWithShape="1">
          <a:blip r:embed="rId4">
            <a:alphaModFix/>
          </a:blip>
          <a:srcRect b="0" l="0" r="0" t="0"/>
          <a:stretch/>
        </p:blipFill>
        <p:spPr>
          <a:xfrm>
            <a:off x="6812280" y="1837864"/>
            <a:ext cx="4998102" cy="3759400"/>
          </a:xfrm>
          <a:prstGeom prst="rect">
            <a:avLst/>
          </a:prstGeom>
          <a:noFill/>
          <a:ln>
            <a:noFill/>
          </a:ln>
          <a:effectLst>
            <a:outerShdw blurRad="292100" rotWithShape="0" algn="tl" dir="2700000" dist="139700">
              <a:srgbClr val="333333">
                <a:alpha val="63921"/>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447" name="Google Shape;447;p38"/>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448" name="Google Shape;448;p38"/>
          <p:cNvSpPr txBox="1"/>
          <p:nvPr>
            <p:ph type="title"/>
          </p:nvPr>
        </p:nvSpPr>
        <p:spPr>
          <a:xfrm>
            <a:off x="839787" y="0"/>
            <a:ext cx="8591083"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Freshwater Macroinvertebrates Protocol </a:t>
            </a:r>
            <a:r>
              <a:rPr lang="en-US">
                <a:solidFill>
                  <a:schemeClr val="lt1"/>
                </a:solidFill>
              </a:rPr>
              <a:t>1</a:t>
            </a:r>
            <a:endParaRPr/>
          </a:p>
        </p:txBody>
      </p:sp>
      <p:sp>
        <p:nvSpPr>
          <p:cNvPr id="449" name="Google Shape;449;p38"/>
          <p:cNvSpPr txBox="1"/>
          <p:nvPr>
            <p:ph idx="2" type="body"/>
          </p:nvPr>
        </p:nvSpPr>
        <p:spPr>
          <a:xfrm>
            <a:off x="839788" y="1842247"/>
            <a:ext cx="6370909" cy="3811588"/>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2000"/>
              <a:buNone/>
            </a:pPr>
            <a:r>
              <a:rPr lang="en-US" sz="2000"/>
              <a:t>Millions of small creatures inhabit fresh waters of lakes, streams, and wetlands. Macroinvertebrates, consisting of a variety of insects and insect larvae, crustaceans, mollusks, worms, and other small, spineless animals live in the mud, sand, or gravel of the substrate or on submersed plants and logs. They play a crucial role in the ecosystem. They provide an essential link in the food chain and are the source of food for many larger animals. Macroinvertebrates, such as freshwater mussels, help to filter water. Other types are scavengers and feed on decaying matter in the water, while certain macroinvetebrates prey on smaller organisms.</a:t>
            </a:r>
            <a:endParaRPr/>
          </a:p>
          <a:p>
            <a:pPr indent="0" lvl="0" marL="0" rtl="0" algn="just">
              <a:lnSpc>
                <a:spcPct val="90000"/>
              </a:lnSpc>
              <a:spcBef>
                <a:spcPts val="1000"/>
              </a:spcBef>
              <a:spcAft>
                <a:spcPts val="0"/>
              </a:spcAft>
              <a:buClr>
                <a:schemeClr val="dk1"/>
              </a:buClr>
              <a:buSzPts val="2000"/>
              <a:buNone/>
            </a:pPr>
            <a:r>
              <a:t/>
            </a:r>
            <a:endParaRPr sz="2000"/>
          </a:p>
          <a:p>
            <a:pPr indent="0" lvl="0" marL="0" rtl="0" algn="just">
              <a:lnSpc>
                <a:spcPct val="90000"/>
              </a:lnSpc>
              <a:spcBef>
                <a:spcPts val="1000"/>
              </a:spcBef>
              <a:spcAft>
                <a:spcPts val="0"/>
              </a:spcAft>
              <a:buClr>
                <a:schemeClr val="dk1"/>
              </a:buClr>
              <a:buSzPts val="2000"/>
              <a:buNone/>
            </a:pPr>
            <a:r>
              <a:t/>
            </a:r>
            <a:endParaRPr sz="2000"/>
          </a:p>
        </p:txBody>
      </p:sp>
      <p:pic>
        <p:nvPicPr>
          <p:cNvPr descr="GLOBE volunteer sorting macroinvertebrate larvae" id="450" name="Google Shape;450;p38"/>
          <p:cNvPicPr preferRelativeResize="0"/>
          <p:nvPr/>
        </p:nvPicPr>
        <p:blipFill rotWithShape="1">
          <a:blip r:embed="rId4">
            <a:alphaModFix/>
          </a:blip>
          <a:srcRect b="0" l="0" r="0" t="0"/>
          <a:stretch/>
        </p:blipFill>
        <p:spPr>
          <a:xfrm>
            <a:off x="7539595" y="1842247"/>
            <a:ext cx="4092515" cy="306938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456" name="Google Shape;456;p39"/>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457" name="Google Shape;457;p39"/>
          <p:cNvSpPr txBox="1"/>
          <p:nvPr>
            <p:ph type="title"/>
          </p:nvPr>
        </p:nvSpPr>
        <p:spPr>
          <a:xfrm>
            <a:off x="839787" y="0"/>
            <a:ext cx="8591083"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Freshwater Macroinvertebrates Protocol </a:t>
            </a:r>
            <a:r>
              <a:rPr lang="en-US">
                <a:solidFill>
                  <a:schemeClr val="lt1"/>
                </a:solidFill>
              </a:rPr>
              <a:t>2</a:t>
            </a:r>
            <a:endParaRPr/>
          </a:p>
        </p:txBody>
      </p:sp>
      <p:sp>
        <p:nvSpPr>
          <p:cNvPr id="458" name="Google Shape;458;p39"/>
          <p:cNvSpPr txBox="1"/>
          <p:nvPr>
            <p:ph idx="2" type="body"/>
          </p:nvPr>
        </p:nvSpPr>
        <p:spPr>
          <a:xfrm>
            <a:off x="839787" y="1734671"/>
            <a:ext cx="6152684" cy="3811588"/>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2000"/>
              <a:buNone/>
            </a:pPr>
            <a:r>
              <a:t/>
            </a:r>
            <a:endParaRPr sz="2000"/>
          </a:p>
          <a:p>
            <a:pPr indent="0" lvl="0" marL="0" rtl="0" algn="just">
              <a:lnSpc>
                <a:spcPct val="90000"/>
              </a:lnSpc>
              <a:spcBef>
                <a:spcPts val="1000"/>
              </a:spcBef>
              <a:spcAft>
                <a:spcPts val="0"/>
              </a:spcAft>
              <a:buClr>
                <a:schemeClr val="dk1"/>
              </a:buClr>
              <a:buSzPts val="2000"/>
              <a:buNone/>
            </a:pPr>
            <a:r>
              <a:rPr lang="en-US" sz="2000"/>
              <a:t>Macroinvertebrates can tell us a lot about the conditions within a water body. Many macroinvertebrates are sensitive to changes in pH, dissolved oxygen, temperature, salinity, transparency, and other changes in their habitat. Habitat is a place that includes everything that an animal needs to live and grow. Macroinvertebrate samples allow us to estimate biodiversity, examine the ecology of the water body and explore relationships among water chemistry measurements and organisms at your Hydrosphere Study Site. </a:t>
            </a:r>
            <a:endParaRPr/>
          </a:p>
          <a:p>
            <a:pPr indent="0" lvl="0" marL="0" rtl="0" algn="just">
              <a:lnSpc>
                <a:spcPct val="90000"/>
              </a:lnSpc>
              <a:spcBef>
                <a:spcPts val="1000"/>
              </a:spcBef>
              <a:spcAft>
                <a:spcPts val="0"/>
              </a:spcAft>
              <a:buClr>
                <a:schemeClr val="dk1"/>
              </a:buClr>
              <a:buSzPts val="2000"/>
              <a:buNone/>
            </a:pPr>
            <a:r>
              <a:rPr lang="en-US" sz="2000"/>
              <a:t>Ideally, you will sample freshwater macroinvertebrates twice a year, about 6 months apart, during the spring and the fall, or during the wet and dry seasons, about 6 months apart. </a:t>
            </a:r>
            <a:endParaRPr/>
          </a:p>
        </p:txBody>
      </p:sp>
      <p:pic>
        <p:nvPicPr>
          <p:cNvPr descr="Girl looking closely at invertebrates visible in small pond" id="459" name="Google Shape;459;p39"/>
          <p:cNvPicPr preferRelativeResize="0"/>
          <p:nvPr/>
        </p:nvPicPr>
        <p:blipFill rotWithShape="1">
          <a:blip r:embed="rId4">
            <a:alphaModFix/>
          </a:blip>
          <a:srcRect b="0" l="0" r="0" t="0"/>
          <a:stretch/>
        </p:blipFill>
        <p:spPr>
          <a:xfrm>
            <a:off x="7369629" y="2246811"/>
            <a:ext cx="3709851" cy="37098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117" name="Google Shape;117;p4"/>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118" name="Google Shape;118;p4"/>
          <p:cNvSpPr txBox="1"/>
          <p:nvPr>
            <p:ph type="title"/>
          </p:nvPr>
        </p:nvSpPr>
        <p:spPr>
          <a:xfrm>
            <a:off x="747739" y="981074"/>
            <a:ext cx="4646612" cy="61912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What is the Hydrosphere? </a:t>
            </a:r>
            <a:endParaRPr/>
          </a:p>
        </p:txBody>
      </p:sp>
      <p:sp>
        <p:nvSpPr>
          <p:cNvPr id="119" name="Google Shape;119;p4"/>
          <p:cNvSpPr txBox="1"/>
          <p:nvPr>
            <p:ph idx="2" type="body"/>
          </p:nvPr>
        </p:nvSpPr>
        <p:spPr>
          <a:xfrm>
            <a:off x="747739" y="1842247"/>
            <a:ext cx="6103453" cy="3811588"/>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2000"/>
              <a:buNone/>
            </a:pPr>
            <a:r>
              <a:rPr lang="en-US" sz="2000"/>
              <a:t>Students, volunteers, and scientists investigate Earth’s water bodies- our hydrosphere-through the collection of data using GLOBE protocols. These instructions ensure that you will use the right instruments and procedures so that </a:t>
            </a:r>
            <a:r>
              <a:rPr b="1" lang="en-US" sz="2000">
                <a:solidFill>
                  <a:srgbClr val="243A9D"/>
                </a:solidFill>
              </a:rPr>
              <a:t>the data you or your students collect will be comparable to data collected by others around the world. </a:t>
            </a:r>
            <a:endParaRPr/>
          </a:p>
          <a:p>
            <a:pPr indent="0" lvl="0" marL="0" rtl="0" algn="just">
              <a:lnSpc>
                <a:spcPct val="90000"/>
              </a:lnSpc>
              <a:spcBef>
                <a:spcPts val="1000"/>
              </a:spcBef>
              <a:spcAft>
                <a:spcPts val="0"/>
              </a:spcAft>
              <a:buClr>
                <a:schemeClr val="dk1"/>
              </a:buClr>
              <a:buSzPts val="2000"/>
              <a:buNone/>
            </a:pPr>
            <a:r>
              <a:t/>
            </a:r>
            <a:endParaRPr sz="2000"/>
          </a:p>
          <a:p>
            <a:pPr indent="0" lvl="0" marL="0" rtl="0" algn="just">
              <a:lnSpc>
                <a:spcPct val="90000"/>
              </a:lnSpc>
              <a:spcBef>
                <a:spcPts val="1000"/>
              </a:spcBef>
              <a:spcAft>
                <a:spcPts val="0"/>
              </a:spcAft>
              <a:buClr>
                <a:schemeClr val="dk1"/>
              </a:buClr>
              <a:buSzPts val="2000"/>
              <a:buNone/>
            </a:pPr>
            <a:r>
              <a:rPr lang="en-US" sz="2000"/>
              <a:t>You also have access to Learning Activities, which aid in the understanding of important scientific concepts, data collection methodologies, and procedures for analysis. The Hydrosphere Investigation Appendix contains data sheets for all hydrology protocols, a hydrology site map template and a glossary of terms. Additionally, data sheets (from the Appendix) and field guides (from the individual protocols) are available individually.</a:t>
            </a:r>
            <a:endParaRPr/>
          </a:p>
        </p:txBody>
      </p:sp>
      <p:pic>
        <p:nvPicPr>
          <p:cNvPr descr="image of screenshots of the Hydrosphere investigation from the GLOBE Teacher's Guide." id="120" name="Google Shape;120;p4"/>
          <p:cNvPicPr preferRelativeResize="0"/>
          <p:nvPr/>
        </p:nvPicPr>
        <p:blipFill rotWithShape="1">
          <a:blip r:embed="rId4">
            <a:alphaModFix/>
          </a:blip>
          <a:srcRect b="0" l="0" r="0" t="0"/>
          <a:stretch/>
        </p:blipFill>
        <p:spPr>
          <a:xfrm>
            <a:off x="7083942" y="1190574"/>
            <a:ext cx="4967356" cy="4306378"/>
          </a:xfrm>
          <a:prstGeom prst="rect">
            <a:avLst/>
          </a:prstGeom>
          <a:noFill/>
          <a:ln>
            <a:noFill/>
          </a:ln>
        </p:spPr>
      </p:pic>
      <p:sp>
        <p:nvSpPr>
          <p:cNvPr id="121" name="Google Shape;121;p4"/>
          <p:cNvSpPr txBox="1"/>
          <p:nvPr/>
        </p:nvSpPr>
        <p:spPr>
          <a:xfrm>
            <a:off x="7422775" y="5496952"/>
            <a:ext cx="476922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rgbClr val="1E4E79"/>
                </a:solidFill>
                <a:latin typeface="Calibri"/>
                <a:ea typeface="Calibri"/>
                <a:cs typeface="Calibri"/>
                <a:sym typeface="Calibri"/>
                <a:hlinkClick r:id="rId5">
                  <a:extLst>
                    <a:ext uri="{A12FA001-AC4F-418D-AE19-62706E023703}">
                      <ahyp:hlinkClr val="tx"/>
                    </a:ext>
                  </a:extLst>
                </a:hlinkClick>
              </a:rPr>
              <a:t>Link to GLOBE Hydrosphere Protocols</a:t>
            </a:r>
            <a:endParaRPr b="0" i="0" sz="1800" u="none" cap="none" strike="noStrike">
              <a:solidFill>
                <a:srgbClr val="1E4E79"/>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465" name="Google Shape;465;p41"/>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pic>
        <p:nvPicPr>
          <p:cNvPr descr="TEST Your Knowledge" id="466" name="Google Shape;466;p41"/>
          <p:cNvPicPr preferRelativeResize="0"/>
          <p:nvPr/>
        </p:nvPicPr>
        <p:blipFill rotWithShape="1">
          <a:blip r:embed="rId4">
            <a:alphaModFix/>
          </a:blip>
          <a:srcRect b="0" l="0" r="0" t="0"/>
          <a:stretch/>
        </p:blipFill>
        <p:spPr>
          <a:xfrm>
            <a:off x="10775576" y="114300"/>
            <a:ext cx="839239" cy="647413"/>
          </a:xfrm>
          <a:prstGeom prst="rect">
            <a:avLst/>
          </a:prstGeom>
          <a:noFill/>
          <a:ln>
            <a:noFill/>
          </a:ln>
          <a:effectLst>
            <a:outerShdw blurRad="292100" rotWithShape="0" algn="tl" dir="2700000" dist="139700">
              <a:srgbClr val="333333">
                <a:alpha val="63921"/>
              </a:srgbClr>
            </a:outerShdw>
          </a:effectLst>
        </p:spPr>
      </p:pic>
      <p:sp>
        <p:nvSpPr>
          <p:cNvPr id="467" name="Google Shape;467;p41"/>
          <p:cNvSpPr txBox="1"/>
          <p:nvPr>
            <p:ph type="title"/>
          </p:nvPr>
        </p:nvSpPr>
        <p:spPr>
          <a:xfrm>
            <a:off x="839788" y="0"/>
            <a:ext cx="8949671"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Review your Understanding! Question 7</a:t>
            </a:r>
            <a:endParaRPr/>
          </a:p>
        </p:txBody>
      </p:sp>
      <p:pic>
        <p:nvPicPr>
          <p:cNvPr descr="watermark image of a stream in everglades" id="468" name="Google Shape;468;p41"/>
          <p:cNvPicPr preferRelativeResize="0"/>
          <p:nvPr/>
        </p:nvPicPr>
        <p:blipFill rotWithShape="1">
          <a:blip r:embed="rId5">
            <a:alphaModFix amt="15000"/>
          </a:blip>
          <a:srcRect b="0" l="0" r="0" t="0"/>
          <a:stretch/>
        </p:blipFill>
        <p:spPr>
          <a:xfrm>
            <a:off x="0" y="1398677"/>
            <a:ext cx="12192000" cy="5459323"/>
          </a:xfrm>
          <a:prstGeom prst="rect">
            <a:avLst/>
          </a:prstGeom>
          <a:noFill/>
          <a:ln>
            <a:noFill/>
          </a:ln>
        </p:spPr>
      </p:pic>
      <p:sp>
        <p:nvSpPr>
          <p:cNvPr id="469" name="Google Shape;469;p41"/>
          <p:cNvSpPr txBox="1"/>
          <p:nvPr>
            <p:ph idx="2" type="body"/>
          </p:nvPr>
        </p:nvSpPr>
        <p:spPr>
          <a:xfrm>
            <a:off x="839788" y="1797424"/>
            <a:ext cx="10411308" cy="38115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 </a:t>
            </a:r>
            <a:endParaRPr b="1" sz="2400">
              <a:solidFill>
                <a:srgbClr val="243A9D"/>
              </a:solidFill>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When should a GLOBE teacher require students to wear protective gloves and eye gear?</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 </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a. When you use commercial chemical test kits</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b. Whenever you conduct any hydrosphere protocol</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c. Whenever your principal is looking</a:t>
            </a:r>
            <a:endParaRPr/>
          </a:p>
          <a:p>
            <a:pPr indent="0" lvl="0" marL="0" rtl="0" algn="l">
              <a:lnSpc>
                <a:spcPct val="90000"/>
              </a:lnSpc>
              <a:spcBef>
                <a:spcPts val="1000"/>
              </a:spcBef>
              <a:spcAft>
                <a:spcPts val="0"/>
              </a:spcAft>
              <a:buClr>
                <a:schemeClr val="dk1"/>
              </a:buClr>
              <a:buSzPts val="2400"/>
              <a:buNone/>
            </a:pPr>
            <a:r>
              <a:t/>
            </a:r>
            <a:endParaRPr b="1" sz="2400">
              <a:solidFill>
                <a:srgbClr val="243A9D"/>
              </a:solidFill>
            </a:endParaRPr>
          </a:p>
          <a:p>
            <a:pPr indent="0" lvl="0" marL="0" rtl="0" algn="l">
              <a:lnSpc>
                <a:spcPct val="90000"/>
              </a:lnSpc>
              <a:spcBef>
                <a:spcPts val="1000"/>
              </a:spcBef>
              <a:spcAft>
                <a:spcPts val="0"/>
              </a:spcAft>
              <a:buClr>
                <a:schemeClr val="dk1"/>
              </a:buClr>
              <a:buSzPts val="2400"/>
              <a:buNone/>
            </a:pPr>
            <a:r>
              <a:rPr b="1" lang="en-US" sz="2400"/>
              <a:t>What is your answer?</a:t>
            </a:r>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rPr lang="en-US" sz="2000"/>
              <a:t>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475" name="Google Shape;475;p42"/>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pic>
        <p:nvPicPr>
          <p:cNvPr descr="test your knowledge" id="476" name="Google Shape;476;p42"/>
          <p:cNvPicPr preferRelativeResize="0"/>
          <p:nvPr/>
        </p:nvPicPr>
        <p:blipFill rotWithShape="1">
          <a:blip r:embed="rId4">
            <a:alphaModFix/>
          </a:blip>
          <a:srcRect b="0" l="0" r="0" t="0"/>
          <a:stretch/>
        </p:blipFill>
        <p:spPr>
          <a:xfrm>
            <a:off x="10775576" y="114300"/>
            <a:ext cx="839239" cy="647413"/>
          </a:xfrm>
          <a:prstGeom prst="rect">
            <a:avLst/>
          </a:prstGeom>
          <a:noFill/>
          <a:ln>
            <a:noFill/>
          </a:ln>
          <a:effectLst>
            <a:outerShdw blurRad="292100" rotWithShape="0" algn="tl" dir="2700000" dist="139700">
              <a:srgbClr val="333333">
                <a:alpha val="63921"/>
              </a:srgbClr>
            </a:outerShdw>
          </a:effectLst>
        </p:spPr>
      </p:pic>
      <p:sp>
        <p:nvSpPr>
          <p:cNvPr id="477" name="Google Shape;477;p42"/>
          <p:cNvSpPr txBox="1"/>
          <p:nvPr>
            <p:ph type="title"/>
          </p:nvPr>
        </p:nvSpPr>
        <p:spPr>
          <a:xfrm>
            <a:off x="839788" y="0"/>
            <a:ext cx="10411308"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Review your Understanding! Answer to Question 7</a:t>
            </a:r>
            <a:endParaRPr/>
          </a:p>
        </p:txBody>
      </p:sp>
      <p:pic>
        <p:nvPicPr>
          <p:cNvPr descr="watermark image of a stream in everglades" id="478" name="Google Shape;478;p42"/>
          <p:cNvPicPr preferRelativeResize="0"/>
          <p:nvPr/>
        </p:nvPicPr>
        <p:blipFill rotWithShape="1">
          <a:blip r:embed="rId5">
            <a:alphaModFix amt="15000"/>
          </a:blip>
          <a:srcRect b="0" l="0" r="0" t="0"/>
          <a:stretch/>
        </p:blipFill>
        <p:spPr>
          <a:xfrm>
            <a:off x="0" y="1410709"/>
            <a:ext cx="12192000" cy="5459323"/>
          </a:xfrm>
          <a:prstGeom prst="rect">
            <a:avLst/>
          </a:prstGeom>
          <a:noFill/>
          <a:ln>
            <a:noFill/>
          </a:ln>
        </p:spPr>
      </p:pic>
      <p:sp>
        <p:nvSpPr>
          <p:cNvPr id="479" name="Google Shape;479;p42"/>
          <p:cNvSpPr txBox="1"/>
          <p:nvPr>
            <p:ph idx="2" type="body"/>
          </p:nvPr>
        </p:nvSpPr>
        <p:spPr>
          <a:xfrm>
            <a:off x="839788" y="1797424"/>
            <a:ext cx="10411308" cy="38115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 </a:t>
            </a:r>
            <a:endParaRPr b="1" sz="2400">
              <a:solidFill>
                <a:srgbClr val="243A9D"/>
              </a:solidFill>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When should a GLOBE teacher require students to wear protective gloves and eye gear?</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 </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a. When you use commercial chemical test kits</a:t>
            </a:r>
            <a:endParaRPr/>
          </a:p>
          <a:p>
            <a:pPr indent="0" lvl="0" marL="0" rtl="0" algn="l">
              <a:lnSpc>
                <a:spcPct val="90000"/>
              </a:lnSpc>
              <a:spcBef>
                <a:spcPts val="1000"/>
              </a:spcBef>
              <a:spcAft>
                <a:spcPts val="0"/>
              </a:spcAft>
              <a:buClr>
                <a:srgbClr val="FF0000"/>
              </a:buClr>
              <a:buSzPts val="2400"/>
              <a:buNone/>
            </a:pPr>
            <a:r>
              <a:rPr b="1" lang="en-US" sz="2400">
                <a:solidFill>
                  <a:srgbClr val="FF0000"/>
                </a:solidFill>
              </a:rPr>
              <a:t>b. Whenever you conduct any hydrosphere protocol ☺ </a:t>
            </a:r>
            <a:r>
              <a:rPr b="1" i="1" lang="en-US" sz="2400">
                <a:solidFill>
                  <a:srgbClr val="FF0000"/>
                </a:solidFill>
              </a:rPr>
              <a:t>correct!</a:t>
            </a:r>
            <a:endParaRPr b="1" i="1" sz="2400">
              <a:solidFill>
                <a:srgbClr val="FF0000"/>
              </a:solidFill>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c. Whenever your principal is looking</a:t>
            </a:r>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400"/>
              <a:buNone/>
            </a:pPr>
            <a:r>
              <a:rPr lang="en-US" sz="2400"/>
              <a:t> </a:t>
            </a:r>
            <a:r>
              <a:rPr b="1" lang="en-US" sz="2400"/>
              <a:t>Were you correct? Proceed to the next question!</a:t>
            </a:r>
            <a:endParaRPr/>
          </a:p>
          <a:p>
            <a:pPr indent="0" lvl="0" marL="0" rtl="0" algn="l">
              <a:lnSpc>
                <a:spcPct val="90000"/>
              </a:lnSpc>
              <a:spcBef>
                <a:spcPts val="1000"/>
              </a:spcBef>
              <a:spcAft>
                <a:spcPts val="0"/>
              </a:spcAft>
              <a:buClr>
                <a:schemeClr val="dk1"/>
              </a:buClr>
              <a:buSzPts val="2000"/>
              <a:buNone/>
            </a:pPr>
            <a:r>
              <a:t/>
            </a:r>
            <a:endParaRPr sz="20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485" name="Google Shape;485;p43"/>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pic>
        <p:nvPicPr>
          <p:cNvPr descr="TEST Your Knowledge" id="486" name="Google Shape;486;p43"/>
          <p:cNvPicPr preferRelativeResize="0"/>
          <p:nvPr/>
        </p:nvPicPr>
        <p:blipFill rotWithShape="1">
          <a:blip r:embed="rId4">
            <a:alphaModFix/>
          </a:blip>
          <a:srcRect b="0" l="0" r="0" t="0"/>
          <a:stretch/>
        </p:blipFill>
        <p:spPr>
          <a:xfrm>
            <a:off x="10775576" y="114300"/>
            <a:ext cx="839239" cy="647413"/>
          </a:xfrm>
          <a:prstGeom prst="rect">
            <a:avLst/>
          </a:prstGeom>
          <a:noFill/>
          <a:ln>
            <a:noFill/>
          </a:ln>
          <a:effectLst>
            <a:outerShdw blurRad="292100" rotWithShape="0" algn="tl" dir="2700000" dist="139700">
              <a:srgbClr val="333333">
                <a:alpha val="63921"/>
              </a:srgbClr>
            </a:outerShdw>
          </a:effectLst>
        </p:spPr>
      </p:pic>
      <p:sp>
        <p:nvSpPr>
          <p:cNvPr id="487" name="Google Shape;487;p43"/>
          <p:cNvSpPr txBox="1"/>
          <p:nvPr>
            <p:ph type="title"/>
          </p:nvPr>
        </p:nvSpPr>
        <p:spPr>
          <a:xfrm>
            <a:off x="839788" y="0"/>
            <a:ext cx="8949671"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Review your Understanding! Question 8</a:t>
            </a:r>
            <a:endParaRPr/>
          </a:p>
        </p:txBody>
      </p:sp>
      <p:sp>
        <p:nvSpPr>
          <p:cNvPr id="488" name="Google Shape;488;p43"/>
          <p:cNvSpPr txBox="1"/>
          <p:nvPr>
            <p:ph idx="2" type="body"/>
          </p:nvPr>
        </p:nvSpPr>
        <p:spPr>
          <a:xfrm>
            <a:off x="839788" y="1797424"/>
            <a:ext cx="10775027" cy="38115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t/>
            </a:r>
            <a:endParaRPr sz="2000"/>
          </a:p>
          <a:p>
            <a:pPr indent="0" lvl="0" marL="0" rtl="0" algn="l">
              <a:lnSpc>
                <a:spcPct val="90000"/>
              </a:lnSpc>
              <a:spcBef>
                <a:spcPts val="1000"/>
              </a:spcBef>
              <a:spcAft>
                <a:spcPts val="0"/>
              </a:spcAft>
              <a:buClr>
                <a:srgbClr val="243A9D"/>
              </a:buClr>
              <a:buSzPts val="2400"/>
              <a:buNone/>
            </a:pPr>
            <a:r>
              <a:rPr b="1" lang="en-US" sz="2400">
                <a:solidFill>
                  <a:srgbClr val="243A9D"/>
                </a:solidFill>
              </a:rPr>
              <a:t>Where can you find information about which instruments to use, and what specifications are necessary? </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 </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a. Any distributor of commercial water test kits meet GLOBE specifications</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b. GLOBE Teacher’s Guide Learning Activities</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c. The GLOBE Teacher’s Guide Toolkit</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d. Hydrology Study Site Data Sheet</a:t>
            </a:r>
            <a:endParaRPr/>
          </a:p>
          <a:p>
            <a:pPr indent="0" lvl="0" marL="0" rtl="0" algn="l">
              <a:lnSpc>
                <a:spcPct val="90000"/>
              </a:lnSpc>
              <a:spcBef>
                <a:spcPts val="1000"/>
              </a:spcBef>
              <a:spcAft>
                <a:spcPts val="0"/>
              </a:spcAft>
              <a:buClr>
                <a:schemeClr val="dk1"/>
              </a:buClr>
              <a:buSzPts val="2400"/>
              <a:buNone/>
            </a:pPr>
            <a:r>
              <a:t/>
            </a:r>
            <a:endParaRPr b="1" sz="2400">
              <a:solidFill>
                <a:srgbClr val="243A9D"/>
              </a:solidFill>
            </a:endParaRPr>
          </a:p>
          <a:p>
            <a:pPr indent="0" lvl="0" marL="0" rtl="0" algn="l">
              <a:lnSpc>
                <a:spcPct val="90000"/>
              </a:lnSpc>
              <a:spcBef>
                <a:spcPts val="1000"/>
              </a:spcBef>
              <a:spcAft>
                <a:spcPts val="0"/>
              </a:spcAft>
              <a:buClr>
                <a:schemeClr val="dk1"/>
              </a:buClr>
              <a:buSzPts val="2400"/>
              <a:buNone/>
            </a:pPr>
            <a:r>
              <a:rPr b="1" lang="en-US" sz="2400"/>
              <a:t>What is your answer?</a:t>
            </a:r>
            <a:endParaRPr/>
          </a:p>
          <a:p>
            <a:pPr indent="0" lvl="0" marL="0" rtl="0" algn="l">
              <a:lnSpc>
                <a:spcPct val="90000"/>
              </a:lnSpc>
              <a:spcBef>
                <a:spcPts val="1000"/>
              </a:spcBef>
              <a:spcAft>
                <a:spcPts val="0"/>
              </a:spcAft>
              <a:buClr>
                <a:schemeClr val="dk1"/>
              </a:buClr>
              <a:buSzPts val="2000"/>
              <a:buNone/>
            </a:pPr>
            <a:r>
              <a:rPr lang="en-US" sz="2000"/>
              <a:t> </a:t>
            </a:r>
            <a:endParaRPr/>
          </a:p>
        </p:txBody>
      </p:sp>
      <p:pic>
        <p:nvPicPr>
          <p:cNvPr descr="watermark image of a stream in everglades" id="489" name="Google Shape;489;p43"/>
          <p:cNvPicPr preferRelativeResize="0"/>
          <p:nvPr/>
        </p:nvPicPr>
        <p:blipFill rotWithShape="1">
          <a:blip r:embed="rId5">
            <a:alphaModFix amt="15000"/>
          </a:blip>
          <a:srcRect b="0" l="0" r="0" t="0"/>
          <a:stretch/>
        </p:blipFill>
        <p:spPr>
          <a:xfrm>
            <a:off x="0" y="1398677"/>
            <a:ext cx="12192000" cy="545932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495" name="Google Shape;495;p44"/>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pic>
        <p:nvPicPr>
          <p:cNvPr descr="test your knowledge" id="496" name="Google Shape;496;p44"/>
          <p:cNvPicPr preferRelativeResize="0"/>
          <p:nvPr/>
        </p:nvPicPr>
        <p:blipFill rotWithShape="1">
          <a:blip r:embed="rId4">
            <a:alphaModFix/>
          </a:blip>
          <a:srcRect b="0" l="0" r="0" t="0"/>
          <a:stretch/>
        </p:blipFill>
        <p:spPr>
          <a:xfrm>
            <a:off x="10775576" y="114300"/>
            <a:ext cx="839239" cy="647413"/>
          </a:xfrm>
          <a:prstGeom prst="rect">
            <a:avLst/>
          </a:prstGeom>
          <a:noFill/>
          <a:ln>
            <a:noFill/>
          </a:ln>
          <a:effectLst>
            <a:outerShdw blurRad="292100" rotWithShape="0" algn="tl" dir="2700000" dist="139700">
              <a:srgbClr val="333333">
                <a:alpha val="63921"/>
              </a:srgbClr>
            </a:outerShdw>
          </a:effectLst>
        </p:spPr>
      </p:pic>
      <p:sp>
        <p:nvSpPr>
          <p:cNvPr id="497" name="Google Shape;497;p44"/>
          <p:cNvSpPr txBox="1"/>
          <p:nvPr>
            <p:ph type="title"/>
          </p:nvPr>
        </p:nvSpPr>
        <p:spPr>
          <a:xfrm>
            <a:off x="839788" y="0"/>
            <a:ext cx="8949671"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Review your Understanding! Answer to Question 8</a:t>
            </a:r>
            <a:endParaRPr/>
          </a:p>
        </p:txBody>
      </p:sp>
      <p:sp>
        <p:nvSpPr>
          <p:cNvPr id="498" name="Google Shape;498;p44"/>
          <p:cNvSpPr txBox="1"/>
          <p:nvPr>
            <p:ph idx="2" type="body"/>
          </p:nvPr>
        </p:nvSpPr>
        <p:spPr>
          <a:xfrm>
            <a:off x="839788" y="1797424"/>
            <a:ext cx="10775027" cy="38115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t/>
            </a:r>
            <a:endParaRPr sz="2000"/>
          </a:p>
          <a:p>
            <a:pPr indent="0" lvl="0" marL="0" rtl="0" algn="l">
              <a:lnSpc>
                <a:spcPct val="90000"/>
              </a:lnSpc>
              <a:spcBef>
                <a:spcPts val="1000"/>
              </a:spcBef>
              <a:spcAft>
                <a:spcPts val="0"/>
              </a:spcAft>
              <a:buClr>
                <a:srgbClr val="243A9D"/>
              </a:buClr>
              <a:buSzPts val="2400"/>
              <a:buNone/>
            </a:pPr>
            <a:r>
              <a:rPr b="1" lang="en-US" sz="2400">
                <a:solidFill>
                  <a:srgbClr val="243A9D"/>
                </a:solidFill>
              </a:rPr>
              <a:t>Where can you find information about which instruments to use, and what specifications are necessary? </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 </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a. Any distributor of commercial water test kits meet GLOBE specifications</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b. GLOBE Teacher’s Guide Learning Activities</a:t>
            </a:r>
            <a:endParaRPr/>
          </a:p>
          <a:p>
            <a:pPr indent="0" lvl="0" marL="0" rtl="0" algn="l">
              <a:lnSpc>
                <a:spcPct val="90000"/>
              </a:lnSpc>
              <a:spcBef>
                <a:spcPts val="1000"/>
              </a:spcBef>
              <a:spcAft>
                <a:spcPts val="0"/>
              </a:spcAft>
              <a:buClr>
                <a:srgbClr val="FF0000"/>
              </a:buClr>
              <a:buSzPts val="2400"/>
              <a:buNone/>
            </a:pPr>
            <a:r>
              <a:rPr b="1" lang="en-US" sz="2400">
                <a:solidFill>
                  <a:srgbClr val="FF0000"/>
                </a:solidFill>
              </a:rPr>
              <a:t>c. The GLOBE Teacher’s Guide Toolkit ☺ </a:t>
            </a:r>
            <a:r>
              <a:rPr b="1" i="1" lang="en-US" sz="2400">
                <a:solidFill>
                  <a:srgbClr val="FF0000"/>
                </a:solidFill>
              </a:rPr>
              <a:t>correct!</a:t>
            </a:r>
            <a:endParaRPr b="1" i="1" sz="2400">
              <a:solidFill>
                <a:srgbClr val="FF0000"/>
              </a:solidFill>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d. Hydrology Study Site Data Sheet</a:t>
            </a:r>
            <a:endParaRPr/>
          </a:p>
          <a:p>
            <a:pPr indent="0" lvl="0" marL="0" rtl="0" algn="l">
              <a:lnSpc>
                <a:spcPct val="90000"/>
              </a:lnSpc>
              <a:spcBef>
                <a:spcPts val="1000"/>
              </a:spcBef>
              <a:spcAft>
                <a:spcPts val="0"/>
              </a:spcAft>
              <a:buClr>
                <a:schemeClr val="dk1"/>
              </a:buClr>
              <a:buSzPts val="2400"/>
              <a:buNone/>
            </a:pPr>
            <a:r>
              <a:t/>
            </a:r>
            <a:endParaRPr b="1" sz="2400">
              <a:solidFill>
                <a:srgbClr val="243A9D"/>
              </a:solidFill>
            </a:endParaRPr>
          </a:p>
          <a:p>
            <a:pPr indent="0" lvl="0" marL="0" rtl="0" algn="l">
              <a:lnSpc>
                <a:spcPct val="90000"/>
              </a:lnSpc>
              <a:spcBef>
                <a:spcPts val="1000"/>
              </a:spcBef>
              <a:spcAft>
                <a:spcPts val="0"/>
              </a:spcAft>
              <a:buClr>
                <a:schemeClr val="dk1"/>
              </a:buClr>
              <a:buSzPts val="2400"/>
              <a:buNone/>
            </a:pPr>
            <a:r>
              <a:rPr b="1" lang="en-US" sz="2400"/>
              <a:t>Were you correct? Proceed to the next question!</a:t>
            </a:r>
            <a:endParaRPr/>
          </a:p>
          <a:p>
            <a:pPr indent="0" lvl="0" marL="0" rtl="0" algn="l">
              <a:lnSpc>
                <a:spcPct val="90000"/>
              </a:lnSpc>
              <a:spcBef>
                <a:spcPts val="1000"/>
              </a:spcBef>
              <a:spcAft>
                <a:spcPts val="0"/>
              </a:spcAft>
              <a:buClr>
                <a:schemeClr val="dk1"/>
              </a:buClr>
              <a:buSzPts val="2400"/>
              <a:buNone/>
            </a:pPr>
            <a:r>
              <a:t/>
            </a:r>
            <a:endParaRPr b="1" sz="2400">
              <a:solidFill>
                <a:srgbClr val="243A9D"/>
              </a:solidFill>
            </a:endParaRPr>
          </a:p>
          <a:p>
            <a:pPr indent="0" lvl="0" marL="0" rtl="0" algn="l">
              <a:lnSpc>
                <a:spcPct val="90000"/>
              </a:lnSpc>
              <a:spcBef>
                <a:spcPts val="1000"/>
              </a:spcBef>
              <a:spcAft>
                <a:spcPts val="0"/>
              </a:spcAft>
              <a:buClr>
                <a:schemeClr val="dk1"/>
              </a:buClr>
              <a:buSzPts val="2000"/>
              <a:buNone/>
            </a:pPr>
            <a:r>
              <a:rPr lang="en-US" sz="2000"/>
              <a:t> </a:t>
            </a:r>
            <a:endParaRPr/>
          </a:p>
        </p:txBody>
      </p:sp>
      <p:pic>
        <p:nvPicPr>
          <p:cNvPr descr="watermark image of a stream in everglades" id="499" name="Google Shape;499;p44"/>
          <p:cNvPicPr preferRelativeResize="0"/>
          <p:nvPr/>
        </p:nvPicPr>
        <p:blipFill rotWithShape="1">
          <a:blip r:embed="rId5">
            <a:alphaModFix amt="15000"/>
          </a:blip>
          <a:srcRect b="0" l="0" r="0" t="0"/>
          <a:stretch/>
        </p:blipFill>
        <p:spPr>
          <a:xfrm>
            <a:off x="0" y="1398677"/>
            <a:ext cx="12192000" cy="545932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505" name="Google Shape;505;p45"/>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pic>
        <p:nvPicPr>
          <p:cNvPr descr="TEST Your Knowledge" id="506" name="Google Shape;506;p45"/>
          <p:cNvPicPr preferRelativeResize="0"/>
          <p:nvPr/>
        </p:nvPicPr>
        <p:blipFill rotWithShape="1">
          <a:blip r:embed="rId4">
            <a:alphaModFix/>
          </a:blip>
          <a:srcRect b="0" l="0" r="0" t="0"/>
          <a:stretch/>
        </p:blipFill>
        <p:spPr>
          <a:xfrm>
            <a:off x="10775576" y="114300"/>
            <a:ext cx="839239" cy="647413"/>
          </a:xfrm>
          <a:prstGeom prst="rect">
            <a:avLst/>
          </a:prstGeom>
          <a:noFill/>
          <a:ln>
            <a:noFill/>
          </a:ln>
          <a:effectLst>
            <a:outerShdw blurRad="292100" rotWithShape="0" algn="tl" dir="2700000" dist="139700">
              <a:srgbClr val="333333">
                <a:alpha val="63921"/>
              </a:srgbClr>
            </a:outerShdw>
          </a:effectLst>
        </p:spPr>
      </p:pic>
      <p:sp>
        <p:nvSpPr>
          <p:cNvPr id="507" name="Google Shape;507;p45"/>
          <p:cNvSpPr txBox="1"/>
          <p:nvPr>
            <p:ph type="title"/>
          </p:nvPr>
        </p:nvSpPr>
        <p:spPr>
          <a:xfrm>
            <a:off x="839788" y="0"/>
            <a:ext cx="8949671"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Review your Understanding! Question 9</a:t>
            </a:r>
            <a:endParaRPr/>
          </a:p>
        </p:txBody>
      </p:sp>
      <p:sp>
        <p:nvSpPr>
          <p:cNvPr id="508" name="Google Shape;508;p45"/>
          <p:cNvSpPr txBox="1"/>
          <p:nvPr>
            <p:ph idx="2" type="body"/>
          </p:nvPr>
        </p:nvSpPr>
        <p:spPr>
          <a:xfrm>
            <a:off x="839788" y="1797424"/>
            <a:ext cx="10550455" cy="38115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3A9D"/>
              </a:buClr>
              <a:buSzPts val="2400"/>
              <a:buNone/>
            </a:pPr>
            <a:r>
              <a:rPr b="1" lang="en-US" sz="2400">
                <a:solidFill>
                  <a:srgbClr val="243A9D"/>
                </a:solidFill>
              </a:rPr>
              <a:t>Which of the following protocols must be conducted using a commercial test kit?</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a. Water pH Protocol</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b. Dissolved Oxygen Protocol</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c. Electrical Conductivity Protocol</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d. Water Nitrate Protocol</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e. Mosquito Protocol</a:t>
            </a:r>
            <a:endParaRPr/>
          </a:p>
          <a:p>
            <a:pPr indent="0" lvl="0" marL="0" rtl="0" algn="l">
              <a:lnSpc>
                <a:spcPct val="90000"/>
              </a:lnSpc>
              <a:spcBef>
                <a:spcPts val="1000"/>
              </a:spcBef>
              <a:spcAft>
                <a:spcPts val="0"/>
              </a:spcAft>
              <a:buClr>
                <a:schemeClr val="dk1"/>
              </a:buClr>
              <a:buSzPts val="2400"/>
              <a:buNone/>
            </a:pPr>
            <a:r>
              <a:t/>
            </a:r>
            <a:endParaRPr b="1" sz="2400">
              <a:solidFill>
                <a:srgbClr val="243A9D"/>
              </a:solidFill>
            </a:endParaRPr>
          </a:p>
          <a:p>
            <a:pPr indent="0" lvl="0" marL="0" rtl="0" algn="l">
              <a:lnSpc>
                <a:spcPct val="90000"/>
              </a:lnSpc>
              <a:spcBef>
                <a:spcPts val="1000"/>
              </a:spcBef>
              <a:spcAft>
                <a:spcPts val="0"/>
              </a:spcAft>
              <a:buClr>
                <a:schemeClr val="dk1"/>
              </a:buClr>
              <a:buSzPts val="2400"/>
              <a:buNone/>
            </a:pPr>
            <a:r>
              <a:rPr b="1" lang="en-US" sz="2400"/>
              <a:t>What is your answer?</a:t>
            </a:r>
            <a:endParaRPr/>
          </a:p>
        </p:txBody>
      </p:sp>
      <p:pic>
        <p:nvPicPr>
          <p:cNvPr descr="watermark image of a stream in everglades" id="509" name="Google Shape;509;p45"/>
          <p:cNvPicPr preferRelativeResize="0"/>
          <p:nvPr/>
        </p:nvPicPr>
        <p:blipFill rotWithShape="1">
          <a:blip r:embed="rId5">
            <a:alphaModFix amt="15000"/>
          </a:blip>
          <a:srcRect b="0" l="0" r="0" t="0"/>
          <a:stretch/>
        </p:blipFill>
        <p:spPr>
          <a:xfrm>
            <a:off x="19015" y="1398677"/>
            <a:ext cx="12192000" cy="545932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515" name="Google Shape;515;p46"/>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pic>
        <p:nvPicPr>
          <p:cNvPr descr="test your knowledge" id="516" name="Google Shape;516;p46"/>
          <p:cNvPicPr preferRelativeResize="0"/>
          <p:nvPr/>
        </p:nvPicPr>
        <p:blipFill rotWithShape="1">
          <a:blip r:embed="rId4">
            <a:alphaModFix/>
          </a:blip>
          <a:srcRect b="0" l="0" r="0" t="0"/>
          <a:stretch/>
        </p:blipFill>
        <p:spPr>
          <a:xfrm>
            <a:off x="10775576" y="114300"/>
            <a:ext cx="839239" cy="647413"/>
          </a:xfrm>
          <a:prstGeom prst="rect">
            <a:avLst/>
          </a:prstGeom>
          <a:noFill/>
          <a:ln>
            <a:noFill/>
          </a:ln>
          <a:effectLst>
            <a:outerShdw blurRad="292100" rotWithShape="0" algn="tl" dir="2700000" dist="139700">
              <a:srgbClr val="333333">
                <a:alpha val="63921"/>
              </a:srgbClr>
            </a:outerShdw>
          </a:effectLst>
        </p:spPr>
      </p:pic>
      <p:sp>
        <p:nvSpPr>
          <p:cNvPr id="517" name="Google Shape;517;p46"/>
          <p:cNvSpPr txBox="1"/>
          <p:nvPr>
            <p:ph type="title"/>
          </p:nvPr>
        </p:nvSpPr>
        <p:spPr>
          <a:xfrm>
            <a:off x="839788" y="0"/>
            <a:ext cx="8949671"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Review your Understanding! Answer to Question 9</a:t>
            </a:r>
            <a:endParaRPr/>
          </a:p>
        </p:txBody>
      </p:sp>
      <p:sp>
        <p:nvSpPr>
          <p:cNvPr id="518" name="Google Shape;518;p46"/>
          <p:cNvSpPr txBox="1"/>
          <p:nvPr>
            <p:ph idx="2" type="body"/>
          </p:nvPr>
        </p:nvSpPr>
        <p:spPr>
          <a:xfrm>
            <a:off x="839788" y="1797424"/>
            <a:ext cx="10550455" cy="38115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3A9D"/>
              </a:buClr>
              <a:buSzPts val="2400"/>
              <a:buNone/>
            </a:pPr>
            <a:r>
              <a:rPr b="1" lang="en-US" sz="2400">
                <a:solidFill>
                  <a:srgbClr val="243A9D"/>
                </a:solidFill>
              </a:rPr>
              <a:t>Which of the following protocols must be conducted using a commercial test kit?</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a. Water pH Protocol</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b. Dissolved Oxygen Protocol</a:t>
            </a:r>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c. Electrical Conductivity Protocol</a:t>
            </a:r>
            <a:endParaRPr/>
          </a:p>
          <a:p>
            <a:pPr indent="0" lvl="0" marL="0" rtl="0" algn="l">
              <a:lnSpc>
                <a:spcPct val="90000"/>
              </a:lnSpc>
              <a:spcBef>
                <a:spcPts val="1000"/>
              </a:spcBef>
              <a:spcAft>
                <a:spcPts val="0"/>
              </a:spcAft>
              <a:buClr>
                <a:srgbClr val="FF0000"/>
              </a:buClr>
              <a:buSzPts val="2400"/>
              <a:buNone/>
            </a:pPr>
            <a:r>
              <a:rPr b="1" lang="en-US" sz="2400">
                <a:solidFill>
                  <a:srgbClr val="FF0000"/>
                </a:solidFill>
              </a:rPr>
              <a:t>d. Water Nitrate Protocol ☺ </a:t>
            </a:r>
            <a:r>
              <a:rPr b="1" i="1" lang="en-US" sz="2400">
                <a:solidFill>
                  <a:srgbClr val="FF0000"/>
                </a:solidFill>
              </a:rPr>
              <a:t>correct!</a:t>
            </a:r>
            <a:endParaRPr b="1" i="1" sz="2400">
              <a:solidFill>
                <a:srgbClr val="FF0000"/>
              </a:solidFill>
            </a:endParaRPr>
          </a:p>
          <a:p>
            <a:pPr indent="0" lvl="0" marL="0" rtl="0" algn="l">
              <a:lnSpc>
                <a:spcPct val="90000"/>
              </a:lnSpc>
              <a:spcBef>
                <a:spcPts val="1000"/>
              </a:spcBef>
              <a:spcAft>
                <a:spcPts val="0"/>
              </a:spcAft>
              <a:buClr>
                <a:srgbClr val="243A9D"/>
              </a:buClr>
              <a:buSzPts val="2400"/>
              <a:buNone/>
            </a:pPr>
            <a:r>
              <a:rPr b="1" lang="en-US" sz="2400">
                <a:solidFill>
                  <a:srgbClr val="243A9D"/>
                </a:solidFill>
              </a:rPr>
              <a:t>e. Mosquito Protocol</a:t>
            </a:r>
            <a:endParaRPr/>
          </a:p>
          <a:p>
            <a:pPr indent="0" lvl="0" marL="0" rtl="0" algn="l">
              <a:lnSpc>
                <a:spcPct val="90000"/>
              </a:lnSpc>
              <a:spcBef>
                <a:spcPts val="1000"/>
              </a:spcBef>
              <a:spcAft>
                <a:spcPts val="0"/>
              </a:spcAft>
              <a:buClr>
                <a:schemeClr val="dk1"/>
              </a:buClr>
              <a:buSzPts val="2400"/>
              <a:buNone/>
            </a:pPr>
            <a:r>
              <a:t/>
            </a:r>
            <a:endParaRPr b="1" sz="2400">
              <a:solidFill>
                <a:srgbClr val="243A9D"/>
              </a:solidFill>
            </a:endParaRPr>
          </a:p>
          <a:p>
            <a:pPr indent="0" lvl="0" marL="0" rtl="0" algn="l">
              <a:lnSpc>
                <a:spcPct val="90000"/>
              </a:lnSpc>
              <a:spcBef>
                <a:spcPts val="1000"/>
              </a:spcBef>
              <a:spcAft>
                <a:spcPts val="0"/>
              </a:spcAft>
              <a:buClr>
                <a:schemeClr val="dk1"/>
              </a:buClr>
              <a:buSzPts val="2400"/>
              <a:buNone/>
            </a:pPr>
            <a:r>
              <a:rPr b="1" lang="en-US" sz="2400"/>
              <a:t>Were you correct? Let’s move on now to learn how to describe your GLOBE Hydrosphere Study Site.</a:t>
            </a:r>
            <a:endParaRPr/>
          </a:p>
        </p:txBody>
      </p:sp>
      <p:pic>
        <p:nvPicPr>
          <p:cNvPr descr="watermark image of a stream in everglades" id="519" name="Google Shape;519;p46"/>
          <p:cNvPicPr preferRelativeResize="0"/>
          <p:nvPr/>
        </p:nvPicPr>
        <p:blipFill rotWithShape="1">
          <a:blip r:embed="rId5">
            <a:alphaModFix amt="15000"/>
          </a:blip>
          <a:srcRect b="0" l="0" r="0" t="0"/>
          <a:stretch/>
        </p:blipFill>
        <p:spPr>
          <a:xfrm>
            <a:off x="0" y="1398677"/>
            <a:ext cx="12192000" cy="545932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525" name="Google Shape;525;p47"/>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526" name="Google Shape;526;p47"/>
          <p:cNvSpPr txBox="1"/>
          <p:nvPr>
            <p:ph type="title"/>
          </p:nvPr>
        </p:nvSpPr>
        <p:spPr>
          <a:xfrm>
            <a:off x="733108" y="0"/>
            <a:ext cx="9553892"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3. Establishing your Hydrosphere Study Site</a:t>
            </a:r>
            <a:endParaRPr/>
          </a:p>
        </p:txBody>
      </p:sp>
      <p:sp>
        <p:nvSpPr>
          <p:cNvPr id="527" name="Google Shape;527;p47"/>
          <p:cNvSpPr txBox="1"/>
          <p:nvPr>
            <p:ph idx="2" type="body"/>
          </p:nvPr>
        </p:nvSpPr>
        <p:spPr>
          <a:xfrm>
            <a:off x="733108" y="1969427"/>
            <a:ext cx="6600918" cy="3811588"/>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2000"/>
              <a:buNone/>
            </a:pPr>
            <a:r>
              <a:rPr lang="en-US" sz="2000"/>
              <a:t>Information about your GLOBE Hydrosphere Study Site is essential for students, citizen scientists and scientists to interpret water data. Students and citizen scientists need to </a:t>
            </a:r>
            <a:r>
              <a:rPr b="1" lang="en-US" sz="2000">
                <a:solidFill>
                  <a:srgbClr val="243A9D"/>
                </a:solidFill>
              </a:rPr>
              <a:t>keep current and accurate science logs, report unusual findings, and attempt to understand the data they are collecting both spatially and temporally. </a:t>
            </a:r>
            <a:r>
              <a:rPr lang="en-US" sz="2000"/>
              <a:t>This means understanding what is in their entire watershed and how their area changes over time. Research may reveal seasonal patterns and longer-term changes or trends.</a:t>
            </a:r>
            <a:endParaRPr/>
          </a:p>
          <a:p>
            <a:pPr indent="0" lvl="0" marL="0" rtl="0" algn="l">
              <a:lnSpc>
                <a:spcPct val="90000"/>
              </a:lnSpc>
              <a:spcBef>
                <a:spcPts val="1000"/>
              </a:spcBef>
              <a:spcAft>
                <a:spcPts val="0"/>
              </a:spcAft>
              <a:buClr>
                <a:schemeClr val="dk1"/>
              </a:buClr>
              <a:buSzPts val="1600"/>
              <a:buNone/>
            </a:pPr>
            <a:r>
              <a:t/>
            </a:r>
            <a:endParaRPr/>
          </a:p>
        </p:txBody>
      </p:sp>
      <p:pic>
        <p:nvPicPr>
          <p:cNvPr descr="Teachers planning to document a study site" id="528" name="Google Shape;528;p47"/>
          <p:cNvPicPr preferRelativeResize="0"/>
          <p:nvPr/>
        </p:nvPicPr>
        <p:blipFill rotWithShape="1">
          <a:blip r:embed="rId4">
            <a:alphaModFix/>
          </a:blip>
          <a:srcRect b="0" l="0" r="0" t="0"/>
          <a:stretch/>
        </p:blipFill>
        <p:spPr>
          <a:xfrm>
            <a:off x="7872498" y="1800959"/>
            <a:ext cx="2765684" cy="2074262"/>
          </a:xfrm>
          <a:prstGeom prst="rect">
            <a:avLst/>
          </a:prstGeom>
          <a:noFill/>
          <a:ln>
            <a:noFill/>
          </a:ln>
        </p:spPr>
      </p:pic>
      <p:pic>
        <p:nvPicPr>
          <p:cNvPr descr=" Teacher shows students how to read thermometer " id="529" name="Google Shape;529;p47"/>
          <p:cNvPicPr preferRelativeResize="0"/>
          <p:nvPr/>
        </p:nvPicPr>
        <p:blipFill rotWithShape="1">
          <a:blip r:embed="rId5">
            <a:alphaModFix/>
          </a:blip>
          <a:srcRect b="0" l="0" r="0" t="0"/>
          <a:stretch/>
        </p:blipFill>
        <p:spPr>
          <a:xfrm>
            <a:off x="7872498" y="4213751"/>
            <a:ext cx="2879114" cy="218997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535" name="Google Shape;535;p48"/>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536" name="Google Shape;536;p48"/>
          <p:cNvSpPr txBox="1"/>
          <p:nvPr>
            <p:ph type="title"/>
          </p:nvPr>
        </p:nvSpPr>
        <p:spPr>
          <a:xfrm>
            <a:off x="839788" y="114300"/>
            <a:ext cx="7963249"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Selecting your Hydrosphere Study Site</a:t>
            </a:r>
            <a:endParaRPr/>
          </a:p>
        </p:txBody>
      </p:sp>
      <p:sp>
        <p:nvSpPr>
          <p:cNvPr id="537" name="Google Shape;537;p48"/>
          <p:cNvSpPr txBox="1"/>
          <p:nvPr>
            <p:ph idx="2" type="body"/>
          </p:nvPr>
        </p:nvSpPr>
        <p:spPr>
          <a:xfrm>
            <a:off x="839788" y="2057400"/>
            <a:ext cx="7389812" cy="3811588"/>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2000"/>
              <a:buNone/>
            </a:pPr>
            <a:r>
              <a:rPr lang="en-US" sz="2000"/>
              <a:t>All your hydrosphere measurements are taken at the same Hydrosphere Study Site. This may be any surface water site that can be safely visited and monitored regularly, although natural waters are preferred.  Sites may include (in order of preference):</a:t>
            </a:r>
            <a:endParaRPr/>
          </a:p>
          <a:p>
            <a:pPr indent="0" lvl="0" marL="0" rtl="0" algn="just">
              <a:lnSpc>
                <a:spcPct val="90000"/>
              </a:lnSpc>
              <a:spcBef>
                <a:spcPts val="1000"/>
              </a:spcBef>
              <a:spcAft>
                <a:spcPts val="0"/>
              </a:spcAft>
              <a:buClr>
                <a:schemeClr val="dk1"/>
              </a:buClr>
              <a:buSzPts val="2000"/>
              <a:buNone/>
            </a:pPr>
            <a:r>
              <a:t/>
            </a:r>
            <a:endParaRPr b="1" sz="2000">
              <a:solidFill>
                <a:srgbClr val="000000"/>
              </a:solidFill>
            </a:endParaRPr>
          </a:p>
          <a:p>
            <a:pPr indent="0" lvl="0" marL="0" rtl="0" algn="just">
              <a:lnSpc>
                <a:spcPct val="90000"/>
              </a:lnSpc>
              <a:spcBef>
                <a:spcPts val="1000"/>
              </a:spcBef>
              <a:spcAft>
                <a:spcPts val="0"/>
              </a:spcAft>
              <a:buClr>
                <a:srgbClr val="000000"/>
              </a:buClr>
              <a:buSzPts val="2000"/>
              <a:buNone/>
            </a:pPr>
            <a:r>
              <a:rPr b="1" lang="en-US" sz="2000">
                <a:solidFill>
                  <a:srgbClr val="000000"/>
                </a:solidFill>
              </a:rPr>
              <a:t>1. Stream or river</a:t>
            </a:r>
            <a:endParaRPr/>
          </a:p>
          <a:p>
            <a:pPr indent="0" lvl="0" marL="0" rtl="0" algn="just">
              <a:lnSpc>
                <a:spcPct val="90000"/>
              </a:lnSpc>
              <a:spcBef>
                <a:spcPts val="1000"/>
              </a:spcBef>
              <a:spcAft>
                <a:spcPts val="0"/>
              </a:spcAft>
              <a:buClr>
                <a:srgbClr val="000000"/>
              </a:buClr>
              <a:buSzPts val="2000"/>
              <a:buNone/>
            </a:pPr>
            <a:r>
              <a:rPr b="1" lang="en-US" sz="2000">
                <a:solidFill>
                  <a:srgbClr val="000000"/>
                </a:solidFill>
              </a:rPr>
              <a:t>2. Lake, reservoir, bay or ocean</a:t>
            </a:r>
            <a:endParaRPr/>
          </a:p>
          <a:p>
            <a:pPr indent="0" lvl="0" marL="0" rtl="0" algn="just">
              <a:lnSpc>
                <a:spcPct val="90000"/>
              </a:lnSpc>
              <a:spcBef>
                <a:spcPts val="1000"/>
              </a:spcBef>
              <a:spcAft>
                <a:spcPts val="0"/>
              </a:spcAft>
              <a:buClr>
                <a:srgbClr val="000000"/>
              </a:buClr>
              <a:buSzPts val="2000"/>
              <a:buNone/>
            </a:pPr>
            <a:r>
              <a:rPr b="1" lang="en-US" sz="2000">
                <a:solidFill>
                  <a:srgbClr val="000000"/>
                </a:solidFill>
              </a:rPr>
              <a:t>3. Pond</a:t>
            </a:r>
            <a:endParaRPr/>
          </a:p>
          <a:p>
            <a:pPr indent="0" lvl="0" marL="0" rtl="0" algn="just">
              <a:lnSpc>
                <a:spcPct val="90000"/>
              </a:lnSpc>
              <a:spcBef>
                <a:spcPts val="1000"/>
              </a:spcBef>
              <a:spcAft>
                <a:spcPts val="0"/>
              </a:spcAft>
              <a:buClr>
                <a:srgbClr val="000000"/>
              </a:buClr>
              <a:buSzPts val="2000"/>
              <a:buNone/>
            </a:pPr>
            <a:r>
              <a:rPr b="1" lang="en-US" sz="2000">
                <a:solidFill>
                  <a:srgbClr val="000000"/>
                </a:solidFill>
              </a:rPr>
              <a:t>4. An irrigation ditch or other water body, if natural body is not  available</a:t>
            </a:r>
            <a:endParaRPr/>
          </a:p>
        </p:txBody>
      </p:sp>
      <p:pic>
        <p:nvPicPr>
          <p:cNvPr descr="bucket sampling from a bridge" id="538" name="Google Shape;538;p48"/>
          <p:cNvPicPr preferRelativeResize="0"/>
          <p:nvPr/>
        </p:nvPicPr>
        <p:blipFill rotWithShape="1">
          <a:blip r:embed="rId4">
            <a:alphaModFix/>
          </a:blip>
          <a:srcRect b="0" l="0" r="0" t="0"/>
          <a:stretch/>
        </p:blipFill>
        <p:spPr>
          <a:xfrm>
            <a:off x="8803037" y="1205918"/>
            <a:ext cx="2177815" cy="1633361"/>
          </a:xfrm>
          <a:prstGeom prst="rect">
            <a:avLst/>
          </a:prstGeom>
          <a:noFill/>
          <a:ln>
            <a:noFill/>
          </a:ln>
        </p:spPr>
      </p:pic>
      <p:pic>
        <p:nvPicPr>
          <p:cNvPr descr="wetlands image" id="539" name="Google Shape;539;p48"/>
          <p:cNvPicPr preferRelativeResize="0"/>
          <p:nvPr/>
        </p:nvPicPr>
        <p:blipFill rotWithShape="1">
          <a:blip r:embed="rId5">
            <a:alphaModFix/>
          </a:blip>
          <a:srcRect b="0" l="0" r="0" t="0"/>
          <a:stretch/>
        </p:blipFill>
        <p:spPr>
          <a:xfrm>
            <a:off x="8803037" y="3091360"/>
            <a:ext cx="2177815" cy="1633361"/>
          </a:xfrm>
          <a:prstGeom prst="rect">
            <a:avLst/>
          </a:prstGeom>
          <a:noFill/>
          <a:ln>
            <a:noFill/>
          </a:ln>
        </p:spPr>
      </p:pic>
      <p:pic>
        <p:nvPicPr>
          <p:cNvPr descr="Image of a lake from a distance" id="540" name="Google Shape;540;p48"/>
          <p:cNvPicPr preferRelativeResize="0"/>
          <p:nvPr/>
        </p:nvPicPr>
        <p:blipFill rotWithShape="1">
          <a:blip r:embed="rId6">
            <a:alphaModFix/>
          </a:blip>
          <a:srcRect b="0" l="0" r="0" t="0"/>
          <a:stretch/>
        </p:blipFill>
        <p:spPr>
          <a:xfrm>
            <a:off x="8803037" y="4931251"/>
            <a:ext cx="2177815" cy="163336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546" name="Google Shape;546;p49"/>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547" name="Google Shape;547;p49"/>
          <p:cNvSpPr txBox="1"/>
          <p:nvPr>
            <p:ph type="title"/>
          </p:nvPr>
        </p:nvSpPr>
        <p:spPr>
          <a:xfrm>
            <a:off x="839788" y="0"/>
            <a:ext cx="968477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Documenting your Hydrosphere Study Site: Notes</a:t>
            </a:r>
            <a:endParaRPr/>
          </a:p>
        </p:txBody>
      </p:sp>
      <p:sp>
        <p:nvSpPr>
          <p:cNvPr id="548" name="Google Shape;548;p49"/>
          <p:cNvSpPr txBox="1"/>
          <p:nvPr>
            <p:ph idx="2" type="body"/>
          </p:nvPr>
        </p:nvSpPr>
        <p:spPr>
          <a:xfrm>
            <a:off x="839788" y="2057400"/>
            <a:ext cx="6385765" cy="3811588"/>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2000"/>
              <a:buNone/>
            </a:pPr>
            <a:r>
              <a:rPr lang="en-US" sz="2000"/>
              <a:t>Information on your site are provided in three ways: through written comments, photographs, and a field map.</a:t>
            </a:r>
            <a:endParaRPr/>
          </a:p>
          <a:p>
            <a:pPr indent="0" lvl="0" marL="0" rtl="0" algn="just">
              <a:lnSpc>
                <a:spcPct val="90000"/>
              </a:lnSpc>
              <a:spcBef>
                <a:spcPts val="1000"/>
              </a:spcBef>
              <a:spcAft>
                <a:spcPts val="0"/>
              </a:spcAft>
              <a:buClr>
                <a:schemeClr val="dk1"/>
              </a:buClr>
              <a:buSzPts val="2000"/>
              <a:buNone/>
            </a:pPr>
            <a:r>
              <a:t/>
            </a:r>
            <a:endParaRPr sz="2000"/>
          </a:p>
          <a:p>
            <a:pPr indent="0" lvl="0" marL="0" rtl="0" algn="just">
              <a:lnSpc>
                <a:spcPct val="90000"/>
              </a:lnSpc>
              <a:spcBef>
                <a:spcPts val="1000"/>
              </a:spcBef>
              <a:spcAft>
                <a:spcPts val="0"/>
              </a:spcAft>
              <a:buClr>
                <a:srgbClr val="000090"/>
              </a:buClr>
              <a:buSzPts val="2000"/>
              <a:buNone/>
            </a:pPr>
            <a:r>
              <a:rPr b="1" lang="en-US" sz="2000">
                <a:solidFill>
                  <a:srgbClr val="000090"/>
                </a:solidFill>
              </a:rPr>
              <a:t>1. Written: </a:t>
            </a:r>
            <a:r>
              <a:rPr lang="en-US" sz="2000"/>
              <a:t>You are asked to provide specific information when you define your site, by filling out the </a:t>
            </a:r>
            <a:r>
              <a:rPr b="1" i="1" lang="en-US" sz="2000">
                <a:solidFill>
                  <a:srgbClr val="243A9D"/>
                </a:solidFill>
              </a:rPr>
              <a:t>Site Definition Sheet.</a:t>
            </a:r>
            <a:r>
              <a:rPr i="1" lang="en-US" sz="2000"/>
              <a:t> </a:t>
            </a:r>
            <a:r>
              <a:rPr lang="en-US" sz="2000"/>
              <a:t>In addition to supplying this information, you must also carefully observe and report other things that may affect the water at your site. For example, you may observe migratory waterfowl in the pond, a large storm may have caused trees to fall into the stream or a new bridge is being built slightly up the stream from where you are sampling.</a:t>
            </a:r>
            <a:endParaRPr/>
          </a:p>
        </p:txBody>
      </p:sp>
      <p:pic>
        <p:nvPicPr>
          <p:cNvPr descr="Student documenting site data" id="549" name="Google Shape;549;p49"/>
          <p:cNvPicPr preferRelativeResize="0"/>
          <p:nvPr/>
        </p:nvPicPr>
        <p:blipFill rotWithShape="1">
          <a:blip r:embed="rId4">
            <a:alphaModFix/>
          </a:blip>
          <a:srcRect b="0" l="0" r="0" t="0"/>
          <a:stretch/>
        </p:blipFill>
        <p:spPr>
          <a:xfrm>
            <a:off x="7993339" y="2057400"/>
            <a:ext cx="3427696" cy="342769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555" name="Google Shape;555;p50"/>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556" name="Google Shape;556;p50"/>
          <p:cNvSpPr txBox="1"/>
          <p:nvPr>
            <p:ph type="title"/>
          </p:nvPr>
        </p:nvSpPr>
        <p:spPr>
          <a:xfrm>
            <a:off x="839788" y="114300"/>
            <a:ext cx="1059917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Documenting your Hydrosphere Study Site: Photos</a:t>
            </a:r>
            <a:endParaRPr/>
          </a:p>
        </p:txBody>
      </p:sp>
      <p:sp>
        <p:nvSpPr>
          <p:cNvPr id="557" name="Google Shape;557;p50"/>
          <p:cNvSpPr txBox="1"/>
          <p:nvPr>
            <p:ph idx="2" type="body"/>
          </p:nvPr>
        </p:nvSpPr>
        <p:spPr>
          <a:xfrm>
            <a:off x="839788" y="2057400"/>
            <a:ext cx="5614800" cy="381158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0090"/>
              </a:buClr>
              <a:buSzPts val="2000"/>
              <a:buNone/>
            </a:pPr>
            <a:r>
              <a:rPr b="1" lang="en-US" sz="2000">
                <a:solidFill>
                  <a:srgbClr val="000090"/>
                </a:solidFill>
              </a:rPr>
              <a:t>2. Photos: </a:t>
            </a:r>
            <a:r>
              <a:rPr lang="en-US" sz="2000"/>
              <a:t>Once each year, take photographs of your </a:t>
            </a:r>
            <a:r>
              <a:rPr b="1" i="1" lang="en-US" sz="2000">
                <a:solidFill>
                  <a:srgbClr val="243A9D"/>
                </a:solidFill>
              </a:rPr>
              <a:t>Hydrosphere Study Site. </a:t>
            </a:r>
            <a:r>
              <a:rPr lang="en-US" sz="2000"/>
              <a:t>Take four photographs, one in each cardinal direction (north, south, east, and west) while standing where you normally stand to collect your water sample.</a:t>
            </a:r>
            <a:endParaRPr/>
          </a:p>
          <a:p>
            <a:pPr indent="0" lvl="0" marL="0" rtl="0" algn="l">
              <a:lnSpc>
                <a:spcPct val="90000"/>
              </a:lnSpc>
              <a:spcBef>
                <a:spcPts val="0"/>
              </a:spcBef>
              <a:spcAft>
                <a:spcPts val="0"/>
              </a:spcAft>
              <a:buClr>
                <a:srgbClr val="000090"/>
              </a:buClr>
              <a:buSzPts val="2000"/>
              <a:buNone/>
            </a:pPr>
            <a:r>
              <a:t/>
            </a:r>
            <a:endParaRPr sz="2000"/>
          </a:p>
          <a:p>
            <a:pPr indent="0" lvl="0" marL="0" rtl="0" algn="l">
              <a:lnSpc>
                <a:spcPct val="90000"/>
              </a:lnSpc>
              <a:spcBef>
                <a:spcPts val="0"/>
              </a:spcBef>
              <a:spcAft>
                <a:spcPts val="0"/>
              </a:spcAft>
              <a:buClr>
                <a:srgbClr val="000090"/>
              </a:buClr>
              <a:buSzPts val="2000"/>
              <a:buNone/>
            </a:pPr>
            <a:r>
              <a:rPr lang="en-US" sz="2000">
                <a:solidFill>
                  <a:srgbClr val="FF0000"/>
                </a:solidFill>
              </a:rPr>
              <a:t>Slide 78 and 79 </a:t>
            </a:r>
            <a:r>
              <a:rPr lang="en-US" sz="2000"/>
              <a:t>show how to take </a:t>
            </a:r>
            <a:endParaRPr/>
          </a:p>
          <a:p>
            <a:pPr indent="0" lvl="0" marL="0" rtl="0" algn="l">
              <a:lnSpc>
                <a:spcPct val="90000"/>
              </a:lnSpc>
              <a:spcBef>
                <a:spcPts val="0"/>
              </a:spcBef>
              <a:spcAft>
                <a:spcPts val="0"/>
              </a:spcAft>
              <a:buClr>
                <a:srgbClr val="000090"/>
              </a:buClr>
              <a:buSzPts val="2000"/>
              <a:buNone/>
            </a:pPr>
            <a:r>
              <a:rPr lang="en-US" sz="2000"/>
              <a:t>photos using the GLOBE Observer </a:t>
            </a:r>
            <a:endParaRPr/>
          </a:p>
          <a:p>
            <a:pPr indent="0" lvl="0" marL="0" rtl="0" algn="l">
              <a:lnSpc>
                <a:spcPct val="90000"/>
              </a:lnSpc>
              <a:spcBef>
                <a:spcPts val="0"/>
              </a:spcBef>
              <a:spcAft>
                <a:spcPts val="0"/>
              </a:spcAft>
              <a:buClr>
                <a:srgbClr val="000090"/>
              </a:buClr>
              <a:buSzPts val="2000"/>
              <a:buNone/>
            </a:pPr>
            <a:r>
              <a:rPr lang="en-US" sz="2000"/>
              <a:t>app Land Cover Tool. </a:t>
            </a:r>
            <a:endParaRPr/>
          </a:p>
        </p:txBody>
      </p:sp>
      <p:pic>
        <p:nvPicPr>
          <p:cNvPr descr="Girl holding card that says &quot;west&quot; as direction  indicator for photo" id="558" name="Google Shape;558;p50"/>
          <p:cNvPicPr preferRelativeResize="0"/>
          <p:nvPr/>
        </p:nvPicPr>
        <p:blipFill rotWithShape="1">
          <a:blip r:embed="rId4">
            <a:alphaModFix/>
          </a:blip>
          <a:srcRect b="0" l="0" r="0" t="0"/>
          <a:stretch/>
        </p:blipFill>
        <p:spPr>
          <a:xfrm>
            <a:off x="6846830" y="2057400"/>
            <a:ext cx="4773124" cy="3579843"/>
          </a:xfrm>
          <a:prstGeom prst="rect">
            <a:avLst/>
          </a:prstGeom>
          <a:noFill/>
          <a:ln>
            <a:noFill/>
          </a:ln>
        </p:spPr>
      </p:pic>
      <p:pic>
        <p:nvPicPr>
          <p:cNvPr descr="Hand holding device with GLOBE Observer Land Cover tool" id="559" name="Google Shape;559;p50"/>
          <p:cNvPicPr preferRelativeResize="0"/>
          <p:nvPr/>
        </p:nvPicPr>
        <p:blipFill rotWithShape="1">
          <a:blip r:embed="rId5">
            <a:alphaModFix/>
          </a:blip>
          <a:srcRect b="0" l="0" r="55866" t="0"/>
          <a:stretch/>
        </p:blipFill>
        <p:spPr>
          <a:xfrm>
            <a:off x="4628085" y="3710988"/>
            <a:ext cx="1913000" cy="192625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127" name="Google Shape;127;p5"/>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128" name="Google Shape;128;p5"/>
          <p:cNvSpPr txBox="1"/>
          <p:nvPr>
            <p:ph type="title"/>
          </p:nvPr>
        </p:nvSpPr>
        <p:spPr>
          <a:xfrm>
            <a:off x="839788" y="1009650"/>
            <a:ext cx="10055520" cy="59055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Why are GLOBE Hydrosphere Investigations Important?</a:t>
            </a:r>
            <a:endParaRPr/>
          </a:p>
        </p:txBody>
      </p:sp>
      <p:sp>
        <p:nvSpPr>
          <p:cNvPr id="129" name="Google Shape;129;p5"/>
          <p:cNvSpPr txBox="1"/>
          <p:nvPr>
            <p:ph idx="2" type="body"/>
          </p:nvPr>
        </p:nvSpPr>
        <p:spPr>
          <a:xfrm>
            <a:off x="839788" y="1973822"/>
            <a:ext cx="6690565" cy="3811588"/>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2000"/>
              <a:buNone/>
            </a:pPr>
            <a:r>
              <a:rPr lang="en-US" sz="2000"/>
              <a:t>Current measurement programs in many areas of the world cover only a few water bodies a few times during the year. GLOBE students and volunteers conducting </a:t>
            </a:r>
            <a:r>
              <a:rPr b="1" lang="en-US" sz="2000">
                <a:solidFill>
                  <a:srgbClr val="243A9D"/>
                </a:solidFill>
              </a:rPr>
              <a:t>Hydrosphere Investigations</a:t>
            </a:r>
            <a:r>
              <a:rPr lang="en-US" sz="2000">
                <a:solidFill>
                  <a:srgbClr val="243A9D"/>
                </a:solidFill>
              </a:rPr>
              <a:t> </a:t>
            </a:r>
            <a:r>
              <a:rPr lang="en-US" sz="2000"/>
              <a:t>provide valuable data to help fill these gaps and improve our understanding of Earth's natural waters, and their role in preserving our ecosystems as well as  human health.  </a:t>
            </a:r>
            <a:endParaRPr/>
          </a:p>
          <a:p>
            <a:pPr indent="0" lvl="0" marL="0" rtl="0" algn="just">
              <a:lnSpc>
                <a:spcPct val="90000"/>
              </a:lnSpc>
              <a:spcBef>
                <a:spcPts val="1000"/>
              </a:spcBef>
              <a:spcAft>
                <a:spcPts val="0"/>
              </a:spcAft>
              <a:buClr>
                <a:schemeClr val="dk1"/>
              </a:buClr>
              <a:buSzPts val="2000"/>
              <a:buNone/>
            </a:pPr>
            <a:r>
              <a:rPr lang="en-US" sz="2000"/>
              <a:t>Scientists use GLOBE data, but it’s important for teachers to stress that </a:t>
            </a:r>
            <a:r>
              <a:rPr b="1" lang="en-US" sz="2000">
                <a:solidFill>
                  <a:srgbClr val="243A9D"/>
                </a:solidFill>
              </a:rPr>
              <a:t>GLOBE students are scientists themselves. </a:t>
            </a:r>
            <a:r>
              <a:rPr lang="en-US" sz="2000"/>
              <a:t>They ask questions about the world around them, collect data, conduct analyses and examine the validity of their hypotheses. What questions are explored in GLOBE Hydrosphere Investigations is up to you and your students. </a:t>
            </a:r>
            <a:endParaRPr/>
          </a:p>
        </p:txBody>
      </p:sp>
      <p:pic>
        <p:nvPicPr>
          <p:cNvPr descr="Student with net obtaining mosquito larvae for analysis,  Barbuda, Caribbeean." id="130" name="Google Shape;130;p5"/>
          <p:cNvPicPr preferRelativeResize="0"/>
          <p:nvPr/>
        </p:nvPicPr>
        <p:blipFill rotWithShape="1">
          <a:blip r:embed="rId4">
            <a:alphaModFix/>
          </a:blip>
          <a:srcRect b="0" l="0" r="0" t="0"/>
          <a:stretch/>
        </p:blipFill>
        <p:spPr>
          <a:xfrm>
            <a:off x="7919824" y="1973822"/>
            <a:ext cx="3626224" cy="3626224"/>
          </a:xfrm>
          <a:prstGeom prst="rect">
            <a:avLst/>
          </a:prstGeom>
          <a:noFill/>
          <a:ln>
            <a:noFill/>
          </a:ln>
        </p:spPr>
      </p:pic>
      <p:sp>
        <p:nvSpPr>
          <p:cNvPr id="131" name="Google Shape;131;p5"/>
          <p:cNvSpPr txBox="1"/>
          <p:nvPr/>
        </p:nvSpPr>
        <p:spPr>
          <a:xfrm>
            <a:off x="7919824" y="5600046"/>
            <a:ext cx="3626224"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GLOBE Mosquito Protocol: Netting mosquito larvae, Barbuda.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565" name="Google Shape;565;p51" title="e"/>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566" name="Google Shape;566;p51"/>
          <p:cNvSpPr txBox="1"/>
          <p:nvPr>
            <p:ph type="title"/>
          </p:nvPr>
        </p:nvSpPr>
        <p:spPr>
          <a:xfrm>
            <a:off x="839788" y="114300"/>
            <a:ext cx="1059917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Documenting your Hydrosphere Study Site: Map</a:t>
            </a:r>
            <a:endParaRPr/>
          </a:p>
        </p:txBody>
      </p:sp>
      <p:sp>
        <p:nvSpPr>
          <p:cNvPr id="567" name="Google Shape;567;p51"/>
          <p:cNvSpPr txBox="1"/>
          <p:nvPr>
            <p:ph idx="2" type="body"/>
          </p:nvPr>
        </p:nvSpPr>
        <p:spPr>
          <a:xfrm>
            <a:off x="839788" y="2057400"/>
            <a:ext cx="5435506" cy="3811588"/>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rgbClr val="000090"/>
              </a:buClr>
              <a:buSzPts val="2000"/>
              <a:buNone/>
            </a:pPr>
            <a:r>
              <a:rPr b="1" lang="en-US" sz="2000">
                <a:solidFill>
                  <a:srgbClr val="000090"/>
                </a:solidFill>
              </a:rPr>
              <a:t>3. Field Map: </a:t>
            </a:r>
            <a:r>
              <a:rPr lang="en-US" sz="2000"/>
              <a:t>Sketch a field map of your </a:t>
            </a:r>
            <a:r>
              <a:rPr b="1" i="1" lang="en-US" sz="2000">
                <a:solidFill>
                  <a:srgbClr val="243A9D"/>
                </a:solidFill>
              </a:rPr>
              <a:t>Hydrosphere Study Site </a:t>
            </a:r>
            <a:r>
              <a:rPr lang="en-US" sz="2000"/>
              <a:t>each year following the guidelines in the </a:t>
            </a:r>
            <a:r>
              <a:rPr b="1" i="1" lang="en-US" sz="2000">
                <a:solidFill>
                  <a:srgbClr val="243A9D"/>
                </a:solidFill>
              </a:rPr>
              <a:t>Mapping Your Hydrosphere Study Site Field Guide. </a:t>
            </a:r>
            <a:r>
              <a:rPr lang="en-US" sz="2000"/>
              <a:t>The field map will help you become familiar with your site and identify micro habitats as well as surrounding land cover that may affect the water.</a:t>
            </a:r>
            <a:endParaRPr/>
          </a:p>
        </p:txBody>
      </p:sp>
      <p:pic>
        <p:nvPicPr>
          <p:cNvPr descr="Hand-drawn map of a study site " id="568" name="Google Shape;568;p51"/>
          <p:cNvPicPr preferRelativeResize="0"/>
          <p:nvPr/>
        </p:nvPicPr>
        <p:blipFill rotWithShape="1">
          <a:blip r:embed="rId4">
            <a:alphaModFix/>
          </a:blip>
          <a:srcRect b="0" l="0" r="0" t="0"/>
          <a:stretch/>
        </p:blipFill>
        <p:spPr>
          <a:xfrm>
            <a:off x="6603077" y="2085882"/>
            <a:ext cx="5010059" cy="3783106"/>
          </a:xfrm>
          <a:prstGeom prst="rect">
            <a:avLst/>
          </a:prstGeom>
          <a:noFill/>
          <a:ln>
            <a:noFill/>
          </a:ln>
          <a:effectLst>
            <a:outerShdw blurRad="292100" rotWithShape="0" algn="tl" dir="2700000" dist="139700">
              <a:srgbClr val="333333">
                <a:alpha val="63921"/>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pic>
        <p:nvPicPr>
          <p:cNvPr descr="Image of the equipment you need" id="573" name="Google Shape;573;p52"/>
          <p:cNvPicPr preferRelativeResize="0"/>
          <p:nvPr/>
        </p:nvPicPr>
        <p:blipFill rotWithShape="1">
          <a:blip r:embed="rId3">
            <a:alphaModFix/>
          </a:blip>
          <a:srcRect b="0" l="0" r="0" t="0"/>
          <a:stretch/>
        </p:blipFill>
        <p:spPr>
          <a:xfrm>
            <a:off x="6060141" y="1600200"/>
            <a:ext cx="5629373" cy="3575237"/>
          </a:xfrm>
          <a:prstGeom prst="rect">
            <a:avLst/>
          </a:prstGeom>
          <a:noFill/>
          <a:ln>
            <a:noFill/>
          </a:ln>
        </p:spPr>
      </p:pic>
      <p:sp>
        <p:nvSpPr>
          <p:cNvPr id="574" name="Google Shape;574;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575" name="Google Shape;575;p52"/>
          <p:cNvPicPr preferRelativeResize="0"/>
          <p:nvPr>
            <p:ph idx="1" type="body"/>
          </p:nvPr>
        </p:nvPicPr>
        <p:blipFill rotWithShape="1">
          <a:blip r:embed="rId4">
            <a:alphaModFix/>
          </a:blip>
          <a:srcRect b="0" l="0" r="0" t="0"/>
          <a:stretch/>
        </p:blipFill>
        <p:spPr>
          <a:xfrm>
            <a:off x="0" y="0"/>
            <a:ext cx="12192000" cy="914400"/>
          </a:xfrm>
          <a:prstGeom prst="rect">
            <a:avLst/>
          </a:prstGeom>
          <a:noFill/>
          <a:ln>
            <a:noFill/>
          </a:ln>
        </p:spPr>
      </p:pic>
      <p:sp>
        <p:nvSpPr>
          <p:cNvPr id="576" name="Google Shape;576;p52"/>
          <p:cNvSpPr txBox="1"/>
          <p:nvPr>
            <p:ph type="title"/>
          </p:nvPr>
        </p:nvSpPr>
        <p:spPr>
          <a:xfrm>
            <a:off x="839788" y="0"/>
            <a:ext cx="10814330"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Equipment Needed to Document your Hydrosphere Study Site</a:t>
            </a:r>
            <a:endParaRPr/>
          </a:p>
        </p:txBody>
      </p:sp>
      <p:sp>
        <p:nvSpPr>
          <p:cNvPr id="577" name="Google Shape;577;p52"/>
          <p:cNvSpPr txBox="1"/>
          <p:nvPr>
            <p:ph idx="2" type="body"/>
          </p:nvPr>
        </p:nvSpPr>
        <p:spPr>
          <a:xfrm>
            <a:off x="839788" y="1725706"/>
            <a:ext cx="7049153" cy="52578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Clr>
                <a:srgbClr val="000072"/>
              </a:buClr>
              <a:buSzPct val="100000"/>
              <a:buNone/>
            </a:pPr>
            <a:r>
              <a:rPr b="1" lang="en-US" sz="2900">
                <a:solidFill>
                  <a:srgbClr val="000072"/>
                </a:solidFill>
              </a:rPr>
              <a:t>Assemble Equipment:</a:t>
            </a:r>
            <a:endParaRPr b="1" sz="2900">
              <a:solidFill>
                <a:srgbClr val="000000"/>
              </a:solidFill>
            </a:endParaRPr>
          </a:p>
          <a:p>
            <a:pPr indent="-285781" lvl="0" marL="285750" rtl="0" algn="l">
              <a:lnSpc>
                <a:spcPct val="90000"/>
              </a:lnSpc>
              <a:spcBef>
                <a:spcPts val="1000"/>
              </a:spcBef>
              <a:spcAft>
                <a:spcPts val="0"/>
              </a:spcAft>
              <a:buClr>
                <a:srgbClr val="000000"/>
              </a:buClr>
              <a:buSzPct val="100000"/>
              <a:buFont typeface="Arial"/>
              <a:buChar char="•"/>
            </a:pPr>
            <a:r>
              <a:rPr lang="en-US" sz="2900">
                <a:solidFill>
                  <a:srgbClr val="000000"/>
                </a:solidFill>
              </a:rPr>
              <a:t>Pencil or pen</a:t>
            </a:r>
            <a:endParaRPr/>
          </a:p>
          <a:p>
            <a:pPr indent="-285781" lvl="0" marL="285750" rtl="0" algn="l">
              <a:lnSpc>
                <a:spcPct val="90000"/>
              </a:lnSpc>
              <a:spcBef>
                <a:spcPts val="1000"/>
              </a:spcBef>
              <a:spcAft>
                <a:spcPts val="0"/>
              </a:spcAft>
              <a:buClr>
                <a:srgbClr val="000000"/>
              </a:buClr>
              <a:buSzPct val="100000"/>
              <a:buFont typeface="Arial"/>
              <a:buChar char="•"/>
            </a:pPr>
            <a:r>
              <a:rPr lang="en-US" sz="2900">
                <a:solidFill>
                  <a:srgbClr val="000000"/>
                </a:solidFill>
              </a:rPr>
              <a:t>Compass</a:t>
            </a:r>
            <a:endParaRPr/>
          </a:p>
          <a:p>
            <a:pPr indent="-285781" lvl="0" marL="285750" rtl="0" algn="l">
              <a:lnSpc>
                <a:spcPct val="90000"/>
              </a:lnSpc>
              <a:spcBef>
                <a:spcPts val="1000"/>
              </a:spcBef>
              <a:spcAft>
                <a:spcPts val="0"/>
              </a:spcAft>
              <a:buClr>
                <a:srgbClr val="000000"/>
              </a:buClr>
              <a:buSzPct val="100000"/>
              <a:buFont typeface="Arial"/>
              <a:buChar char="•"/>
            </a:pPr>
            <a:r>
              <a:rPr lang="en-US" sz="2900">
                <a:solidFill>
                  <a:srgbClr val="000000"/>
                </a:solidFill>
              </a:rPr>
              <a:t>GPS receiver</a:t>
            </a:r>
            <a:endParaRPr/>
          </a:p>
          <a:p>
            <a:pPr indent="-285781" lvl="0" marL="285750" rtl="0" algn="l">
              <a:lnSpc>
                <a:spcPct val="90000"/>
              </a:lnSpc>
              <a:spcBef>
                <a:spcPts val="1000"/>
              </a:spcBef>
              <a:spcAft>
                <a:spcPts val="0"/>
              </a:spcAft>
              <a:buClr>
                <a:srgbClr val="000000"/>
              </a:buClr>
              <a:buSzPct val="100000"/>
              <a:buFont typeface="Arial"/>
              <a:buChar char="•"/>
            </a:pPr>
            <a:r>
              <a:rPr lang="en-US" sz="2900">
                <a:solidFill>
                  <a:srgbClr val="000000"/>
                </a:solidFill>
              </a:rPr>
              <a:t>Camera</a:t>
            </a:r>
            <a:endParaRPr/>
          </a:p>
          <a:p>
            <a:pPr indent="-285781" lvl="0" marL="285750" rtl="0" algn="l">
              <a:lnSpc>
                <a:spcPct val="90000"/>
              </a:lnSpc>
              <a:spcBef>
                <a:spcPts val="1000"/>
              </a:spcBef>
              <a:spcAft>
                <a:spcPts val="0"/>
              </a:spcAft>
              <a:buClr>
                <a:srgbClr val="000000"/>
              </a:buClr>
              <a:buSzPct val="100000"/>
              <a:buFont typeface="Arial"/>
              <a:buChar char="•"/>
            </a:pPr>
            <a:r>
              <a:rPr lang="en-US" sz="2900">
                <a:solidFill>
                  <a:srgbClr val="000000"/>
                </a:solidFill>
              </a:rPr>
              <a:t>GLOBE Science Log</a:t>
            </a:r>
            <a:endParaRPr/>
          </a:p>
          <a:p>
            <a:pPr indent="-143065" lvl="0" marL="285750" rtl="0" algn="l">
              <a:lnSpc>
                <a:spcPct val="90000"/>
              </a:lnSpc>
              <a:spcBef>
                <a:spcPts val="1000"/>
              </a:spcBef>
              <a:spcAft>
                <a:spcPts val="0"/>
              </a:spcAft>
              <a:buClr>
                <a:schemeClr val="dk1"/>
              </a:buClr>
              <a:buSzPct val="100000"/>
              <a:buFont typeface="Arial"/>
              <a:buNone/>
            </a:pPr>
            <a:r>
              <a:t/>
            </a:r>
            <a:endParaRPr sz="2900">
              <a:solidFill>
                <a:srgbClr val="000000"/>
              </a:solidFill>
            </a:endParaRPr>
          </a:p>
          <a:p>
            <a:pPr indent="0" lvl="0" marL="0" rtl="0" algn="l">
              <a:lnSpc>
                <a:spcPct val="90000"/>
              </a:lnSpc>
              <a:spcBef>
                <a:spcPts val="1000"/>
              </a:spcBef>
              <a:spcAft>
                <a:spcPts val="0"/>
              </a:spcAft>
              <a:buClr>
                <a:srgbClr val="000072"/>
              </a:buClr>
              <a:buSzPct val="100000"/>
              <a:buNone/>
            </a:pPr>
            <a:r>
              <a:rPr b="1" lang="en-US" sz="2900">
                <a:solidFill>
                  <a:srgbClr val="000072"/>
                </a:solidFill>
              </a:rPr>
              <a:t>Assemble Necessary Documents:</a:t>
            </a:r>
            <a:endParaRPr/>
          </a:p>
          <a:p>
            <a:pPr indent="0" lvl="0" marL="0" rtl="0" algn="l">
              <a:lnSpc>
                <a:spcPct val="90000"/>
              </a:lnSpc>
              <a:spcBef>
                <a:spcPts val="1000"/>
              </a:spcBef>
              <a:spcAft>
                <a:spcPts val="0"/>
              </a:spcAft>
              <a:buClr>
                <a:srgbClr val="000072"/>
              </a:buClr>
              <a:buSzPct val="100000"/>
              <a:buNone/>
            </a:pPr>
            <a:r>
              <a:rPr b="1" lang="en-US" sz="2900" u="sng">
                <a:solidFill>
                  <a:srgbClr val="000072"/>
                </a:solidFill>
                <a:hlinkClick r:id="rId5">
                  <a:extLst>
                    <a:ext uri="{A12FA001-AC4F-418D-AE19-62706E023703}">
                      <ahyp:hlinkClr val="tx"/>
                    </a:ext>
                  </a:extLst>
                </a:hlinkClick>
              </a:rPr>
              <a:t>Selecting and Documenting your Hydrosphere Study Site</a:t>
            </a:r>
            <a:endParaRPr b="1" sz="2900">
              <a:solidFill>
                <a:srgbClr val="000072"/>
              </a:solidFill>
            </a:endParaRPr>
          </a:p>
          <a:p>
            <a:pPr indent="0" lvl="0" marL="0" rtl="0" algn="l">
              <a:lnSpc>
                <a:spcPct val="90000"/>
              </a:lnSpc>
              <a:spcBef>
                <a:spcPts val="1000"/>
              </a:spcBef>
              <a:spcAft>
                <a:spcPts val="0"/>
              </a:spcAft>
              <a:buClr>
                <a:srgbClr val="000072"/>
              </a:buClr>
              <a:buSzPct val="100000"/>
              <a:buNone/>
            </a:pPr>
            <a:r>
              <a:rPr b="1" lang="en-US" sz="2900" u="sng">
                <a:solidFill>
                  <a:srgbClr val="000072"/>
                </a:solidFill>
                <a:hlinkClick r:id="rId6">
                  <a:extLst>
                    <a:ext uri="{A12FA001-AC4F-418D-AE19-62706E023703}">
                      <ahyp:hlinkClr val="tx"/>
                    </a:ext>
                  </a:extLst>
                </a:hlinkClick>
              </a:rPr>
              <a:t>GPS Protocol</a:t>
            </a:r>
            <a:endParaRPr b="1" sz="2900">
              <a:solidFill>
                <a:srgbClr val="000072"/>
              </a:solidFill>
            </a:endParaRPr>
          </a:p>
          <a:p>
            <a:pPr indent="0" lvl="0" marL="0" rtl="0" algn="l">
              <a:lnSpc>
                <a:spcPct val="90000"/>
              </a:lnSpc>
              <a:spcBef>
                <a:spcPts val="1000"/>
              </a:spcBef>
              <a:spcAft>
                <a:spcPts val="0"/>
              </a:spcAft>
              <a:buClr>
                <a:schemeClr val="dk1"/>
              </a:buClr>
              <a:buSzPct val="100000"/>
              <a:buNone/>
            </a:pPr>
            <a:r>
              <a:t/>
            </a:r>
            <a:endParaRPr b="1" sz="2900">
              <a:solidFill>
                <a:srgbClr val="000072"/>
              </a:solidFill>
            </a:endParaRPr>
          </a:p>
          <a:p>
            <a:pPr indent="0" lvl="0" marL="0" rtl="0" algn="l">
              <a:lnSpc>
                <a:spcPct val="90000"/>
              </a:lnSpc>
              <a:spcBef>
                <a:spcPts val="1000"/>
              </a:spcBef>
              <a:spcAft>
                <a:spcPts val="0"/>
              </a:spcAft>
              <a:buClr>
                <a:srgbClr val="000072"/>
              </a:buClr>
              <a:buSzPct val="100000"/>
              <a:buNone/>
            </a:pPr>
            <a:r>
              <a:rPr b="1" lang="en-US" sz="2900">
                <a:solidFill>
                  <a:srgbClr val="000072"/>
                </a:solidFill>
              </a:rPr>
              <a:t>Time: </a:t>
            </a:r>
            <a:r>
              <a:rPr lang="en-US" sz="2900">
                <a:solidFill>
                  <a:srgbClr val="000000"/>
                </a:solidFill>
              </a:rPr>
              <a:t>10 minutes</a:t>
            </a:r>
            <a:endParaRPr/>
          </a:p>
          <a:p>
            <a:pPr indent="0" lvl="0" marL="0" rtl="0" algn="l">
              <a:lnSpc>
                <a:spcPct val="90000"/>
              </a:lnSpc>
              <a:spcBef>
                <a:spcPts val="1000"/>
              </a:spcBef>
              <a:spcAft>
                <a:spcPts val="0"/>
              </a:spcAft>
              <a:buClr>
                <a:srgbClr val="000072"/>
              </a:buClr>
              <a:buSzPct val="100000"/>
              <a:buNone/>
            </a:pPr>
            <a:r>
              <a:rPr b="1" lang="en-US" sz="2900">
                <a:solidFill>
                  <a:srgbClr val="000072"/>
                </a:solidFill>
              </a:rPr>
              <a:t>Suggested Frequency</a:t>
            </a:r>
            <a:r>
              <a:rPr lang="en-US" sz="2900">
                <a:solidFill>
                  <a:srgbClr val="000000"/>
                </a:solidFill>
              </a:rPr>
              <a:t>: one time; update if the site changes</a:t>
            </a:r>
            <a:endParaRPr/>
          </a:p>
          <a:p>
            <a:pPr indent="-143065" lvl="0" marL="285750" rtl="0" algn="l">
              <a:lnSpc>
                <a:spcPct val="90000"/>
              </a:lnSpc>
              <a:spcBef>
                <a:spcPts val="1000"/>
              </a:spcBef>
              <a:spcAft>
                <a:spcPts val="0"/>
              </a:spcAft>
              <a:buClr>
                <a:schemeClr val="dk1"/>
              </a:buClr>
              <a:buSzPct val="100000"/>
              <a:buFont typeface="Arial"/>
              <a:buNone/>
            </a:pPr>
            <a:r>
              <a:t/>
            </a:r>
            <a:endParaRPr sz="2900">
              <a:solidFill>
                <a:srgbClr val="000072"/>
              </a:solidFill>
            </a:endParaRPr>
          </a:p>
          <a:p>
            <a:pPr indent="0" lvl="0" marL="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583" name="Google Shape;583;p53"/>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584" name="Google Shape;584;p53"/>
          <p:cNvSpPr txBox="1"/>
          <p:nvPr>
            <p:ph type="title"/>
          </p:nvPr>
        </p:nvSpPr>
        <p:spPr>
          <a:xfrm>
            <a:off x="839788" y="0"/>
            <a:ext cx="1029437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The Site Definition Sheet </a:t>
            </a:r>
            <a:endParaRPr/>
          </a:p>
        </p:txBody>
      </p:sp>
      <p:sp>
        <p:nvSpPr>
          <p:cNvPr id="585" name="Google Shape;585;p53"/>
          <p:cNvSpPr txBox="1"/>
          <p:nvPr>
            <p:ph idx="2" type="body"/>
          </p:nvPr>
        </p:nvSpPr>
        <p:spPr>
          <a:xfrm>
            <a:off x="839789" y="1725706"/>
            <a:ext cx="3517058" cy="5257800"/>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chemeClr val="dk1"/>
              </a:buClr>
              <a:buSzPts val="2400"/>
              <a:buAutoNum type="arabicPeriod"/>
            </a:pPr>
            <a:r>
              <a:rPr lang="en-US" sz="2400"/>
              <a:t>Fill in the information on the top of your </a:t>
            </a:r>
            <a:r>
              <a:rPr i="1" lang="en-US" sz="2400"/>
              <a:t>Site Definition Sheet.</a:t>
            </a:r>
            <a:endParaRPr/>
          </a:p>
          <a:p>
            <a:pPr indent="-304800" lvl="0" marL="457200" rtl="0" algn="l">
              <a:lnSpc>
                <a:spcPct val="90000"/>
              </a:lnSpc>
              <a:spcBef>
                <a:spcPts val="1000"/>
              </a:spcBef>
              <a:spcAft>
                <a:spcPts val="0"/>
              </a:spcAft>
              <a:buClr>
                <a:schemeClr val="dk1"/>
              </a:buClr>
              <a:buSzPts val="2400"/>
              <a:buNone/>
            </a:pPr>
            <a:r>
              <a:t/>
            </a:r>
            <a:endParaRPr i="1" sz="2400"/>
          </a:p>
          <a:p>
            <a:pPr indent="-457200" lvl="0" marL="457200" rtl="0" algn="l">
              <a:lnSpc>
                <a:spcPct val="90000"/>
              </a:lnSpc>
              <a:spcBef>
                <a:spcPts val="1000"/>
              </a:spcBef>
              <a:spcAft>
                <a:spcPts val="0"/>
              </a:spcAft>
              <a:buClr>
                <a:schemeClr val="dk1"/>
              </a:buClr>
              <a:buSzPts val="2400"/>
              <a:buAutoNum type="arabicPeriod"/>
            </a:pPr>
            <a:r>
              <a:rPr lang="en-US" sz="2400"/>
              <a:t>Locate your Hydrosphere Study Site following the </a:t>
            </a:r>
            <a:r>
              <a:rPr i="1" lang="en-US" sz="2400"/>
              <a:t>GPS Protocol Field Guide, </a:t>
            </a:r>
            <a:r>
              <a:rPr lang="en-US" sz="2400"/>
              <a:t>shown in the next two slides.</a:t>
            </a:r>
            <a:endParaRPr i="1" sz="2400"/>
          </a:p>
          <a:p>
            <a:pPr indent="-304800" lvl="0" marL="457200" rtl="0" algn="l">
              <a:lnSpc>
                <a:spcPct val="90000"/>
              </a:lnSpc>
              <a:spcBef>
                <a:spcPts val="1000"/>
              </a:spcBef>
              <a:spcAft>
                <a:spcPts val="0"/>
              </a:spcAft>
              <a:buClr>
                <a:schemeClr val="dk1"/>
              </a:buClr>
              <a:buSzPts val="2400"/>
              <a:buNone/>
            </a:pPr>
            <a:r>
              <a:t/>
            </a:r>
            <a:endParaRPr i="1" sz="2400"/>
          </a:p>
          <a:p>
            <a:pPr indent="0" lvl="0" marL="0" rtl="0" algn="l">
              <a:lnSpc>
                <a:spcPct val="90000"/>
              </a:lnSpc>
              <a:spcBef>
                <a:spcPts val="1000"/>
              </a:spcBef>
              <a:spcAft>
                <a:spcPts val="0"/>
              </a:spcAft>
              <a:buClr>
                <a:schemeClr val="dk1"/>
              </a:buClr>
              <a:buSzPts val="2400"/>
              <a:buNone/>
            </a:pPr>
            <a:r>
              <a:t/>
            </a:r>
            <a:endParaRPr sz="2400"/>
          </a:p>
        </p:txBody>
      </p:sp>
      <p:pic>
        <p:nvPicPr>
          <p:cNvPr descr="Site Definition Sheet Screenshot. In this sheet, fill in your school name, site name, students completing the site definition, date, geospatial coordinates and elevation, source of location data, and kind of site type, which in this case would be  the Hydrosphere" id="586" name="Google Shape;586;p53"/>
          <p:cNvPicPr preferRelativeResize="0"/>
          <p:nvPr/>
        </p:nvPicPr>
        <p:blipFill rotWithShape="1">
          <a:blip r:embed="rId4">
            <a:alphaModFix/>
          </a:blip>
          <a:srcRect b="0" l="0" r="0" t="0"/>
          <a:stretch/>
        </p:blipFill>
        <p:spPr>
          <a:xfrm>
            <a:off x="4661647" y="1783977"/>
            <a:ext cx="6983506" cy="3865681"/>
          </a:xfrm>
          <a:prstGeom prst="rect">
            <a:avLst/>
          </a:prstGeom>
          <a:noFill/>
          <a:ln>
            <a:noFill/>
          </a:ln>
          <a:effectLst>
            <a:outerShdw blurRad="292100" rotWithShape="0" algn="tl" dir="2700000" dist="139700">
              <a:srgbClr val="333333">
                <a:alpha val="63921"/>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592" name="Google Shape;592;p54"/>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593" name="Google Shape;593;p54"/>
          <p:cNvSpPr txBox="1"/>
          <p:nvPr>
            <p:ph type="title"/>
          </p:nvPr>
        </p:nvSpPr>
        <p:spPr>
          <a:xfrm>
            <a:off x="839788" y="320751"/>
            <a:ext cx="1029437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Determining your Location using a GPS Receiver or the GLOBE Observer app’s Smart Phone Location Settings</a:t>
            </a:r>
            <a:endParaRPr/>
          </a:p>
        </p:txBody>
      </p:sp>
      <p:sp>
        <p:nvSpPr>
          <p:cNvPr id="594" name="Google Shape;594;p54"/>
          <p:cNvSpPr txBox="1"/>
          <p:nvPr>
            <p:ph idx="2" type="body"/>
          </p:nvPr>
        </p:nvSpPr>
        <p:spPr>
          <a:xfrm>
            <a:off x="839788" y="1920951"/>
            <a:ext cx="6045105" cy="525780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2000"/>
              <a:buNone/>
            </a:pPr>
            <a:r>
              <a:rPr lang="en-US" sz="2000"/>
              <a:t>1a. </a:t>
            </a:r>
            <a:r>
              <a:rPr b="1" lang="en-US" sz="2000">
                <a:solidFill>
                  <a:srgbClr val="000090"/>
                </a:solidFill>
              </a:rPr>
              <a:t>Collect positional data using a GPS receiver</a:t>
            </a:r>
            <a:r>
              <a:rPr lang="en-US" sz="2000"/>
              <a:t>.</a:t>
            </a:r>
            <a:endParaRPr/>
          </a:p>
          <a:p>
            <a:pPr indent="0" lvl="0" marL="0" rtl="0" algn="just">
              <a:lnSpc>
                <a:spcPct val="90000"/>
              </a:lnSpc>
              <a:spcBef>
                <a:spcPts val="1000"/>
              </a:spcBef>
              <a:spcAft>
                <a:spcPts val="0"/>
              </a:spcAft>
              <a:buClr>
                <a:schemeClr val="dk1"/>
              </a:buClr>
              <a:buSzPts val="2000"/>
              <a:buNone/>
            </a:pPr>
            <a:r>
              <a:rPr lang="en-US" sz="2000"/>
              <a:t>Identify the latitude, longitude and elevation of the center following instructions from the GPS field guide, below:</a:t>
            </a:r>
            <a:endParaRPr/>
          </a:p>
          <a:p>
            <a:pPr indent="-285750" lvl="0" marL="285750" rtl="0" algn="just">
              <a:lnSpc>
                <a:spcPct val="90000"/>
              </a:lnSpc>
              <a:spcBef>
                <a:spcPts val="1000"/>
              </a:spcBef>
              <a:spcAft>
                <a:spcPts val="0"/>
              </a:spcAft>
              <a:buClr>
                <a:schemeClr val="dk1"/>
              </a:buClr>
              <a:buSzPts val="2000"/>
              <a:buFont typeface="Arial"/>
              <a:buChar char="•"/>
            </a:pPr>
            <a:r>
              <a:rPr lang="en-US" sz="2000"/>
              <a:t>Turn on the receiver, making sure that you are holding it vertical and you are not blocking the antenna’s view of the sky. In most receivers the antenna is internal and is located at the top of the receiver.</a:t>
            </a:r>
            <a:endParaRPr/>
          </a:p>
          <a:p>
            <a:pPr indent="-285750" lvl="0" marL="285750" rtl="0" algn="just">
              <a:lnSpc>
                <a:spcPct val="90000"/>
              </a:lnSpc>
              <a:spcBef>
                <a:spcPts val="1000"/>
              </a:spcBef>
              <a:spcAft>
                <a:spcPts val="0"/>
              </a:spcAft>
              <a:buClr>
                <a:schemeClr val="dk1"/>
              </a:buClr>
              <a:buSzPts val="2000"/>
              <a:buFont typeface="Arial"/>
              <a:buChar char="•"/>
            </a:pPr>
            <a:r>
              <a:rPr lang="en-US" sz="2000"/>
              <a:t>After an introduction message, the receiver will start to search for satellites. Some receivers may display the previous latitude, longitude, and elevation values while it is locking onto satellite signals.</a:t>
            </a:r>
            <a:endParaRPr/>
          </a:p>
          <a:p>
            <a:pPr indent="0" lvl="0" marL="0" rtl="0" algn="just">
              <a:lnSpc>
                <a:spcPct val="90000"/>
              </a:lnSpc>
              <a:spcBef>
                <a:spcPts val="1000"/>
              </a:spcBef>
              <a:spcAft>
                <a:spcPts val="0"/>
              </a:spcAft>
              <a:buClr>
                <a:schemeClr val="dk1"/>
              </a:buClr>
              <a:buSzPts val="2000"/>
              <a:buNone/>
            </a:pPr>
            <a:r>
              <a:rPr lang="en-US" sz="2000"/>
              <a:t>1b. </a:t>
            </a:r>
            <a:r>
              <a:rPr b="1" lang="en-US" sz="2000">
                <a:solidFill>
                  <a:srgbClr val="002060"/>
                </a:solidFill>
              </a:rPr>
              <a:t>If using the GLOBE Observer app, check the accuracy </a:t>
            </a:r>
            <a:r>
              <a:rPr lang="en-US" sz="2000"/>
              <a:t>of the location pin and move it if necessary. </a:t>
            </a:r>
            <a:endParaRPr/>
          </a:p>
          <a:p>
            <a:pPr indent="-304800" lvl="0" marL="457200" rtl="0" algn="l">
              <a:lnSpc>
                <a:spcPct val="90000"/>
              </a:lnSpc>
              <a:spcBef>
                <a:spcPts val="1000"/>
              </a:spcBef>
              <a:spcAft>
                <a:spcPts val="0"/>
              </a:spcAft>
              <a:buClr>
                <a:schemeClr val="dk1"/>
              </a:buClr>
              <a:buSzPts val="2400"/>
              <a:buNone/>
            </a:pPr>
            <a:r>
              <a:t/>
            </a:r>
            <a:endParaRPr i="1" sz="2400"/>
          </a:p>
          <a:p>
            <a:pPr indent="0" lvl="0" marL="0" rtl="0" algn="l">
              <a:lnSpc>
                <a:spcPct val="90000"/>
              </a:lnSpc>
              <a:spcBef>
                <a:spcPts val="1000"/>
              </a:spcBef>
              <a:spcAft>
                <a:spcPts val="0"/>
              </a:spcAft>
              <a:buClr>
                <a:schemeClr val="dk1"/>
              </a:buClr>
              <a:buSzPts val="2400"/>
              <a:buNone/>
            </a:pPr>
            <a:r>
              <a:t/>
            </a:r>
            <a:endParaRPr sz="2400"/>
          </a:p>
        </p:txBody>
      </p:sp>
      <p:pic>
        <p:nvPicPr>
          <p:cNvPr descr="Teachers locating satellites on the GPS receiver" id="595" name="Google Shape;595;p54"/>
          <p:cNvPicPr preferRelativeResize="0"/>
          <p:nvPr/>
        </p:nvPicPr>
        <p:blipFill rotWithShape="1">
          <a:blip r:embed="rId4">
            <a:alphaModFix/>
          </a:blip>
          <a:srcRect b="0" l="0" r="0" t="0"/>
          <a:stretch/>
        </p:blipFill>
        <p:spPr>
          <a:xfrm>
            <a:off x="7311635" y="2835351"/>
            <a:ext cx="4300327" cy="3225246"/>
          </a:xfrm>
          <a:prstGeom prst="rect">
            <a:avLst/>
          </a:prstGeom>
          <a:noFill/>
          <a:ln>
            <a:noFill/>
          </a:ln>
        </p:spPr>
      </p:pic>
      <p:pic>
        <p:nvPicPr>
          <p:cNvPr descr="Screenshot showing the GLOBE Observer App homepage. Select “Data Entry” to record data." id="596" name="Google Shape;596;p54"/>
          <p:cNvPicPr preferRelativeResize="0"/>
          <p:nvPr/>
        </p:nvPicPr>
        <p:blipFill rotWithShape="1">
          <a:blip r:embed="rId5">
            <a:alphaModFix/>
          </a:blip>
          <a:srcRect b="0" l="0" r="0" t="0"/>
          <a:stretch/>
        </p:blipFill>
        <p:spPr>
          <a:xfrm>
            <a:off x="10479989" y="219083"/>
            <a:ext cx="1131973" cy="230034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602" name="Google Shape;602;p55"/>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603" name="Google Shape;603;p55"/>
          <p:cNvSpPr txBox="1"/>
          <p:nvPr>
            <p:ph type="title"/>
          </p:nvPr>
        </p:nvSpPr>
        <p:spPr>
          <a:xfrm>
            <a:off x="839788" y="0"/>
            <a:ext cx="1029437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Using the GPS Receiver</a:t>
            </a:r>
            <a:endParaRPr/>
          </a:p>
        </p:txBody>
      </p:sp>
      <p:sp>
        <p:nvSpPr>
          <p:cNvPr id="604" name="Google Shape;604;p55"/>
          <p:cNvSpPr txBox="1"/>
          <p:nvPr>
            <p:ph idx="2" type="body"/>
          </p:nvPr>
        </p:nvSpPr>
        <p:spPr>
          <a:xfrm>
            <a:off x="839788" y="1347210"/>
            <a:ext cx="6045105" cy="5257800"/>
          </a:xfrm>
          <a:prstGeom prst="rect">
            <a:avLst/>
          </a:prstGeom>
          <a:noFill/>
          <a:ln>
            <a:noFill/>
          </a:ln>
        </p:spPr>
        <p:txBody>
          <a:bodyPr anchorCtr="0" anchor="t" bIns="45700" lIns="91425" spcFirstLastPara="1" rIns="91425" wrap="square" tIns="45700">
            <a:normAutofit/>
          </a:bodyPr>
          <a:lstStyle/>
          <a:p>
            <a:pPr indent="-158750" lvl="0" marL="285750" rtl="0" algn="just">
              <a:lnSpc>
                <a:spcPct val="90000"/>
              </a:lnSpc>
              <a:spcBef>
                <a:spcPts val="0"/>
              </a:spcBef>
              <a:spcAft>
                <a:spcPts val="0"/>
              </a:spcAft>
              <a:buClr>
                <a:schemeClr val="dk1"/>
              </a:buClr>
              <a:buSzPts val="2000"/>
              <a:buFont typeface="Arial"/>
              <a:buNone/>
            </a:pPr>
            <a:r>
              <a:t/>
            </a:r>
            <a:endParaRPr b="1" sz="2000">
              <a:solidFill>
                <a:srgbClr val="055000"/>
              </a:solidFill>
            </a:endParaRPr>
          </a:p>
          <a:p>
            <a:pPr indent="-285750" lvl="0" marL="285750" rtl="0" algn="just">
              <a:lnSpc>
                <a:spcPct val="90000"/>
              </a:lnSpc>
              <a:spcBef>
                <a:spcPts val="1000"/>
              </a:spcBef>
              <a:spcAft>
                <a:spcPts val="0"/>
              </a:spcAft>
              <a:buClr>
                <a:schemeClr val="dk1"/>
              </a:buClr>
              <a:buSzPts val="2000"/>
              <a:buFont typeface="Arial"/>
              <a:buChar char="•"/>
            </a:pPr>
            <a:r>
              <a:rPr lang="en-US" sz="2000"/>
              <a:t>Wait for the receiver to indicate that at least four satellites have been acquired and that a good measurement is available. In most receivers, this is indicated by the appearance of a “3-D” message. </a:t>
            </a:r>
            <a:endParaRPr/>
          </a:p>
          <a:p>
            <a:pPr indent="-285750" lvl="0" marL="285750" rtl="0" algn="just">
              <a:lnSpc>
                <a:spcPct val="90000"/>
              </a:lnSpc>
              <a:spcBef>
                <a:spcPts val="1000"/>
              </a:spcBef>
              <a:spcAft>
                <a:spcPts val="0"/>
              </a:spcAft>
              <a:buClr>
                <a:srgbClr val="243A9D"/>
              </a:buClr>
              <a:buSzPts val="2000"/>
              <a:buFont typeface="Arial"/>
              <a:buChar char="•"/>
            </a:pPr>
            <a:r>
              <a:rPr b="1" lang="en-US" sz="2000">
                <a:solidFill>
                  <a:srgbClr val="243A9D"/>
                </a:solidFill>
              </a:rPr>
              <a:t>At one minute intervals and without moving the receiver more than one meter, make five readings </a:t>
            </a:r>
            <a:r>
              <a:rPr lang="en-US" sz="2000"/>
              <a:t>on a copy of the GPS Investigation Data Sheet of all digits and symbols for the following displayed values:</a:t>
            </a:r>
            <a:endParaRPr/>
          </a:p>
          <a:p>
            <a:pPr indent="0" lvl="0" marL="0" rtl="0" algn="l">
              <a:lnSpc>
                <a:spcPct val="90000"/>
              </a:lnSpc>
              <a:spcBef>
                <a:spcPts val="1000"/>
              </a:spcBef>
              <a:spcAft>
                <a:spcPts val="0"/>
              </a:spcAft>
              <a:buClr>
                <a:schemeClr val="dk1"/>
              </a:buClr>
              <a:buSzPts val="2000"/>
              <a:buNone/>
            </a:pPr>
            <a:r>
              <a:rPr b="1" lang="en-US" sz="2000"/>
              <a:t>	a. Latitude </a:t>
            </a:r>
            <a:endParaRPr/>
          </a:p>
          <a:p>
            <a:pPr indent="0" lvl="0" marL="0" rtl="0" algn="l">
              <a:lnSpc>
                <a:spcPct val="90000"/>
              </a:lnSpc>
              <a:spcBef>
                <a:spcPts val="1000"/>
              </a:spcBef>
              <a:spcAft>
                <a:spcPts val="0"/>
              </a:spcAft>
              <a:buClr>
                <a:schemeClr val="dk1"/>
              </a:buClr>
              <a:buSzPts val="2000"/>
              <a:buNone/>
            </a:pPr>
            <a:r>
              <a:rPr b="1" lang="en-US" sz="2000"/>
              <a:t>	b. Longitude</a:t>
            </a:r>
            <a:endParaRPr/>
          </a:p>
          <a:p>
            <a:pPr indent="0" lvl="0" marL="0" rtl="0" algn="l">
              <a:lnSpc>
                <a:spcPct val="90000"/>
              </a:lnSpc>
              <a:spcBef>
                <a:spcPts val="1000"/>
              </a:spcBef>
              <a:spcAft>
                <a:spcPts val="0"/>
              </a:spcAft>
              <a:buClr>
                <a:schemeClr val="dk1"/>
              </a:buClr>
              <a:buSzPts val="2000"/>
              <a:buNone/>
            </a:pPr>
            <a:r>
              <a:rPr b="1" lang="en-US" sz="2000"/>
              <a:t>	c. Elevation</a:t>
            </a:r>
            <a:endParaRPr/>
          </a:p>
          <a:p>
            <a:pPr indent="0" lvl="0" marL="0" rtl="0" algn="l">
              <a:lnSpc>
                <a:spcPct val="90000"/>
              </a:lnSpc>
              <a:spcBef>
                <a:spcPts val="1000"/>
              </a:spcBef>
              <a:spcAft>
                <a:spcPts val="0"/>
              </a:spcAft>
              <a:buClr>
                <a:schemeClr val="dk1"/>
              </a:buClr>
              <a:buSzPts val="2000"/>
              <a:buNone/>
            </a:pPr>
            <a:r>
              <a:rPr b="1" lang="en-US" sz="2000"/>
              <a:t>	d. Time</a:t>
            </a:r>
            <a:endParaRPr/>
          </a:p>
          <a:p>
            <a:pPr indent="0" lvl="0" marL="0" rtl="0" algn="l">
              <a:lnSpc>
                <a:spcPct val="90000"/>
              </a:lnSpc>
              <a:spcBef>
                <a:spcPts val="1000"/>
              </a:spcBef>
              <a:spcAft>
                <a:spcPts val="0"/>
              </a:spcAft>
              <a:buClr>
                <a:schemeClr val="dk1"/>
              </a:buClr>
              <a:buSzPts val="2000"/>
              <a:buNone/>
            </a:pPr>
            <a:r>
              <a:rPr b="1" lang="en-US" sz="2000"/>
              <a:t>	e. Number of satellites</a:t>
            </a:r>
            <a:endParaRPr/>
          </a:p>
          <a:p>
            <a:pPr indent="0" lvl="0" marL="0" rtl="0" algn="l">
              <a:lnSpc>
                <a:spcPct val="90000"/>
              </a:lnSpc>
              <a:spcBef>
                <a:spcPts val="1000"/>
              </a:spcBef>
              <a:spcAft>
                <a:spcPts val="0"/>
              </a:spcAft>
              <a:buClr>
                <a:schemeClr val="dk1"/>
              </a:buClr>
              <a:buSzPts val="2000"/>
              <a:buNone/>
            </a:pPr>
            <a:r>
              <a:rPr b="1" lang="en-US" sz="2000"/>
              <a:t>	f. “2-D’ or “3-D” status icons</a:t>
            </a:r>
            <a:endParaRPr/>
          </a:p>
          <a:p>
            <a:pPr indent="-304800" lvl="0" marL="457200" rtl="0" algn="l">
              <a:lnSpc>
                <a:spcPct val="90000"/>
              </a:lnSpc>
              <a:spcBef>
                <a:spcPts val="1000"/>
              </a:spcBef>
              <a:spcAft>
                <a:spcPts val="0"/>
              </a:spcAft>
              <a:buClr>
                <a:schemeClr val="dk1"/>
              </a:buClr>
              <a:buSzPts val="2400"/>
              <a:buNone/>
            </a:pPr>
            <a:r>
              <a:t/>
            </a:r>
            <a:endParaRPr i="1" sz="2400"/>
          </a:p>
          <a:p>
            <a:pPr indent="0" lvl="0" marL="0" rtl="0" algn="l">
              <a:lnSpc>
                <a:spcPct val="90000"/>
              </a:lnSpc>
              <a:spcBef>
                <a:spcPts val="1000"/>
              </a:spcBef>
              <a:spcAft>
                <a:spcPts val="0"/>
              </a:spcAft>
              <a:buClr>
                <a:schemeClr val="dk1"/>
              </a:buClr>
              <a:buSzPts val="2400"/>
              <a:buNone/>
            </a:pPr>
            <a:r>
              <a:t/>
            </a:r>
            <a:endParaRPr sz="2400"/>
          </a:p>
        </p:txBody>
      </p:sp>
      <p:pic>
        <p:nvPicPr>
          <p:cNvPr descr="Reading the GPS Receiver" id="605" name="Google Shape;605;p55"/>
          <p:cNvPicPr preferRelativeResize="0"/>
          <p:nvPr/>
        </p:nvPicPr>
        <p:blipFill rotWithShape="1">
          <a:blip r:embed="rId4">
            <a:alphaModFix/>
          </a:blip>
          <a:srcRect b="0" l="0" r="0" t="0"/>
          <a:stretch/>
        </p:blipFill>
        <p:spPr>
          <a:xfrm>
            <a:off x="7429105" y="1600200"/>
            <a:ext cx="4233978" cy="317548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611" name="Google Shape;611;p56"/>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612" name="Google Shape;612;p56"/>
          <p:cNvSpPr txBox="1"/>
          <p:nvPr>
            <p:ph type="title"/>
          </p:nvPr>
        </p:nvSpPr>
        <p:spPr>
          <a:xfrm>
            <a:off x="839788" y="0"/>
            <a:ext cx="1029437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Adding Data to the Hydrosphere Fields-1</a:t>
            </a:r>
            <a:endParaRPr/>
          </a:p>
        </p:txBody>
      </p:sp>
      <p:sp>
        <p:nvSpPr>
          <p:cNvPr id="613" name="Google Shape;613;p56"/>
          <p:cNvSpPr txBox="1"/>
          <p:nvPr>
            <p:ph idx="2" type="body"/>
          </p:nvPr>
        </p:nvSpPr>
        <p:spPr>
          <a:xfrm>
            <a:off x="839788" y="1600200"/>
            <a:ext cx="6045105" cy="5257800"/>
          </a:xfrm>
          <a:prstGeom prst="rect">
            <a:avLst/>
          </a:prstGeom>
          <a:noFill/>
          <a:ln>
            <a:noFill/>
          </a:ln>
        </p:spPr>
        <p:txBody>
          <a:bodyPr anchorCtr="0" anchor="t" bIns="45700" lIns="91425" spcFirstLastPara="1" rIns="91425" wrap="square" tIns="45700">
            <a:normAutofit fontScale="92500" lnSpcReduction="10000"/>
          </a:bodyPr>
          <a:lstStyle/>
          <a:p>
            <a:pPr indent="-457200" lvl="0" marL="457200" rtl="0" algn="just">
              <a:lnSpc>
                <a:spcPct val="90000"/>
              </a:lnSpc>
              <a:spcBef>
                <a:spcPts val="0"/>
              </a:spcBef>
              <a:spcAft>
                <a:spcPts val="0"/>
              </a:spcAft>
              <a:buClr>
                <a:schemeClr val="dk1"/>
              </a:buClr>
              <a:buSzPct val="100000"/>
              <a:buFont typeface="Calibri"/>
              <a:buAutoNum type="arabicPeriod" startAt="2"/>
            </a:pPr>
            <a:r>
              <a:rPr lang="en-US" sz="2400"/>
              <a:t>Record the </a:t>
            </a:r>
            <a:r>
              <a:rPr b="1" lang="en-US" sz="2400">
                <a:solidFill>
                  <a:srgbClr val="000090"/>
                </a:solidFill>
              </a:rPr>
              <a:t>name of the water body </a:t>
            </a:r>
            <a:r>
              <a:rPr lang="en-US" sz="2400"/>
              <a:t>you are sampling, using the name commonly used in maps. If your water body does not have a common name, then provide the name of the water body your water site comes from or flows into or both. For example, Unnamed Stream, Tributary to Green River; Unnamed Stream, Outlet from Whiterock Lake; Unnamed Stream, Outlet from Bear Lake, Tributary to Black Creek.</a:t>
            </a:r>
            <a:endParaRPr/>
          </a:p>
          <a:p>
            <a:pPr indent="0" lvl="0" marL="0" rtl="0" algn="just">
              <a:lnSpc>
                <a:spcPct val="90000"/>
              </a:lnSpc>
              <a:spcBef>
                <a:spcPts val="1000"/>
              </a:spcBef>
              <a:spcAft>
                <a:spcPts val="0"/>
              </a:spcAft>
              <a:buClr>
                <a:schemeClr val="dk1"/>
              </a:buClr>
              <a:buSzPct val="100000"/>
              <a:buNone/>
            </a:pPr>
            <a:r>
              <a:t/>
            </a:r>
            <a:endParaRPr sz="2400"/>
          </a:p>
          <a:p>
            <a:pPr indent="-457200" lvl="0" marL="457200" rtl="0" algn="just">
              <a:lnSpc>
                <a:spcPct val="90000"/>
              </a:lnSpc>
              <a:spcBef>
                <a:spcPts val="1000"/>
              </a:spcBef>
              <a:spcAft>
                <a:spcPts val="0"/>
              </a:spcAft>
              <a:buClr>
                <a:schemeClr val="dk1"/>
              </a:buClr>
              <a:buSzPct val="100000"/>
              <a:buFont typeface="Calibri"/>
              <a:buAutoNum type="arabicPeriod" startAt="2"/>
            </a:pPr>
            <a:r>
              <a:rPr lang="en-US" sz="2400"/>
              <a:t>Record whether the water is </a:t>
            </a:r>
            <a:r>
              <a:rPr b="1" lang="en-US" sz="2400">
                <a:solidFill>
                  <a:srgbClr val="000090"/>
                </a:solidFill>
              </a:rPr>
              <a:t>salt water or fresh water</a:t>
            </a:r>
            <a:r>
              <a:rPr lang="en-US" sz="2400"/>
              <a:t>.</a:t>
            </a:r>
            <a:endParaRPr/>
          </a:p>
          <a:p>
            <a:pPr indent="-201930" lvl="0" marL="342900" rtl="0" algn="just">
              <a:lnSpc>
                <a:spcPct val="90000"/>
              </a:lnSpc>
              <a:spcBef>
                <a:spcPts val="1000"/>
              </a:spcBef>
              <a:spcAft>
                <a:spcPts val="0"/>
              </a:spcAft>
              <a:buClr>
                <a:schemeClr val="dk1"/>
              </a:buClr>
              <a:buSzPct val="100000"/>
              <a:buFont typeface="Calibri"/>
              <a:buNone/>
            </a:pPr>
            <a:r>
              <a:t/>
            </a:r>
            <a:endParaRPr sz="2400"/>
          </a:p>
          <a:p>
            <a:pPr indent="-457200" lvl="0" marL="457200" rtl="0" algn="just">
              <a:lnSpc>
                <a:spcPct val="90000"/>
              </a:lnSpc>
              <a:spcBef>
                <a:spcPts val="1000"/>
              </a:spcBef>
              <a:spcAft>
                <a:spcPts val="0"/>
              </a:spcAft>
              <a:buClr>
                <a:schemeClr val="dk1"/>
              </a:buClr>
              <a:buSzPct val="100000"/>
              <a:buFont typeface="Calibri"/>
              <a:buAutoNum type="arabicPeriod" startAt="2"/>
            </a:pPr>
            <a:r>
              <a:rPr lang="en-US" sz="2400"/>
              <a:t>If your water site is </a:t>
            </a:r>
            <a:r>
              <a:rPr b="1" lang="en-US" sz="2400">
                <a:solidFill>
                  <a:srgbClr val="000090"/>
                </a:solidFill>
              </a:rPr>
              <a:t>moving water</a:t>
            </a:r>
            <a:r>
              <a:rPr lang="en-US" sz="2400"/>
              <a:t>, record whether it is a stream, river, or other and its approximate width in meters.</a:t>
            </a:r>
            <a:endParaRPr/>
          </a:p>
          <a:p>
            <a:pPr indent="-316230" lvl="0" marL="457200" rtl="0" algn="l">
              <a:lnSpc>
                <a:spcPct val="90000"/>
              </a:lnSpc>
              <a:spcBef>
                <a:spcPts val="1000"/>
              </a:spcBef>
              <a:spcAft>
                <a:spcPts val="0"/>
              </a:spcAft>
              <a:buClr>
                <a:schemeClr val="dk1"/>
              </a:buClr>
              <a:buSzPct val="100000"/>
              <a:buNone/>
            </a:pPr>
            <a:r>
              <a:t/>
            </a:r>
            <a:endParaRPr i="1" sz="2400"/>
          </a:p>
          <a:p>
            <a:pPr indent="0" lvl="0" marL="0" rtl="0" algn="l">
              <a:lnSpc>
                <a:spcPct val="90000"/>
              </a:lnSpc>
              <a:spcBef>
                <a:spcPts val="1000"/>
              </a:spcBef>
              <a:spcAft>
                <a:spcPts val="0"/>
              </a:spcAft>
              <a:buClr>
                <a:schemeClr val="dk1"/>
              </a:buClr>
              <a:buSzPct val="100000"/>
              <a:buNone/>
            </a:pPr>
            <a:r>
              <a:t/>
            </a:r>
            <a:endParaRPr sz="2400"/>
          </a:p>
        </p:txBody>
      </p:sp>
      <p:pic>
        <p:nvPicPr>
          <p:cNvPr id="614" name="Google Shape;614;p56" title="Screenshot of hydrosphere data form"/>
          <p:cNvPicPr preferRelativeResize="0"/>
          <p:nvPr/>
        </p:nvPicPr>
        <p:blipFill rotWithShape="1">
          <a:blip r:embed="rId4">
            <a:alphaModFix/>
          </a:blip>
          <a:srcRect b="0" l="0" r="0" t="0"/>
          <a:stretch/>
        </p:blipFill>
        <p:spPr>
          <a:xfrm>
            <a:off x="7353598" y="1600200"/>
            <a:ext cx="4371077" cy="4670898"/>
          </a:xfrm>
          <a:prstGeom prst="rect">
            <a:avLst/>
          </a:prstGeom>
          <a:noFill/>
          <a:ln>
            <a:noFill/>
          </a:ln>
          <a:effectLst>
            <a:outerShdw blurRad="292100" rotWithShape="0" algn="tl" dir="2700000" dist="139700">
              <a:srgbClr val="333333">
                <a:alpha val="63921"/>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620" name="Google Shape;620;p57"/>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621" name="Google Shape;621;p57"/>
          <p:cNvSpPr txBox="1"/>
          <p:nvPr>
            <p:ph type="title"/>
          </p:nvPr>
        </p:nvSpPr>
        <p:spPr>
          <a:xfrm>
            <a:off x="839788" y="0"/>
            <a:ext cx="1029437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Adding Data to the Hydrosphere Fields-2</a:t>
            </a:r>
            <a:endParaRPr/>
          </a:p>
        </p:txBody>
      </p:sp>
      <p:sp>
        <p:nvSpPr>
          <p:cNvPr id="622" name="Google Shape;622;p57"/>
          <p:cNvSpPr txBox="1"/>
          <p:nvPr/>
        </p:nvSpPr>
        <p:spPr>
          <a:xfrm>
            <a:off x="839788" y="1691258"/>
            <a:ext cx="6097570" cy="538609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1800"/>
              <a:buFont typeface="Calibri"/>
              <a:buAutoNum type="arabicPeriod" startAt="5"/>
            </a:pPr>
            <a:r>
              <a:rPr b="0" i="0" lang="en-US" sz="1800" u="none" cap="none" strike="noStrike">
                <a:solidFill>
                  <a:schemeClr val="dk1"/>
                </a:solidFill>
                <a:latin typeface="Calibri"/>
                <a:ea typeface="Calibri"/>
                <a:cs typeface="Calibri"/>
                <a:sym typeface="Calibri"/>
              </a:rPr>
              <a:t>If your water site is standing water, record whether it is a pond, lake, reservoir, bay, ditch, ocean or other and whether it is smaller than, larger than, or about equal to a 50 m x 100 m area. If known, indicate the approximate area (km2) and depth (meters).</a:t>
            </a:r>
            <a:endParaRPr b="0" i="0" sz="1400" u="none" cap="none" strike="noStrike">
              <a:solidFill>
                <a:srgbClr val="000000"/>
              </a:solidFill>
              <a:latin typeface="Arial"/>
              <a:ea typeface="Arial"/>
              <a:cs typeface="Arial"/>
              <a:sym typeface="Arial"/>
            </a:endParaRPr>
          </a:p>
          <a:p>
            <a:pPr indent="-228600" lvl="0" marL="34290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1800"/>
              <a:buFont typeface="Calibri"/>
              <a:buAutoNum type="arabicPeriod" startAt="5"/>
            </a:pPr>
            <a:r>
              <a:rPr b="0" i="0" lang="en-US" sz="1800" u="none" cap="none" strike="noStrike">
                <a:solidFill>
                  <a:schemeClr val="dk1"/>
                </a:solidFill>
                <a:latin typeface="Calibri"/>
                <a:ea typeface="Calibri"/>
                <a:cs typeface="Calibri"/>
                <a:sym typeface="Calibri"/>
              </a:rPr>
              <a:t>Record whether your </a:t>
            </a:r>
            <a:r>
              <a:rPr b="1" i="0" lang="en-US" sz="1800" u="none" cap="none" strike="noStrike">
                <a:solidFill>
                  <a:srgbClr val="000090"/>
                </a:solidFill>
                <a:latin typeface="Calibri"/>
                <a:ea typeface="Calibri"/>
                <a:cs typeface="Calibri"/>
                <a:sym typeface="Calibri"/>
              </a:rPr>
              <a:t>sample location </a:t>
            </a:r>
            <a:r>
              <a:rPr b="0" i="0" lang="en-US" sz="1800" u="none" cap="none" strike="noStrike">
                <a:solidFill>
                  <a:schemeClr val="dk1"/>
                </a:solidFill>
                <a:latin typeface="Calibri"/>
                <a:ea typeface="Calibri"/>
                <a:cs typeface="Calibri"/>
                <a:sym typeface="Calibri"/>
              </a:rPr>
              <a:t>is an outlet, bank, bridge, boat, inlet or pier.</a:t>
            </a:r>
            <a:endParaRPr b="0" i="0" sz="1400" u="none" cap="none" strike="noStrike">
              <a:solidFill>
                <a:srgbClr val="000000"/>
              </a:solidFill>
              <a:latin typeface="Arial"/>
              <a:ea typeface="Arial"/>
              <a:cs typeface="Arial"/>
              <a:sym typeface="Arial"/>
            </a:endParaRPr>
          </a:p>
          <a:p>
            <a:pPr indent="-228600" lvl="0" marL="34290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1800"/>
              <a:buFont typeface="Calibri"/>
              <a:buAutoNum type="arabicPeriod" startAt="5"/>
            </a:pPr>
            <a:r>
              <a:rPr b="0" i="0" lang="en-US" sz="1800" u="none" cap="none" strike="noStrike">
                <a:solidFill>
                  <a:schemeClr val="dk1"/>
                </a:solidFill>
                <a:latin typeface="Calibri"/>
                <a:ea typeface="Calibri"/>
                <a:cs typeface="Calibri"/>
                <a:sym typeface="Calibri"/>
              </a:rPr>
              <a:t>Record whether you can see the </a:t>
            </a:r>
            <a:r>
              <a:rPr b="1" i="0" lang="en-US" sz="1800" u="none" cap="none" strike="noStrike">
                <a:solidFill>
                  <a:srgbClr val="000090"/>
                </a:solidFill>
                <a:latin typeface="Calibri"/>
                <a:ea typeface="Calibri"/>
                <a:cs typeface="Calibri"/>
                <a:sym typeface="Calibri"/>
              </a:rPr>
              <a:t>bottom</a:t>
            </a:r>
            <a:r>
              <a:rPr b="0" i="0" lang="en-US" sz="18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228600" lvl="0" marL="34290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1800"/>
              <a:buFont typeface="Calibri"/>
              <a:buAutoNum type="arabicPeriod" startAt="5"/>
            </a:pPr>
            <a:r>
              <a:rPr b="0" i="0" lang="en-US" sz="1800" u="none" cap="none" strike="noStrike">
                <a:solidFill>
                  <a:schemeClr val="dk1"/>
                </a:solidFill>
                <a:latin typeface="Calibri"/>
                <a:ea typeface="Calibri"/>
                <a:cs typeface="Calibri"/>
                <a:sym typeface="Calibri"/>
              </a:rPr>
              <a:t>Record the </a:t>
            </a:r>
            <a:r>
              <a:rPr b="1" i="0" lang="en-US" sz="1800" u="none" cap="none" strike="noStrike">
                <a:solidFill>
                  <a:srgbClr val="000090"/>
                </a:solidFill>
                <a:latin typeface="Calibri"/>
                <a:ea typeface="Calibri"/>
                <a:cs typeface="Calibri"/>
                <a:sym typeface="Calibri"/>
              </a:rPr>
              <a:t>material</a:t>
            </a:r>
            <a:r>
              <a:rPr b="0" i="0" lang="en-US" sz="1800" u="none" cap="none" strike="noStrike">
                <a:solidFill>
                  <a:schemeClr val="dk1"/>
                </a:solidFill>
                <a:latin typeface="Calibri"/>
                <a:ea typeface="Calibri"/>
                <a:cs typeface="Calibri"/>
                <a:sym typeface="Calibri"/>
              </a:rPr>
              <a:t> from which the bank or channel is made.</a:t>
            </a:r>
            <a:endParaRPr b="0" i="0" sz="1400" u="none" cap="none" strike="noStrike">
              <a:solidFill>
                <a:srgbClr val="000000"/>
              </a:solidFill>
              <a:latin typeface="Arial"/>
              <a:ea typeface="Arial"/>
              <a:cs typeface="Arial"/>
              <a:sym typeface="Arial"/>
            </a:endParaRPr>
          </a:p>
          <a:p>
            <a:pPr indent="-228600" lvl="0" marL="34290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1800"/>
              <a:buFont typeface="Calibri"/>
              <a:buAutoNum type="arabicPeriod" startAt="5"/>
            </a:pPr>
            <a:r>
              <a:rPr b="0" i="0" lang="en-US" sz="1800" u="none" cap="none" strike="noStrike">
                <a:solidFill>
                  <a:schemeClr val="dk1"/>
                </a:solidFill>
                <a:latin typeface="Calibri"/>
                <a:ea typeface="Calibri"/>
                <a:cs typeface="Calibri"/>
                <a:sym typeface="Calibri"/>
              </a:rPr>
              <a:t>Record the </a:t>
            </a:r>
            <a:r>
              <a:rPr b="1" i="0" lang="en-US" sz="1800" u="none" cap="none" strike="noStrike">
                <a:solidFill>
                  <a:srgbClr val="000090"/>
                </a:solidFill>
                <a:latin typeface="Calibri"/>
                <a:ea typeface="Calibri"/>
                <a:cs typeface="Calibri"/>
                <a:sym typeface="Calibri"/>
              </a:rPr>
              <a:t>type of bedrock</a:t>
            </a:r>
            <a:r>
              <a:rPr b="0" i="0" lang="en-US" sz="1800" u="none" cap="none" strike="noStrike">
                <a:solidFill>
                  <a:schemeClr val="dk1"/>
                </a:solidFill>
                <a:latin typeface="Calibri"/>
                <a:ea typeface="Calibri"/>
                <a:cs typeface="Calibri"/>
                <a:sym typeface="Calibri"/>
              </a:rPr>
              <a:t>, if known.</a:t>
            </a:r>
            <a:endParaRPr b="0" i="0" sz="1400" u="none" cap="none" strike="noStrike">
              <a:solidFill>
                <a:srgbClr val="000000"/>
              </a:solidFill>
              <a:latin typeface="Arial"/>
              <a:ea typeface="Arial"/>
              <a:cs typeface="Arial"/>
              <a:sym typeface="Arial"/>
            </a:endParaRPr>
          </a:p>
          <a:p>
            <a:pPr indent="-228600" lvl="0" marL="34290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1800"/>
              <a:buFont typeface="Calibri"/>
              <a:buAutoNum type="arabicPeriod" startAt="5"/>
            </a:pPr>
            <a:r>
              <a:rPr b="0" i="0" lang="en-US" sz="1800" u="none" cap="none" strike="noStrike">
                <a:solidFill>
                  <a:schemeClr val="dk1"/>
                </a:solidFill>
                <a:latin typeface="Calibri"/>
                <a:ea typeface="Calibri"/>
                <a:cs typeface="Calibri"/>
                <a:sym typeface="Calibri"/>
              </a:rPr>
              <a:t>Record the </a:t>
            </a:r>
            <a:r>
              <a:rPr b="1" i="0" lang="en-US" sz="1800" u="none" cap="none" strike="noStrike">
                <a:solidFill>
                  <a:srgbClr val="000090"/>
                </a:solidFill>
                <a:latin typeface="Calibri"/>
                <a:ea typeface="Calibri"/>
                <a:cs typeface="Calibri"/>
                <a:sym typeface="Calibri"/>
              </a:rPr>
              <a:t>manufacturer and model number </a:t>
            </a:r>
            <a:r>
              <a:rPr b="0" i="0" lang="en-US" sz="1800" u="none" cap="none" strike="noStrike">
                <a:solidFill>
                  <a:schemeClr val="dk1"/>
                </a:solidFill>
                <a:latin typeface="Calibri"/>
                <a:ea typeface="Calibri"/>
                <a:cs typeface="Calibri"/>
                <a:sym typeface="Calibri"/>
              </a:rPr>
              <a:t>for each chemical test kit you are using, if any.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Screenshot of hydrosphere data form, showing boxes where you need to insert the data." id="623" name="Google Shape;623;p57"/>
          <p:cNvPicPr preferRelativeResize="0"/>
          <p:nvPr/>
        </p:nvPicPr>
        <p:blipFill rotWithShape="1">
          <a:blip r:embed="rId4">
            <a:alphaModFix/>
          </a:blip>
          <a:srcRect b="0" l="0" r="0" t="0"/>
          <a:stretch/>
        </p:blipFill>
        <p:spPr>
          <a:xfrm>
            <a:off x="7353598" y="1600200"/>
            <a:ext cx="4371077" cy="4670898"/>
          </a:xfrm>
          <a:prstGeom prst="rect">
            <a:avLst/>
          </a:prstGeom>
          <a:noFill/>
          <a:ln>
            <a:noFill/>
          </a:ln>
          <a:effectLst>
            <a:outerShdw blurRad="292100" rotWithShape="0" algn="tl" dir="2700000" dist="139700">
              <a:srgbClr val="333333">
                <a:alpha val="63921"/>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629" name="Google Shape;629;p58"/>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630" name="Google Shape;630;p58"/>
          <p:cNvSpPr txBox="1"/>
          <p:nvPr>
            <p:ph type="title"/>
          </p:nvPr>
        </p:nvSpPr>
        <p:spPr>
          <a:xfrm>
            <a:off x="839788" y="914400"/>
            <a:ext cx="10294377" cy="6858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Adding Data to the Hydrosphere Fields-3</a:t>
            </a:r>
            <a:endParaRPr/>
          </a:p>
        </p:txBody>
      </p:sp>
      <p:sp>
        <p:nvSpPr>
          <p:cNvPr id="631" name="Google Shape;631;p58"/>
          <p:cNvSpPr txBox="1"/>
          <p:nvPr/>
        </p:nvSpPr>
        <p:spPr>
          <a:xfrm>
            <a:off x="655983" y="1691258"/>
            <a:ext cx="6421092" cy="5047536"/>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1"/>
              </a:buClr>
              <a:buSzPts val="2000"/>
              <a:buFont typeface="Calibri"/>
              <a:buAutoNum type="arabicPeriod" startAt="11"/>
            </a:pPr>
            <a:r>
              <a:rPr b="0" i="0" lang="en-US" sz="2000" u="none" cap="none" strike="noStrike">
                <a:solidFill>
                  <a:schemeClr val="dk1"/>
                </a:solidFill>
                <a:latin typeface="Calibri"/>
                <a:ea typeface="Calibri"/>
                <a:cs typeface="Calibri"/>
                <a:sym typeface="Calibri"/>
              </a:rPr>
              <a:t>Record in the </a:t>
            </a:r>
            <a:r>
              <a:rPr b="1" i="0" lang="en-US" sz="2000" u="none" cap="none" strike="noStrike">
                <a:solidFill>
                  <a:srgbClr val="000090"/>
                </a:solidFill>
                <a:latin typeface="Calibri"/>
                <a:ea typeface="Calibri"/>
                <a:cs typeface="Calibri"/>
                <a:sym typeface="Calibri"/>
              </a:rPr>
              <a:t>Comments Section </a:t>
            </a:r>
            <a:r>
              <a:rPr b="0" i="0" lang="en-US" sz="2000" u="none" cap="none" strike="noStrike">
                <a:solidFill>
                  <a:schemeClr val="dk1"/>
                </a:solidFill>
                <a:latin typeface="Calibri"/>
                <a:ea typeface="Calibri"/>
                <a:cs typeface="Calibri"/>
                <a:sym typeface="Calibri"/>
              </a:rPr>
              <a:t>any information that may be important for understanding the water at your site. Some possible observations might be:</a:t>
            </a:r>
            <a:endParaRPr b="0" i="0" sz="1400" u="none" cap="none" strike="noStrike">
              <a:solidFill>
                <a:srgbClr val="000000"/>
              </a:solidFill>
              <a:latin typeface="Arial"/>
              <a:ea typeface="Arial"/>
              <a:cs typeface="Arial"/>
              <a:sym typeface="Arial"/>
            </a:endParaRPr>
          </a:p>
          <a:p>
            <a:pPr indent="-215900" lvl="0" marL="342900" marR="0" rtl="0" algn="just">
              <a:lnSpc>
                <a:spcPct val="100000"/>
              </a:lnSpc>
              <a:spcBef>
                <a:spcPts val="0"/>
              </a:spcBef>
              <a:spcAft>
                <a:spcPts val="0"/>
              </a:spcAft>
              <a:buClr>
                <a:schemeClr val="dk1"/>
              </a:buClr>
              <a:buSzPts val="2000"/>
              <a:buFont typeface="Calibri"/>
              <a:buNone/>
            </a:pPr>
            <a:r>
              <a:t/>
            </a:r>
            <a:endParaRPr b="0" i="0" sz="2000" u="none" cap="none" strike="noStrike">
              <a:solidFill>
                <a:schemeClr val="dk1"/>
              </a:solidFill>
              <a:latin typeface="Calibri"/>
              <a:ea typeface="Calibri"/>
              <a:cs typeface="Calibri"/>
              <a:sym typeface="Calibri"/>
            </a:endParaRPr>
          </a:p>
          <a:p>
            <a:pPr indent="-285750" lvl="1" marL="742950" marR="0" rtl="0" algn="just">
              <a:lnSpc>
                <a:spcPct val="100000"/>
              </a:lnSpc>
              <a:spcBef>
                <a:spcPts val="0"/>
              </a:spcBef>
              <a:spcAft>
                <a:spcPts val="0"/>
              </a:spcAft>
              <a:buClr>
                <a:srgbClr val="002060"/>
              </a:buClr>
              <a:buSzPts val="1600"/>
              <a:buFont typeface="Arial"/>
              <a:buChar char="•"/>
            </a:pPr>
            <a:r>
              <a:rPr b="1" i="0" lang="en-US" sz="1600" u="none" cap="none" strike="noStrike">
                <a:solidFill>
                  <a:srgbClr val="002060"/>
                </a:solidFill>
                <a:latin typeface="Calibri"/>
                <a:ea typeface="Calibri"/>
                <a:cs typeface="Calibri"/>
                <a:sym typeface="Calibri"/>
              </a:rPr>
              <a:t>Any upstream discharge into your body of water</a:t>
            </a:r>
            <a:endParaRPr b="0" i="0" sz="1400" u="none" cap="none" strike="noStrike">
              <a:solidFill>
                <a:srgbClr val="000000"/>
              </a:solidFill>
              <a:latin typeface="Arial"/>
              <a:ea typeface="Arial"/>
              <a:cs typeface="Arial"/>
              <a:sym typeface="Arial"/>
            </a:endParaRPr>
          </a:p>
          <a:p>
            <a:pPr indent="-285750" lvl="1" marL="742950" marR="0" rtl="0" algn="just">
              <a:lnSpc>
                <a:spcPct val="100000"/>
              </a:lnSpc>
              <a:spcBef>
                <a:spcPts val="0"/>
              </a:spcBef>
              <a:spcAft>
                <a:spcPts val="0"/>
              </a:spcAft>
              <a:buClr>
                <a:srgbClr val="002060"/>
              </a:buClr>
              <a:buSzPts val="1600"/>
              <a:buFont typeface="Arial"/>
              <a:buChar char="•"/>
            </a:pPr>
            <a:r>
              <a:rPr b="1" i="0" lang="en-US" sz="1600" u="none" cap="none" strike="noStrike">
                <a:solidFill>
                  <a:srgbClr val="002060"/>
                </a:solidFill>
                <a:latin typeface="Calibri"/>
                <a:ea typeface="Calibri"/>
                <a:cs typeface="Calibri"/>
                <a:sym typeface="Calibri"/>
              </a:rPr>
              <a:t>Whether the flow (streams) or water level (lakes) is regulated or is natural (for example, flow is regulated downstream of dams).</a:t>
            </a:r>
            <a:endParaRPr b="0" i="0" sz="1400" u="none" cap="none" strike="noStrike">
              <a:solidFill>
                <a:srgbClr val="000000"/>
              </a:solidFill>
              <a:latin typeface="Arial"/>
              <a:ea typeface="Arial"/>
              <a:cs typeface="Arial"/>
              <a:sym typeface="Arial"/>
            </a:endParaRPr>
          </a:p>
          <a:p>
            <a:pPr indent="-285750" lvl="1" marL="742950" marR="0" rtl="0" algn="just">
              <a:lnSpc>
                <a:spcPct val="100000"/>
              </a:lnSpc>
              <a:spcBef>
                <a:spcPts val="0"/>
              </a:spcBef>
              <a:spcAft>
                <a:spcPts val="0"/>
              </a:spcAft>
              <a:buClr>
                <a:srgbClr val="002060"/>
              </a:buClr>
              <a:buSzPts val="1600"/>
              <a:buFont typeface="Arial"/>
              <a:buChar char="•"/>
            </a:pPr>
            <a:r>
              <a:rPr b="1" i="0" lang="en-US" sz="1600" u="none" cap="none" strike="noStrike">
                <a:solidFill>
                  <a:srgbClr val="002060"/>
                </a:solidFill>
                <a:latin typeface="Calibri"/>
                <a:ea typeface="Calibri"/>
                <a:cs typeface="Calibri"/>
                <a:sym typeface="Calibri"/>
              </a:rPr>
              <a:t>Types of plants and animals observed</a:t>
            </a:r>
            <a:endParaRPr b="0" i="0" sz="1400" u="none" cap="none" strike="noStrike">
              <a:solidFill>
                <a:srgbClr val="000000"/>
              </a:solidFill>
              <a:latin typeface="Arial"/>
              <a:ea typeface="Arial"/>
              <a:cs typeface="Arial"/>
              <a:sym typeface="Arial"/>
            </a:endParaRPr>
          </a:p>
          <a:p>
            <a:pPr indent="-285750" lvl="1" marL="742950" marR="0" rtl="0" algn="just">
              <a:lnSpc>
                <a:spcPct val="100000"/>
              </a:lnSpc>
              <a:spcBef>
                <a:spcPts val="0"/>
              </a:spcBef>
              <a:spcAft>
                <a:spcPts val="0"/>
              </a:spcAft>
              <a:buClr>
                <a:srgbClr val="002060"/>
              </a:buClr>
              <a:buSzPts val="1600"/>
              <a:buFont typeface="Arial"/>
              <a:buChar char="•"/>
            </a:pPr>
            <a:r>
              <a:rPr b="1" i="0" lang="en-US" sz="1600" u="none" cap="none" strike="noStrike">
                <a:solidFill>
                  <a:srgbClr val="002060"/>
                </a:solidFill>
                <a:latin typeface="Calibri"/>
                <a:ea typeface="Calibri"/>
                <a:cs typeface="Calibri"/>
                <a:sym typeface="Calibri"/>
              </a:rPr>
              <a:t>Amount of vegetation in the stream</a:t>
            </a:r>
            <a:endParaRPr b="0" i="0" sz="1400" u="none" cap="none" strike="noStrike">
              <a:solidFill>
                <a:srgbClr val="000000"/>
              </a:solidFill>
              <a:latin typeface="Arial"/>
              <a:ea typeface="Arial"/>
              <a:cs typeface="Arial"/>
              <a:sym typeface="Arial"/>
            </a:endParaRPr>
          </a:p>
          <a:p>
            <a:pPr indent="-285750" lvl="1" marL="742950" marR="0" rtl="0" algn="just">
              <a:lnSpc>
                <a:spcPct val="100000"/>
              </a:lnSpc>
              <a:spcBef>
                <a:spcPts val="0"/>
              </a:spcBef>
              <a:spcAft>
                <a:spcPts val="0"/>
              </a:spcAft>
              <a:buClr>
                <a:srgbClr val="002060"/>
              </a:buClr>
              <a:buSzPts val="1600"/>
              <a:buFont typeface="Arial"/>
              <a:buChar char="•"/>
            </a:pPr>
            <a:r>
              <a:rPr b="1" i="0" lang="en-US" sz="1600" u="none" cap="none" strike="noStrike">
                <a:solidFill>
                  <a:srgbClr val="002060"/>
                </a:solidFill>
                <a:latin typeface="Calibri"/>
                <a:ea typeface="Calibri"/>
                <a:cs typeface="Calibri"/>
                <a:sym typeface="Calibri"/>
              </a:rPr>
              <a:t>Human uses of the water: fishing, swimming, boating, drinking water, irrigation, etc.</a:t>
            </a:r>
            <a:endParaRPr b="0" i="0" sz="1400" u="none" cap="none" strike="noStrike">
              <a:solidFill>
                <a:srgbClr val="000000"/>
              </a:solidFill>
              <a:latin typeface="Arial"/>
              <a:ea typeface="Arial"/>
              <a:cs typeface="Arial"/>
              <a:sym typeface="Arial"/>
            </a:endParaRPr>
          </a:p>
          <a:p>
            <a:pPr indent="-285750" lvl="1" marL="742950" marR="0" rtl="0" algn="just">
              <a:lnSpc>
                <a:spcPct val="100000"/>
              </a:lnSpc>
              <a:spcBef>
                <a:spcPts val="0"/>
              </a:spcBef>
              <a:spcAft>
                <a:spcPts val="0"/>
              </a:spcAft>
              <a:buClr>
                <a:srgbClr val="002060"/>
              </a:buClr>
              <a:buSzPts val="1600"/>
              <a:buFont typeface="Arial"/>
              <a:buChar char="•"/>
            </a:pPr>
            <a:r>
              <a:rPr b="1" i="0" lang="en-US" sz="1600" u="none" cap="none" strike="noStrike">
                <a:solidFill>
                  <a:srgbClr val="002060"/>
                </a:solidFill>
                <a:latin typeface="Calibri"/>
                <a:ea typeface="Calibri"/>
                <a:cs typeface="Calibri"/>
                <a:sym typeface="Calibri"/>
              </a:rPr>
              <a:t>Other information about why this specific site was selected.</a:t>
            </a:r>
            <a:endParaRPr b="0" i="0" sz="1400" u="none" cap="none" strike="noStrike">
              <a:solidFill>
                <a:srgbClr val="000000"/>
              </a:solidFill>
              <a:latin typeface="Arial"/>
              <a:ea typeface="Arial"/>
              <a:cs typeface="Arial"/>
              <a:sym typeface="Arial"/>
            </a:endParaRPr>
          </a:p>
          <a:p>
            <a:pPr indent="-184150" lvl="1" marL="742950" marR="0" rtl="0" algn="just">
              <a:lnSpc>
                <a:spcPct val="100000"/>
              </a:lnSpc>
              <a:spcBef>
                <a:spcPts val="0"/>
              </a:spcBef>
              <a:spcAft>
                <a:spcPts val="0"/>
              </a:spcAft>
              <a:buClr>
                <a:schemeClr val="dk1"/>
              </a:buClr>
              <a:buSzPts val="1600"/>
              <a:buFont typeface="Arial"/>
              <a:buNone/>
            </a:pPr>
            <a:r>
              <a:t/>
            </a:r>
            <a:endParaRPr b="1" i="0" sz="1600" u="none" cap="none" strike="noStrike">
              <a:solidFill>
                <a:srgbClr val="002060"/>
              </a:solidFill>
              <a:latin typeface="Calibri"/>
              <a:ea typeface="Calibri"/>
              <a:cs typeface="Calibri"/>
              <a:sym typeface="Calibri"/>
            </a:endParaRPr>
          </a:p>
          <a:p>
            <a:pPr indent="0" lvl="1" marL="457200" marR="0" rtl="0" algn="just">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Human activities can often be the cause for changes you measure in your water body, so it’s important to  make notes that may help you understand your data.</a:t>
            </a:r>
            <a:endParaRPr b="0" i="0" sz="1400" u="none" cap="none" strike="noStrike">
              <a:solidFill>
                <a:srgbClr val="000000"/>
              </a:solidFill>
              <a:latin typeface="Arial"/>
              <a:ea typeface="Arial"/>
              <a:cs typeface="Arial"/>
              <a:sym typeface="Arial"/>
            </a:endParaRPr>
          </a:p>
          <a:p>
            <a:pPr indent="0" lvl="1" marL="457200" marR="0" rtl="0" algn="just">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Screenshot of hydrosphere data form" id="632" name="Google Shape;632;p58"/>
          <p:cNvPicPr preferRelativeResize="0"/>
          <p:nvPr/>
        </p:nvPicPr>
        <p:blipFill rotWithShape="1">
          <a:blip r:embed="rId4">
            <a:alphaModFix/>
          </a:blip>
          <a:srcRect b="0" l="0" r="0" t="0"/>
          <a:stretch/>
        </p:blipFill>
        <p:spPr>
          <a:xfrm>
            <a:off x="7353598" y="1600200"/>
            <a:ext cx="4371077" cy="4670898"/>
          </a:xfrm>
          <a:prstGeom prst="rect">
            <a:avLst/>
          </a:prstGeom>
          <a:noFill/>
          <a:ln>
            <a:noFill/>
          </a:ln>
          <a:effectLst>
            <a:outerShdw blurRad="292100" rotWithShape="0" algn="tl" dir="2700000" dist="139700">
              <a:srgbClr val="333333">
                <a:alpha val="63921"/>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638" name="Google Shape;638;p59"/>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639" name="Google Shape;639;p59"/>
          <p:cNvSpPr txBox="1"/>
          <p:nvPr>
            <p:ph type="title"/>
          </p:nvPr>
        </p:nvSpPr>
        <p:spPr>
          <a:xfrm>
            <a:off x="839788" y="1019174"/>
            <a:ext cx="10294377" cy="58102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Adding Data to the Hydrosphere Fields-4</a:t>
            </a:r>
            <a:endParaRPr/>
          </a:p>
        </p:txBody>
      </p:sp>
      <p:sp>
        <p:nvSpPr>
          <p:cNvPr id="640" name="Google Shape;640;p59"/>
          <p:cNvSpPr txBox="1"/>
          <p:nvPr/>
        </p:nvSpPr>
        <p:spPr>
          <a:xfrm>
            <a:off x="839788" y="1691258"/>
            <a:ext cx="6097570" cy="3724096"/>
          </a:xfrm>
          <a:prstGeom prst="rect">
            <a:avLst/>
          </a:prstGeom>
          <a:noFill/>
          <a:ln>
            <a:noFill/>
          </a:ln>
        </p:spPr>
        <p:txBody>
          <a:bodyPr anchorCtr="0" anchor="t" bIns="45700" lIns="91425" spcFirstLastPara="1" rIns="91425" wrap="square" tIns="45700">
            <a:spAutoFit/>
          </a:bodyPr>
          <a:lstStyle/>
          <a:p>
            <a:pPr indent="-457200" lvl="0" marL="457200" marR="0" rtl="0" algn="just">
              <a:lnSpc>
                <a:spcPct val="100000"/>
              </a:lnSpc>
              <a:spcBef>
                <a:spcPts val="0"/>
              </a:spcBef>
              <a:spcAft>
                <a:spcPts val="0"/>
              </a:spcAft>
              <a:buClr>
                <a:schemeClr val="dk1"/>
              </a:buClr>
              <a:buSzPts val="2000"/>
              <a:buFont typeface="Calibri"/>
              <a:buAutoNum type="arabicPeriod" startAt="12"/>
            </a:pPr>
            <a:r>
              <a:rPr b="0" i="0" lang="en-US" sz="2000" u="none" cap="none" strike="noStrike">
                <a:solidFill>
                  <a:schemeClr val="dk1"/>
                </a:solidFill>
                <a:latin typeface="Calibri"/>
                <a:ea typeface="Calibri"/>
                <a:cs typeface="Calibri"/>
                <a:sym typeface="Calibri"/>
              </a:rPr>
              <a:t>Standing where you will be collecting your water sample, </a:t>
            </a:r>
            <a:r>
              <a:rPr b="1" i="0" lang="en-US" sz="2000" u="none" cap="none" strike="noStrike">
                <a:solidFill>
                  <a:srgbClr val="000090"/>
                </a:solidFill>
                <a:latin typeface="Calibri"/>
                <a:ea typeface="Calibri"/>
                <a:cs typeface="Calibri"/>
                <a:sym typeface="Calibri"/>
              </a:rPr>
              <a:t>take four photographs</a:t>
            </a:r>
            <a:r>
              <a:rPr b="0" i="0" lang="en-US" sz="2000" u="none" cap="none" strike="noStrike">
                <a:solidFill>
                  <a:schemeClr val="dk1"/>
                </a:solidFill>
                <a:latin typeface="Calibri"/>
                <a:ea typeface="Calibri"/>
                <a:cs typeface="Calibri"/>
                <a:sym typeface="Calibri"/>
              </a:rPr>
              <a:t> of your sampling area, one in each cardinal direction (N, S, E, W). Use a compass to determine the direction.</a:t>
            </a:r>
            <a:endParaRPr b="0" i="0" sz="1400" u="none" cap="none" strike="noStrike">
              <a:solidFill>
                <a:srgbClr val="000000"/>
              </a:solidFill>
              <a:latin typeface="Arial"/>
              <a:ea typeface="Arial"/>
              <a:cs typeface="Arial"/>
              <a:sym typeface="Arial"/>
            </a:endParaRPr>
          </a:p>
          <a:p>
            <a:pPr indent="-330200" lvl="0" marL="457200" marR="0" rtl="0" algn="just">
              <a:lnSpc>
                <a:spcPct val="100000"/>
              </a:lnSpc>
              <a:spcBef>
                <a:spcPts val="0"/>
              </a:spcBef>
              <a:spcAft>
                <a:spcPts val="0"/>
              </a:spcAft>
              <a:buClr>
                <a:schemeClr val="dk1"/>
              </a:buClr>
              <a:buSzPts val="2000"/>
              <a:buFont typeface="Calibri"/>
              <a:buNone/>
            </a:pPr>
            <a:r>
              <a:t/>
            </a:r>
            <a:endParaRPr b="0" i="0" sz="2000" u="none" cap="none" strike="noStrike">
              <a:solidFill>
                <a:schemeClr val="dk1"/>
              </a:solidFill>
              <a:latin typeface="Calibri"/>
              <a:ea typeface="Calibri"/>
              <a:cs typeface="Calibri"/>
              <a:sym typeface="Calibri"/>
            </a:endParaRPr>
          </a:p>
          <a:p>
            <a:pPr indent="-457200" lvl="0" marL="457200" marR="0" rtl="0" algn="just">
              <a:lnSpc>
                <a:spcPct val="100000"/>
              </a:lnSpc>
              <a:spcBef>
                <a:spcPts val="0"/>
              </a:spcBef>
              <a:spcAft>
                <a:spcPts val="0"/>
              </a:spcAft>
              <a:buClr>
                <a:schemeClr val="dk1"/>
              </a:buClr>
              <a:buSzPts val="2000"/>
              <a:buFont typeface="Calibri"/>
              <a:buAutoNum type="arabicPeriod" startAt="12"/>
            </a:pPr>
            <a:r>
              <a:rPr b="0" i="0" lang="en-US" sz="2000" u="none" cap="none" strike="noStrike">
                <a:solidFill>
                  <a:schemeClr val="dk1"/>
                </a:solidFill>
                <a:latin typeface="Calibri"/>
                <a:ea typeface="Calibri"/>
                <a:cs typeface="Calibri"/>
                <a:sym typeface="Calibri"/>
              </a:rPr>
              <a:t>If you’ve taken photographs of your site </a:t>
            </a:r>
            <a:r>
              <a:rPr b="1" i="0" lang="en-US" sz="2000" u="none" cap="none" strike="noStrike">
                <a:solidFill>
                  <a:srgbClr val="000090"/>
                </a:solidFill>
                <a:latin typeface="Calibri"/>
                <a:ea typeface="Calibri"/>
                <a:cs typeface="Calibri"/>
                <a:sym typeface="Calibri"/>
              </a:rPr>
              <a:t>label each photo </a:t>
            </a:r>
            <a:r>
              <a:rPr b="0" i="0" lang="en-US" sz="2000" u="none" cap="none" strike="noStrike">
                <a:solidFill>
                  <a:schemeClr val="dk1"/>
                </a:solidFill>
                <a:latin typeface="Calibri"/>
                <a:ea typeface="Calibri"/>
                <a:cs typeface="Calibri"/>
                <a:sym typeface="Calibri"/>
              </a:rPr>
              <a:t>with your school’s name (if you are associated with a school), the name of the study site name, and cardinal direction. Keep an electronic copy to provide to any collaborators.</a:t>
            </a:r>
            <a:endParaRPr b="0" i="0" sz="1400" u="none" cap="none" strike="noStrike">
              <a:solidFill>
                <a:srgbClr val="000000"/>
              </a:solidFill>
              <a:latin typeface="Arial"/>
              <a:ea typeface="Arial"/>
              <a:cs typeface="Arial"/>
              <a:sym typeface="Arial"/>
            </a:endParaRPr>
          </a:p>
          <a:p>
            <a:pPr indent="0" lvl="1" marL="45720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Girl holding card with &quot;west&quot; showing how a photo's direction can be indicated." id="641" name="Google Shape;641;p59"/>
          <p:cNvPicPr preferRelativeResize="0"/>
          <p:nvPr/>
        </p:nvPicPr>
        <p:blipFill rotWithShape="1">
          <a:blip r:embed="rId4">
            <a:alphaModFix/>
          </a:blip>
          <a:srcRect b="0" l="0" r="0" t="0"/>
          <a:stretch/>
        </p:blipFill>
        <p:spPr>
          <a:xfrm>
            <a:off x="7148094" y="1830169"/>
            <a:ext cx="4488093" cy="336607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pic>
        <p:nvPicPr>
          <p:cNvPr descr="Images of equipment that needs to be assembled." id="646" name="Google Shape;646;p60"/>
          <p:cNvPicPr preferRelativeResize="0"/>
          <p:nvPr/>
        </p:nvPicPr>
        <p:blipFill rotWithShape="1">
          <a:blip r:embed="rId3">
            <a:alphaModFix/>
          </a:blip>
          <a:srcRect b="0" l="0" r="0" t="0"/>
          <a:stretch/>
        </p:blipFill>
        <p:spPr>
          <a:xfrm>
            <a:off x="6064898" y="1600199"/>
            <a:ext cx="5442796" cy="4431793"/>
          </a:xfrm>
          <a:prstGeom prst="rect">
            <a:avLst/>
          </a:prstGeom>
          <a:noFill/>
          <a:ln>
            <a:noFill/>
          </a:ln>
        </p:spPr>
      </p:pic>
      <p:sp>
        <p:nvSpPr>
          <p:cNvPr id="647" name="Google Shape;647;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648" name="Google Shape;648;p60"/>
          <p:cNvPicPr preferRelativeResize="0"/>
          <p:nvPr>
            <p:ph idx="1" type="body"/>
          </p:nvPr>
        </p:nvPicPr>
        <p:blipFill rotWithShape="1">
          <a:blip r:embed="rId4">
            <a:alphaModFix/>
          </a:blip>
          <a:srcRect b="0" l="0" r="0" t="0"/>
          <a:stretch/>
        </p:blipFill>
        <p:spPr>
          <a:xfrm>
            <a:off x="0" y="0"/>
            <a:ext cx="12192000" cy="914400"/>
          </a:xfrm>
          <a:prstGeom prst="rect">
            <a:avLst/>
          </a:prstGeom>
          <a:noFill/>
          <a:ln>
            <a:noFill/>
          </a:ln>
        </p:spPr>
      </p:pic>
      <p:sp>
        <p:nvSpPr>
          <p:cNvPr id="649" name="Google Shape;649;p60"/>
          <p:cNvSpPr txBox="1"/>
          <p:nvPr>
            <p:ph type="title"/>
          </p:nvPr>
        </p:nvSpPr>
        <p:spPr>
          <a:xfrm>
            <a:off x="839788" y="0"/>
            <a:ext cx="1029437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Mapping your Hydrosphere Study Site</a:t>
            </a:r>
            <a:endParaRPr/>
          </a:p>
        </p:txBody>
      </p:sp>
      <p:sp>
        <p:nvSpPr>
          <p:cNvPr id="650" name="Google Shape;650;p60"/>
          <p:cNvSpPr txBox="1"/>
          <p:nvPr/>
        </p:nvSpPr>
        <p:spPr>
          <a:xfrm>
            <a:off x="839788" y="1691258"/>
            <a:ext cx="6097500" cy="535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72"/>
                </a:solidFill>
                <a:latin typeface="Calibri"/>
                <a:ea typeface="Calibri"/>
                <a:cs typeface="Calibri"/>
                <a:sym typeface="Calibri"/>
              </a:rPr>
              <a:t>Assemble Equipment</a:t>
            </a:r>
            <a:r>
              <a:rPr b="0" i="0" lang="en-US" sz="1800" u="none" cap="none" strike="noStrike">
                <a:solidFill>
                  <a:srgbClr val="000000"/>
                </a:solidFill>
                <a:latin typeface="Calibri"/>
                <a:ea typeface="Calibri"/>
                <a:cs typeface="Calibri"/>
                <a:sym typeface="Calibri"/>
              </a:rPr>
              <a:t>:</a:t>
            </a:r>
            <a:endParaRPr b="1" i="0" sz="18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Pencil/eraser</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Compass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Flags (18)</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Measuring tape (50 m)</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1 cm grid paper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72"/>
                </a:solidFill>
                <a:latin typeface="Calibri"/>
                <a:ea typeface="Calibri"/>
                <a:cs typeface="Calibri"/>
                <a:sym typeface="Calibri"/>
              </a:rPr>
              <a:t>Assemble Necessary Documents: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sng" cap="none" strike="noStrike">
                <a:solidFill>
                  <a:schemeClr val="hlink"/>
                </a:solidFill>
                <a:latin typeface="Calibri"/>
                <a:ea typeface="Calibri"/>
                <a:cs typeface="Calibri"/>
                <a:sym typeface="Calibri"/>
                <a:hlinkClick r:id="rId5"/>
              </a:rPr>
              <a:t>Mapping Your Hydrosphere Study Site Field Guide</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sng" cap="none" strike="noStrike">
                <a:solidFill>
                  <a:srgbClr val="0070C0"/>
                </a:solidFill>
                <a:latin typeface="Calibri"/>
                <a:ea typeface="Calibri"/>
                <a:cs typeface="Calibri"/>
                <a:sym typeface="Calibri"/>
                <a:hlinkClick r:id="rId6">
                  <a:extLst>
                    <a:ext uri="{A12FA001-AC4F-418D-AE19-62706E023703}">
                      <ahyp:hlinkClr val="tx"/>
                    </a:ext>
                  </a:extLst>
                </a:hlinkClick>
              </a:rPr>
              <a:t>Hydrosphere Study Site Mapping Sheet</a:t>
            </a:r>
            <a:endParaRPr b="1" i="0" sz="1800" u="none" cap="none" strike="noStrike">
              <a:solidFill>
                <a:srgbClr val="0070C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1" sz="1800" u="none" cap="none" strike="noStrike">
              <a:solidFill>
                <a:srgbClr val="00007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72"/>
                </a:solidFill>
                <a:latin typeface="Calibri"/>
                <a:ea typeface="Calibri"/>
                <a:cs typeface="Calibri"/>
                <a:sym typeface="Calibri"/>
              </a:rPr>
              <a:t>Time: </a:t>
            </a:r>
            <a:r>
              <a:rPr b="0" i="0" lang="en-US" sz="1800" u="none" cap="none" strike="noStrike">
                <a:solidFill>
                  <a:srgbClr val="000000"/>
                </a:solidFill>
                <a:latin typeface="Calibri"/>
                <a:ea typeface="Calibri"/>
                <a:cs typeface="Calibri"/>
                <a:sym typeface="Calibri"/>
              </a:rPr>
              <a:t>30 -45 minutes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72"/>
                </a:solidFill>
                <a:latin typeface="Calibri"/>
                <a:ea typeface="Calibri"/>
                <a:cs typeface="Calibri"/>
                <a:sym typeface="Calibri"/>
              </a:rPr>
              <a:t>Suggested Frequency</a:t>
            </a:r>
            <a:r>
              <a:rPr b="0" i="0" lang="en-US" sz="1800" u="none" cap="none" strike="noStrike">
                <a:solidFill>
                  <a:srgbClr val="000000"/>
                </a:solidFill>
                <a:latin typeface="Calibri"/>
                <a:ea typeface="Calibri"/>
                <a:cs typeface="Calibri"/>
                <a:sym typeface="Calibri"/>
              </a:rPr>
              <a:t>: one time; update if the site changes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1" marL="45720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1" marL="45720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1" marL="45720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1" marL="45720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137" name="Google Shape;137;p6"/>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138" name="Google Shape;138;p6"/>
          <p:cNvSpPr txBox="1"/>
          <p:nvPr>
            <p:ph type="title"/>
          </p:nvPr>
        </p:nvSpPr>
        <p:spPr>
          <a:xfrm>
            <a:off x="475577" y="0"/>
            <a:ext cx="6103453"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The Hydrologic (Water) Cycle</a:t>
            </a:r>
            <a:endParaRPr/>
          </a:p>
        </p:txBody>
      </p:sp>
      <p:sp>
        <p:nvSpPr>
          <p:cNvPr id="139" name="Google Shape;139;p6"/>
          <p:cNvSpPr txBox="1"/>
          <p:nvPr>
            <p:ph idx="2" type="body"/>
          </p:nvPr>
        </p:nvSpPr>
        <p:spPr>
          <a:xfrm>
            <a:off x="475577" y="1925530"/>
            <a:ext cx="4096423" cy="4258235"/>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rgbClr val="243A9D"/>
              </a:buClr>
              <a:buSzPts val="2000"/>
              <a:buNone/>
            </a:pPr>
            <a:r>
              <a:rPr b="1" lang="en-US" sz="2000">
                <a:solidFill>
                  <a:srgbClr val="243A9D"/>
                </a:solidFill>
              </a:rPr>
              <a:t>The hydrologic (water) cycle actively connects all parts of the Earth system</a:t>
            </a:r>
            <a:r>
              <a:rPr lang="en-US" sz="2000">
                <a:solidFill>
                  <a:srgbClr val="243A9D"/>
                </a:solidFill>
              </a:rPr>
              <a:t>. </a:t>
            </a:r>
            <a:r>
              <a:rPr lang="en-US" sz="2000"/>
              <a:t>The hydrologic cycle is one of the basic processes in nature. Responding to heat from the sun and other influences, water from oceans, rivers, lakes, soils and vegetation evaporates into the air and becomes water vapor. Water vapor rises into the atmosphere, cools, and turns into liquid water or ice to become clouds. When water droplets or ice crystals get large enough, they fall back to the surface as rain or snow. </a:t>
            </a:r>
            <a:endParaRPr/>
          </a:p>
        </p:txBody>
      </p:sp>
      <p:pic>
        <p:nvPicPr>
          <p:cNvPr descr="Water Cycle Diagram:Water changes phase as it moves through the cycle: precipitation (liquid) hits surface of the Earth, runs off into groundwater or surface water bodies, evaporates, cools and condenses into clouds and precipitates again." id="140" name="Google Shape;140;p6"/>
          <p:cNvPicPr preferRelativeResize="0"/>
          <p:nvPr/>
        </p:nvPicPr>
        <p:blipFill rotWithShape="1">
          <a:blip r:embed="rId4">
            <a:alphaModFix/>
          </a:blip>
          <a:srcRect b="0" l="0" r="0" t="0"/>
          <a:stretch/>
        </p:blipFill>
        <p:spPr>
          <a:xfrm>
            <a:off x="5133829" y="1925530"/>
            <a:ext cx="6529552" cy="3533965"/>
          </a:xfrm>
          <a:prstGeom prst="rect">
            <a:avLst/>
          </a:prstGeom>
          <a:noFill/>
          <a:ln>
            <a:noFill/>
          </a:ln>
        </p:spPr>
      </p:pic>
      <p:sp>
        <p:nvSpPr>
          <p:cNvPr id="141" name="Google Shape;141;p6"/>
          <p:cNvSpPr txBox="1"/>
          <p:nvPr/>
        </p:nvSpPr>
        <p:spPr>
          <a:xfrm>
            <a:off x="5133829" y="5547373"/>
            <a:ext cx="6994735"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As water cycles, it changes state between its forms of liquid, gas and ice.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Source: NASA Global Precipitation Mission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656" name="Google Shape;656;p61"/>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657" name="Google Shape;657;p61"/>
          <p:cNvSpPr txBox="1"/>
          <p:nvPr>
            <p:ph type="title"/>
          </p:nvPr>
        </p:nvSpPr>
        <p:spPr>
          <a:xfrm>
            <a:off x="839788" y="0"/>
            <a:ext cx="1029437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Creating Your Site Map</a:t>
            </a:r>
            <a:endParaRPr/>
          </a:p>
        </p:txBody>
      </p:sp>
      <p:sp>
        <p:nvSpPr>
          <p:cNvPr id="658" name="Google Shape;658;p61"/>
          <p:cNvSpPr txBox="1"/>
          <p:nvPr/>
        </p:nvSpPr>
        <p:spPr>
          <a:xfrm>
            <a:off x="839788" y="1691258"/>
            <a:ext cx="7079189" cy="480131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1. Select a section of the bank at least 50 meters long as your study area, if possible. You may consider the entire water body as your study area if it is small enough. The area should contain the sampling site where you collect your water measurements as well as a variety of habitats.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2. Use the measuring tape to measure a straight transect, at least 50 meters long, parallel to the shoreline, and within 10 meters of the bank. The transect will be varying distances from the water if the bank is not straight.</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3. Place flags at the two ends and at every 2 meters along the transect.</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4. Start drawing your map using the flags to help keep it to scale.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Example of a hand-drawn site map: The site map includes the shore line, sandbar, and vegetation. The direction of water flow is indicated. " id="659" name="Google Shape;659;p61"/>
          <p:cNvPicPr preferRelativeResize="0"/>
          <p:nvPr/>
        </p:nvPicPr>
        <p:blipFill rotWithShape="1">
          <a:blip r:embed="rId4">
            <a:alphaModFix/>
          </a:blip>
          <a:srcRect b="0" l="0" r="0" t="0"/>
          <a:stretch/>
        </p:blipFill>
        <p:spPr>
          <a:xfrm>
            <a:off x="7991838" y="1409785"/>
            <a:ext cx="3069466" cy="4508071"/>
          </a:xfrm>
          <a:prstGeom prst="rect">
            <a:avLst/>
          </a:prstGeom>
          <a:noFill/>
          <a:ln>
            <a:noFill/>
          </a:ln>
        </p:spPr>
      </p:pic>
      <p:cxnSp>
        <p:nvCxnSpPr>
          <p:cNvPr descr="arrow pointing to flags on a measured transect on the site map" id="660" name="Google Shape;660;p61"/>
          <p:cNvCxnSpPr/>
          <p:nvPr/>
        </p:nvCxnSpPr>
        <p:spPr>
          <a:xfrm>
            <a:off x="6877878" y="4731026"/>
            <a:ext cx="1113960" cy="849184"/>
          </a:xfrm>
          <a:prstGeom prst="straightConnector1">
            <a:avLst/>
          </a:prstGeom>
          <a:noFill/>
          <a:ln cap="flat" cmpd="sng" w="12700">
            <a:solidFill>
              <a:srgbClr val="FF0000"/>
            </a:solidFill>
            <a:prstDash val="solid"/>
            <a:miter lim="800000"/>
            <a:headEnd len="sm" w="sm" type="none"/>
            <a:tailEnd len="med" w="med" type="stealth"/>
          </a:ln>
        </p:spPr>
      </p:cxnSp>
      <p:sp>
        <p:nvSpPr>
          <p:cNvPr id="661" name="Google Shape;661;p61"/>
          <p:cNvSpPr txBox="1"/>
          <p:nvPr/>
        </p:nvSpPr>
        <p:spPr>
          <a:xfrm>
            <a:off x="702906" y="5638379"/>
            <a:ext cx="10786188" cy="64633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1" lang="en-US" sz="1800" u="none" cap="none" strike="noStrike">
                <a:solidFill>
                  <a:schemeClr val="dk1"/>
                </a:solidFill>
                <a:latin typeface="Calibri"/>
                <a:ea typeface="Calibri"/>
                <a:cs typeface="Calibri"/>
                <a:sym typeface="Calibri"/>
              </a:rPr>
              <a:t>Note: Use the Mapping Field Sheet or graph paper with 1 cm squares,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1" lang="en-US" sz="1800" u="none" cap="none" strike="noStrike">
                <a:solidFill>
                  <a:schemeClr val="dk1"/>
                </a:solidFill>
                <a:latin typeface="Calibri"/>
                <a:ea typeface="Calibri"/>
                <a:cs typeface="Calibri"/>
                <a:sym typeface="Calibri"/>
              </a:rPr>
              <a:t>each square should represent 2 meters. Put the scale on your graph.</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667" name="Google Shape;667;p62"/>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668" name="Google Shape;668;p62"/>
          <p:cNvSpPr txBox="1"/>
          <p:nvPr>
            <p:ph type="title"/>
          </p:nvPr>
        </p:nvSpPr>
        <p:spPr>
          <a:xfrm>
            <a:off x="839788" y="0"/>
            <a:ext cx="1029437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Drawing your Site Map</a:t>
            </a:r>
            <a:endParaRPr/>
          </a:p>
        </p:txBody>
      </p:sp>
      <p:sp>
        <p:nvSpPr>
          <p:cNvPr id="669" name="Google Shape;669;p62"/>
          <p:cNvSpPr txBox="1"/>
          <p:nvPr/>
        </p:nvSpPr>
        <p:spPr>
          <a:xfrm>
            <a:off x="839788" y="1691258"/>
            <a:ext cx="6587379" cy="424731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5. </a:t>
            </a:r>
            <a:r>
              <a:rPr b="1" i="0" lang="en-US" sz="1800" u="none" cap="none" strike="noStrike">
                <a:solidFill>
                  <a:srgbClr val="000090"/>
                </a:solidFill>
                <a:latin typeface="Calibri"/>
                <a:ea typeface="Calibri"/>
                <a:cs typeface="Calibri"/>
                <a:sym typeface="Calibri"/>
              </a:rPr>
              <a:t>Mark the transect </a:t>
            </a:r>
            <a:r>
              <a:rPr b="0" i="0" lang="en-US" sz="1800" u="none" cap="none" strike="noStrike">
                <a:solidFill>
                  <a:schemeClr val="dk1"/>
                </a:solidFill>
                <a:latin typeface="Calibri"/>
                <a:ea typeface="Calibri"/>
                <a:cs typeface="Calibri"/>
                <a:sym typeface="Calibri"/>
              </a:rPr>
              <a:t>and flag positions on the map.</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6. </a:t>
            </a:r>
            <a:r>
              <a:rPr b="1" i="0" lang="en-US" sz="1800" u="none" cap="none" strike="noStrike">
                <a:solidFill>
                  <a:srgbClr val="000090"/>
                </a:solidFill>
                <a:latin typeface="Calibri"/>
                <a:ea typeface="Calibri"/>
                <a:cs typeface="Calibri"/>
                <a:sym typeface="Calibri"/>
              </a:rPr>
              <a:t>Draw the waterline </a:t>
            </a:r>
            <a:r>
              <a:rPr b="0" i="0" lang="en-US" sz="1800" u="none" cap="none" strike="noStrike">
                <a:solidFill>
                  <a:schemeClr val="dk1"/>
                </a:solidFill>
                <a:latin typeface="Calibri"/>
                <a:ea typeface="Calibri"/>
                <a:cs typeface="Calibri"/>
                <a:sym typeface="Calibri"/>
              </a:rPr>
              <a:t>or bank by measuring from each flag directly to the water, placing a small dot on the map to show the waterline, then connect the dots with a dotted line to indicate the bank.</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7. Put in the opposite bank or indicate the </a:t>
            </a:r>
            <a:r>
              <a:rPr b="1" i="0" lang="en-US" sz="1800" u="none" cap="none" strike="noStrike">
                <a:solidFill>
                  <a:srgbClr val="000090"/>
                </a:solidFill>
                <a:latin typeface="Calibri"/>
                <a:ea typeface="Calibri"/>
                <a:cs typeface="Calibri"/>
                <a:sym typeface="Calibri"/>
              </a:rPr>
              <a:t>approximate distance to the opposite bank </a:t>
            </a:r>
            <a:r>
              <a:rPr b="0" i="0" lang="en-US" sz="1800" u="none" cap="none" strike="noStrike">
                <a:solidFill>
                  <a:schemeClr val="dk1"/>
                </a:solidFill>
                <a:latin typeface="Calibri"/>
                <a:ea typeface="Calibri"/>
                <a:cs typeface="Calibri"/>
                <a:sym typeface="Calibri"/>
              </a:rPr>
              <a:t>if known.</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8. Use an arrow to indicate the </a:t>
            </a:r>
            <a:r>
              <a:rPr b="1" i="0" lang="en-US" sz="1800" u="none" cap="none" strike="noStrike">
                <a:solidFill>
                  <a:srgbClr val="000090"/>
                </a:solidFill>
                <a:latin typeface="Calibri"/>
                <a:ea typeface="Calibri"/>
                <a:cs typeface="Calibri"/>
                <a:sym typeface="Calibri"/>
              </a:rPr>
              <a:t>direction of water flow</a:t>
            </a:r>
            <a:r>
              <a:rPr b="0" i="0" lang="en-US" sz="1800" u="none" cap="none" strike="noStrike">
                <a:solidFill>
                  <a:schemeClr val="dk1"/>
                </a:solidFill>
                <a:latin typeface="Calibri"/>
                <a:ea typeface="Calibri"/>
                <a:cs typeface="Calibri"/>
                <a:sym typeface="Calibri"/>
              </a:rPr>
              <a:t> or the inlet and outlet of your water body.</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Image of a student-drawn map showing the features described on this slide." id="670" name="Google Shape;670;p62"/>
          <p:cNvPicPr preferRelativeResize="0"/>
          <p:nvPr/>
        </p:nvPicPr>
        <p:blipFill rotWithShape="1">
          <a:blip r:embed="rId4">
            <a:alphaModFix/>
          </a:blip>
          <a:srcRect b="0" l="0" r="0" t="0"/>
          <a:stretch/>
        </p:blipFill>
        <p:spPr>
          <a:xfrm>
            <a:off x="7691418" y="1242440"/>
            <a:ext cx="3442747" cy="514495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676" name="Google Shape;676;p63"/>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677" name="Google Shape;677;p63"/>
          <p:cNvSpPr txBox="1"/>
          <p:nvPr>
            <p:ph type="title"/>
          </p:nvPr>
        </p:nvSpPr>
        <p:spPr>
          <a:xfrm>
            <a:off x="839788" y="0"/>
            <a:ext cx="1029437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Create a Key for your Map</a:t>
            </a:r>
            <a:endParaRPr/>
          </a:p>
        </p:txBody>
      </p:sp>
      <p:sp>
        <p:nvSpPr>
          <p:cNvPr id="678" name="Google Shape;678;p63"/>
          <p:cNvSpPr txBox="1"/>
          <p:nvPr/>
        </p:nvSpPr>
        <p:spPr>
          <a:xfrm>
            <a:off x="781880" y="1600200"/>
            <a:ext cx="10608364" cy="612475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9. Create a key with symbols for special features found at your site. Use these symbols to indicate where special features are located on the map. Suggested features include: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Within the sampling area: riffle areas, pools, vegetated areas, logs, rocky areas, gravel bars, bridges, docks, jetties, dams, etc.</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Around the sampling area: land cover (or MUC codes), geological features such as cliffs or rocky outcrops, man-made features such as houses, parks, parking lots, factories, roads, dumps or debris, etc.</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10. Show the location of your Hydrosphere Sampling Site.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11. Include the following information on the map:</a:t>
            </a:r>
            <a:endParaRPr b="0" i="0" sz="1400" u="none" cap="none" strike="noStrike">
              <a:solidFill>
                <a:srgbClr val="000000"/>
              </a:solidFill>
              <a:latin typeface="Arial"/>
              <a:ea typeface="Arial"/>
              <a:cs typeface="Arial"/>
              <a:sym typeface="Arial"/>
            </a:endParaRPr>
          </a:p>
          <a:p>
            <a:pPr indent="0" lvl="0" marL="342900" marR="0" rtl="0" algn="just">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 Name of site</a:t>
            </a:r>
            <a:endParaRPr b="0" i="0" sz="1400" u="none" cap="none" strike="noStrike">
              <a:solidFill>
                <a:srgbClr val="000000"/>
              </a:solidFill>
              <a:latin typeface="Arial"/>
              <a:ea typeface="Arial"/>
              <a:cs typeface="Arial"/>
              <a:sym typeface="Arial"/>
            </a:endParaRPr>
          </a:p>
          <a:p>
            <a:pPr indent="0" lvl="0" marL="342900" marR="0" rtl="0" algn="just">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 Name of water body</a:t>
            </a:r>
            <a:endParaRPr b="0" i="0" sz="1400" u="none" cap="none" strike="noStrike">
              <a:solidFill>
                <a:srgbClr val="000000"/>
              </a:solidFill>
              <a:latin typeface="Arial"/>
              <a:ea typeface="Arial"/>
              <a:cs typeface="Arial"/>
              <a:sym typeface="Arial"/>
            </a:endParaRPr>
          </a:p>
          <a:p>
            <a:pPr indent="0" lvl="0" marL="342900" marR="0" rtl="0" algn="just">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 North arrow</a:t>
            </a:r>
            <a:endParaRPr b="0" i="0" sz="1400" u="none" cap="none" strike="noStrike">
              <a:solidFill>
                <a:srgbClr val="000000"/>
              </a:solidFill>
              <a:latin typeface="Arial"/>
              <a:ea typeface="Arial"/>
              <a:cs typeface="Arial"/>
              <a:sym typeface="Arial"/>
            </a:endParaRPr>
          </a:p>
          <a:p>
            <a:pPr indent="0" lvl="0" marL="342900" marR="0" rtl="0" algn="just">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 Date</a:t>
            </a:r>
            <a:endParaRPr b="0" i="0" sz="1400" u="none" cap="none" strike="noStrike">
              <a:solidFill>
                <a:srgbClr val="000000"/>
              </a:solidFill>
              <a:latin typeface="Arial"/>
              <a:ea typeface="Arial"/>
              <a:cs typeface="Arial"/>
              <a:sym typeface="Arial"/>
            </a:endParaRPr>
          </a:p>
          <a:p>
            <a:pPr indent="0" lvl="0" marL="342900" marR="0" rtl="0" algn="just">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 Scale (e.g., 1 cm = 3 m)</a:t>
            </a:r>
            <a:endParaRPr b="0" i="0" sz="1400" u="none" cap="none" strike="noStrike">
              <a:solidFill>
                <a:srgbClr val="000000"/>
              </a:solidFill>
              <a:latin typeface="Arial"/>
              <a:ea typeface="Arial"/>
              <a:cs typeface="Arial"/>
              <a:sym typeface="Arial"/>
            </a:endParaRPr>
          </a:p>
          <a:p>
            <a:pPr indent="0" lvl="0" marL="342900" marR="0" rtl="0" algn="just">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 Key to all symbols used on the map</a:t>
            </a:r>
            <a:endParaRPr b="0" i="0" sz="1400" u="none" cap="none" strike="noStrike">
              <a:solidFill>
                <a:srgbClr val="000000"/>
              </a:solidFill>
              <a:latin typeface="Arial"/>
              <a:ea typeface="Arial"/>
              <a:cs typeface="Arial"/>
              <a:sym typeface="Arial"/>
            </a:endParaRPr>
          </a:p>
          <a:p>
            <a:pPr indent="0" lvl="0" marL="342900" marR="0" rtl="0" algn="just">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12. Scan your map to have an electronic version to keep for your reference and to share with others.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600"/>
              <a:buFont typeface="Arial"/>
              <a:buNone/>
            </a:pPr>
            <a:r>
              <a:rPr b="1" i="0" lang="en-US" sz="1600" u="none" cap="none" strike="noStrike">
                <a:solidFill>
                  <a:srgbClr val="243A9D"/>
                </a:solidFill>
                <a:latin typeface="Calibri"/>
                <a:ea typeface="Calibri"/>
                <a:cs typeface="Calibri"/>
                <a:sym typeface="Calibri"/>
              </a:rPr>
              <a:t>Let’s now check our understanding!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Image of a Map key. This shows the direction of steam flow, flags, vegetation, houses, shoreline, sandbar and vegetation." id="679" name="Google Shape;679;p63"/>
          <p:cNvPicPr preferRelativeResize="0"/>
          <p:nvPr/>
        </p:nvPicPr>
        <p:blipFill rotWithShape="1">
          <a:blip r:embed="rId4">
            <a:alphaModFix/>
          </a:blip>
          <a:srcRect b="0" l="0" r="0" t="0"/>
          <a:stretch/>
        </p:blipFill>
        <p:spPr>
          <a:xfrm>
            <a:off x="6540095" y="3850839"/>
            <a:ext cx="3982097" cy="1299659"/>
          </a:xfrm>
          <a:prstGeom prst="rect">
            <a:avLst/>
          </a:prstGeom>
          <a:solidFill>
            <a:srgbClr val="C0504D"/>
          </a:solidFill>
          <a:ln cap="flat" cmpd="sng" w="38100">
            <a:solidFill>
              <a:srgbClr val="FF0000"/>
            </a:solidFill>
            <a:prstDash val="solid"/>
            <a:round/>
            <a:headEnd len="sm" w="sm" type="none"/>
            <a:tailEnd len="sm" w="sm" type="none"/>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685" name="Google Shape;685;p64"/>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pic>
        <p:nvPicPr>
          <p:cNvPr descr="TEST Your Knowledge" id="686" name="Google Shape;686;p64"/>
          <p:cNvPicPr preferRelativeResize="0"/>
          <p:nvPr/>
        </p:nvPicPr>
        <p:blipFill rotWithShape="1">
          <a:blip r:embed="rId4">
            <a:alphaModFix/>
          </a:blip>
          <a:srcRect b="0" l="0" r="0" t="0"/>
          <a:stretch/>
        </p:blipFill>
        <p:spPr>
          <a:xfrm>
            <a:off x="10775576" y="114300"/>
            <a:ext cx="839239" cy="647413"/>
          </a:xfrm>
          <a:prstGeom prst="rect">
            <a:avLst/>
          </a:prstGeom>
          <a:noFill/>
          <a:ln>
            <a:noFill/>
          </a:ln>
          <a:effectLst>
            <a:outerShdw blurRad="292100" rotWithShape="0" algn="tl" dir="2700000" dist="139700">
              <a:srgbClr val="333333">
                <a:alpha val="63921"/>
              </a:srgbClr>
            </a:outerShdw>
          </a:effectLst>
        </p:spPr>
      </p:pic>
      <p:sp>
        <p:nvSpPr>
          <p:cNvPr id="687" name="Google Shape;687;p64"/>
          <p:cNvSpPr txBox="1"/>
          <p:nvPr>
            <p:ph type="title"/>
          </p:nvPr>
        </p:nvSpPr>
        <p:spPr>
          <a:xfrm>
            <a:off x="839788" y="0"/>
            <a:ext cx="1029437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Review Your Understanding! Question 11</a:t>
            </a:r>
            <a:endParaRPr/>
          </a:p>
        </p:txBody>
      </p:sp>
      <p:pic>
        <p:nvPicPr>
          <p:cNvPr descr="watermark image of a stream in everglades" id="688" name="Google Shape;688;p64"/>
          <p:cNvPicPr preferRelativeResize="0"/>
          <p:nvPr/>
        </p:nvPicPr>
        <p:blipFill rotWithShape="1">
          <a:blip r:embed="rId5">
            <a:alphaModFix amt="15000"/>
          </a:blip>
          <a:srcRect b="0" l="0" r="0" t="0"/>
          <a:stretch/>
        </p:blipFill>
        <p:spPr>
          <a:xfrm>
            <a:off x="0" y="1406531"/>
            <a:ext cx="12192000" cy="5459323"/>
          </a:xfrm>
          <a:prstGeom prst="rect">
            <a:avLst/>
          </a:prstGeom>
          <a:noFill/>
          <a:ln>
            <a:noFill/>
          </a:ln>
        </p:spPr>
      </p:pic>
      <p:sp>
        <p:nvSpPr>
          <p:cNvPr id="689" name="Google Shape;689;p64"/>
          <p:cNvSpPr txBox="1"/>
          <p:nvPr/>
        </p:nvSpPr>
        <p:spPr>
          <a:xfrm>
            <a:off x="839788" y="1691258"/>
            <a:ext cx="10431592" cy="41549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243A9D"/>
                </a:solidFill>
                <a:latin typeface="Calibri"/>
                <a:ea typeface="Calibri"/>
                <a:cs typeface="Calibri"/>
                <a:sym typeface="Calibri"/>
              </a:rPr>
              <a:t>If you have three potential sites close to choose from, which of the following is the most preferable Hydrosphere Study Site for your GLOBE investigation?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243A9D"/>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243A9D"/>
                </a:solidFill>
                <a:latin typeface="Calibri"/>
                <a:ea typeface="Calibri"/>
                <a:cs typeface="Calibri"/>
                <a:sym typeface="Calibri"/>
              </a:rPr>
              <a:t>a. Irrigation ditch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243A9D"/>
                </a:solidFill>
                <a:latin typeface="Calibri"/>
                <a:ea typeface="Calibri"/>
                <a:cs typeface="Calibri"/>
                <a:sym typeface="Calibri"/>
              </a:rPr>
              <a:t>b. Pond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243A9D"/>
                </a:solidFill>
                <a:latin typeface="Calibri"/>
                <a:ea typeface="Calibri"/>
                <a:cs typeface="Calibri"/>
                <a:sym typeface="Calibri"/>
              </a:rPr>
              <a:t>c. Stream or River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243A9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What is your answer?</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695" name="Google Shape;695;p65"/>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pic>
        <p:nvPicPr>
          <p:cNvPr descr="TEST Your Knowledge" id="696" name="Google Shape;696;p65"/>
          <p:cNvPicPr preferRelativeResize="0"/>
          <p:nvPr/>
        </p:nvPicPr>
        <p:blipFill rotWithShape="1">
          <a:blip r:embed="rId4">
            <a:alphaModFix/>
          </a:blip>
          <a:srcRect b="0" l="0" r="0" t="0"/>
          <a:stretch/>
        </p:blipFill>
        <p:spPr>
          <a:xfrm>
            <a:off x="10775576" y="114300"/>
            <a:ext cx="839239" cy="647413"/>
          </a:xfrm>
          <a:prstGeom prst="rect">
            <a:avLst/>
          </a:prstGeom>
          <a:noFill/>
          <a:ln>
            <a:noFill/>
          </a:ln>
          <a:effectLst>
            <a:outerShdw blurRad="292100" rotWithShape="0" algn="tl" dir="2700000" dist="139700">
              <a:srgbClr val="333333">
                <a:alpha val="63921"/>
              </a:srgbClr>
            </a:outerShdw>
          </a:effectLst>
        </p:spPr>
      </p:pic>
      <p:sp>
        <p:nvSpPr>
          <p:cNvPr id="697" name="Google Shape;697;p65"/>
          <p:cNvSpPr txBox="1"/>
          <p:nvPr>
            <p:ph type="title"/>
          </p:nvPr>
        </p:nvSpPr>
        <p:spPr>
          <a:xfrm>
            <a:off x="839788" y="0"/>
            <a:ext cx="1029437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Review Your Understanding! Answer to Question 11</a:t>
            </a:r>
            <a:endParaRPr/>
          </a:p>
        </p:txBody>
      </p:sp>
      <p:pic>
        <p:nvPicPr>
          <p:cNvPr descr="watermark image of a stream in everglades" id="698" name="Google Shape;698;p65"/>
          <p:cNvPicPr preferRelativeResize="0"/>
          <p:nvPr/>
        </p:nvPicPr>
        <p:blipFill rotWithShape="1">
          <a:blip r:embed="rId5">
            <a:alphaModFix amt="15000"/>
          </a:blip>
          <a:srcRect b="0" l="0" r="0" t="0"/>
          <a:stretch/>
        </p:blipFill>
        <p:spPr>
          <a:xfrm>
            <a:off x="0" y="1431661"/>
            <a:ext cx="12192000" cy="5459323"/>
          </a:xfrm>
          <a:prstGeom prst="rect">
            <a:avLst/>
          </a:prstGeom>
          <a:noFill/>
          <a:ln>
            <a:noFill/>
          </a:ln>
        </p:spPr>
      </p:pic>
      <p:sp>
        <p:nvSpPr>
          <p:cNvPr id="699" name="Google Shape;699;p65"/>
          <p:cNvSpPr txBox="1"/>
          <p:nvPr/>
        </p:nvSpPr>
        <p:spPr>
          <a:xfrm>
            <a:off x="880204" y="1714500"/>
            <a:ext cx="10431592" cy="45243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243A9D"/>
                </a:solidFill>
                <a:latin typeface="Calibri"/>
                <a:ea typeface="Calibri"/>
                <a:cs typeface="Calibri"/>
                <a:sym typeface="Calibri"/>
              </a:rPr>
              <a:t>If you have three potential sites close to choose from, which of the following is the most preferable Hydrosphere Study Site for your GLOBE investigation?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243A9D"/>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243A9D"/>
                </a:solidFill>
                <a:latin typeface="Calibri"/>
                <a:ea typeface="Calibri"/>
                <a:cs typeface="Calibri"/>
                <a:sym typeface="Calibri"/>
              </a:rPr>
              <a:t>a. Irrigation ditch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243A9D"/>
                </a:solidFill>
                <a:latin typeface="Calibri"/>
                <a:ea typeface="Calibri"/>
                <a:cs typeface="Calibri"/>
                <a:sym typeface="Calibri"/>
              </a:rPr>
              <a:t>b. Pond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Calibri"/>
                <a:ea typeface="Calibri"/>
                <a:cs typeface="Calibri"/>
                <a:sym typeface="Calibri"/>
              </a:rPr>
              <a:t>c. Stream or River ☺ </a:t>
            </a:r>
            <a:r>
              <a:rPr b="1" i="1" lang="en-US" sz="2400" u="none" cap="none" strike="noStrike">
                <a:solidFill>
                  <a:srgbClr val="FF0000"/>
                </a:solidFill>
                <a:latin typeface="Calibri"/>
                <a:ea typeface="Calibri"/>
                <a:cs typeface="Calibri"/>
                <a:sym typeface="Calibri"/>
              </a:rPr>
              <a:t>correct!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1" sz="24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 </a:t>
            </a:r>
            <a:r>
              <a:rPr b="1" i="0" lang="en-US" sz="2400" u="none" cap="none" strike="noStrike">
                <a:solidFill>
                  <a:schemeClr val="dk1"/>
                </a:solidFill>
                <a:latin typeface="Calibri"/>
                <a:ea typeface="Calibri"/>
                <a:cs typeface="Calibri"/>
                <a:sym typeface="Calibri"/>
              </a:rPr>
              <a:t>Were you correct? Proceed to the next question!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1" sz="2400" u="none" cap="none" strike="noStrike">
              <a:solidFill>
                <a:srgbClr val="FF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705" name="Google Shape;705;p66"/>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pic>
        <p:nvPicPr>
          <p:cNvPr descr="TEST Your Knowledge" id="706" name="Google Shape;706;p66"/>
          <p:cNvPicPr preferRelativeResize="0"/>
          <p:nvPr/>
        </p:nvPicPr>
        <p:blipFill rotWithShape="1">
          <a:blip r:embed="rId4">
            <a:alphaModFix/>
          </a:blip>
          <a:srcRect b="0" l="0" r="0" t="0"/>
          <a:stretch/>
        </p:blipFill>
        <p:spPr>
          <a:xfrm>
            <a:off x="10775576" y="114300"/>
            <a:ext cx="839239" cy="647413"/>
          </a:xfrm>
          <a:prstGeom prst="rect">
            <a:avLst/>
          </a:prstGeom>
          <a:noFill/>
          <a:ln>
            <a:noFill/>
          </a:ln>
          <a:effectLst>
            <a:outerShdw blurRad="292100" rotWithShape="0" algn="tl" dir="2700000" dist="139700">
              <a:srgbClr val="333333">
                <a:alpha val="63921"/>
              </a:srgbClr>
            </a:outerShdw>
          </a:effectLst>
        </p:spPr>
      </p:pic>
      <p:sp>
        <p:nvSpPr>
          <p:cNvPr id="707" name="Google Shape;707;p66"/>
          <p:cNvSpPr txBox="1"/>
          <p:nvPr>
            <p:ph type="title"/>
          </p:nvPr>
        </p:nvSpPr>
        <p:spPr>
          <a:xfrm>
            <a:off x="839788" y="0"/>
            <a:ext cx="1029437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Review Your Understanding! Question 12</a:t>
            </a:r>
            <a:endParaRPr/>
          </a:p>
        </p:txBody>
      </p:sp>
      <p:sp>
        <p:nvSpPr>
          <p:cNvPr id="708" name="Google Shape;708;p66"/>
          <p:cNvSpPr txBox="1"/>
          <p:nvPr/>
        </p:nvSpPr>
        <p:spPr>
          <a:xfrm>
            <a:off x="839788" y="1691258"/>
            <a:ext cx="10431592" cy="41549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243A9D"/>
                </a:solidFill>
                <a:latin typeface="Calibri"/>
                <a:ea typeface="Calibri"/>
                <a:cs typeface="Calibri"/>
                <a:sym typeface="Calibri"/>
              </a:rPr>
              <a:t>When using a GPS receiver, how many measurements should you make at one minute intervals?  You will average these measurements.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243A9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243A9D"/>
                </a:solidFill>
                <a:latin typeface="Calibri"/>
                <a:ea typeface="Calibri"/>
                <a:cs typeface="Calibri"/>
                <a:sym typeface="Calibri"/>
              </a:rPr>
              <a:t>a. 2 or 3 (either 2D or 3D)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243A9D"/>
                </a:solidFill>
                <a:latin typeface="Calibri"/>
                <a:ea typeface="Calibri"/>
                <a:cs typeface="Calibri"/>
                <a:sym typeface="Calibri"/>
              </a:rPr>
              <a:t>b. 4</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243A9D"/>
                </a:solidFill>
                <a:latin typeface="Calibri"/>
                <a:ea typeface="Calibri"/>
                <a:cs typeface="Calibri"/>
                <a:sym typeface="Calibri"/>
              </a:rPr>
              <a:t>c. 5</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What is your answer?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watermark image of a stream in everglades" id="709" name="Google Shape;709;p66"/>
          <p:cNvPicPr preferRelativeResize="0"/>
          <p:nvPr/>
        </p:nvPicPr>
        <p:blipFill rotWithShape="1">
          <a:blip r:embed="rId5">
            <a:alphaModFix amt="15000"/>
          </a:blip>
          <a:srcRect b="0" l="0" r="0" t="0"/>
          <a:stretch/>
        </p:blipFill>
        <p:spPr>
          <a:xfrm>
            <a:off x="0" y="1398677"/>
            <a:ext cx="12192000" cy="5459323"/>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715" name="Google Shape;715;p67"/>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pic>
        <p:nvPicPr>
          <p:cNvPr descr="test your knowledge" id="716" name="Google Shape;716;p67"/>
          <p:cNvPicPr preferRelativeResize="0"/>
          <p:nvPr/>
        </p:nvPicPr>
        <p:blipFill rotWithShape="1">
          <a:blip r:embed="rId4">
            <a:alphaModFix/>
          </a:blip>
          <a:srcRect b="0" l="0" r="0" t="0"/>
          <a:stretch/>
        </p:blipFill>
        <p:spPr>
          <a:xfrm>
            <a:off x="10775576" y="114300"/>
            <a:ext cx="839239" cy="647413"/>
          </a:xfrm>
          <a:prstGeom prst="rect">
            <a:avLst/>
          </a:prstGeom>
          <a:noFill/>
          <a:ln>
            <a:noFill/>
          </a:ln>
          <a:effectLst>
            <a:outerShdw blurRad="292100" rotWithShape="0" algn="tl" dir="2700000" dist="139700">
              <a:srgbClr val="333333">
                <a:alpha val="63921"/>
              </a:srgbClr>
            </a:outerShdw>
          </a:effectLst>
        </p:spPr>
      </p:pic>
      <p:sp>
        <p:nvSpPr>
          <p:cNvPr id="717" name="Google Shape;717;p67"/>
          <p:cNvSpPr txBox="1"/>
          <p:nvPr>
            <p:ph type="title"/>
          </p:nvPr>
        </p:nvSpPr>
        <p:spPr>
          <a:xfrm>
            <a:off x="839788" y="0"/>
            <a:ext cx="1029437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Review Your Understanding! Answer to Question 12</a:t>
            </a:r>
            <a:endParaRPr/>
          </a:p>
        </p:txBody>
      </p:sp>
      <p:sp>
        <p:nvSpPr>
          <p:cNvPr id="718" name="Google Shape;718;p67"/>
          <p:cNvSpPr txBox="1"/>
          <p:nvPr/>
        </p:nvSpPr>
        <p:spPr>
          <a:xfrm>
            <a:off x="839788" y="1691258"/>
            <a:ext cx="10431592" cy="45243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243A9D"/>
                </a:solidFill>
                <a:latin typeface="Calibri"/>
                <a:ea typeface="Calibri"/>
                <a:cs typeface="Calibri"/>
                <a:sym typeface="Calibri"/>
              </a:rPr>
              <a:t>When using a GPS receiver, how many measurements should you make at one minute intervals?  You will average these measurements.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243A9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243A9D"/>
                </a:solidFill>
                <a:latin typeface="Calibri"/>
                <a:ea typeface="Calibri"/>
                <a:cs typeface="Calibri"/>
                <a:sym typeface="Calibri"/>
              </a:rPr>
              <a:t>a. 2 or 3 (either 2D or 3D)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243A9D"/>
                </a:solidFill>
                <a:latin typeface="Calibri"/>
                <a:ea typeface="Calibri"/>
                <a:cs typeface="Calibri"/>
                <a:sym typeface="Calibri"/>
              </a:rPr>
              <a:t>b. 4</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Calibri"/>
                <a:ea typeface="Calibri"/>
                <a:cs typeface="Calibri"/>
                <a:sym typeface="Calibri"/>
              </a:rPr>
              <a:t>c. 5 ☺ </a:t>
            </a:r>
            <a:r>
              <a:rPr b="1" i="1" lang="en-US" sz="2400" u="none" cap="none" strike="noStrike">
                <a:solidFill>
                  <a:srgbClr val="FF0000"/>
                </a:solidFill>
                <a:latin typeface="Calibri"/>
                <a:ea typeface="Calibri"/>
                <a:cs typeface="Calibri"/>
                <a:sym typeface="Calibri"/>
              </a:rPr>
              <a:t>correct!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1" sz="24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 </a:t>
            </a:r>
            <a:r>
              <a:rPr b="1" i="0" lang="en-US" sz="2400" u="none" cap="none" strike="noStrike">
                <a:solidFill>
                  <a:schemeClr val="dk1"/>
                </a:solidFill>
                <a:latin typeface="Calibri"/>
                <a:ea typeface="Calibri"/>
                <a:cs typeface="Calibri"/>
                <a:sym typeface="Calibri"/>
              </a:rPr>
              <a:t>Were you correct? Proceed to the next question!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1" sz="2400" u="none" cap="none" strike="noStrike">
              <a:solidFill>
                <a:srgbClr val="FF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watermark image of a stream in everglades" id="719" name="Google Shape;719;p67"/>
          <p:cNvPicPr preferRelativeResize="0"/>
          <p:nvPr/>
        </p:nvPicPr>
        <p:blipFill rotWithShape="1">
          <a:blip r:embed="rId5">
            <a:alphaModFix amt="15000"/>
          </a:blip>
          <a:srcRect b="0" l="0" r="0" t="0"/>
          <a:stretch/>
        </p:blipFill>
        <p:spPr>
          <a:xfrm>
            <a:off x="0" y="1398677"/>
            <a:ext cx="12192000" cy="5459323"/>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pic>
        <p:nvPicPr>
          <p:cNvPr descr="watermark image of a stream in everglades" id="724" name="Google Shape;724;p68"/>
          <p:cNvPicPr preferRelativeResize="0"/>
          <p:nvPr/>
        </p:nvPicPr>
        <p:blipFill rotWithShape="1">
          <a:blip r:embed="rId3">
            <a:alphaModFix amt="15000"/>
          </a:blip>
          <a:srcRect b="0" l="0" r="0" t="0"/>
          <a:stretch/>
        </p:blipFill>
        <p:spPr>
          <a:xfrm>
            <a:off x="0" y="1398677"/>
            <a:ext cx="12192000" cy="5459323"/>
          </a:xfrm>
          <a:prstGeom prst="rect">
            <a:avLst/>
          </a:prstGeom>
          <a:noFill/>
          <a:ln>
            <a:noFill/>
          </a:ln>
        </p:spPr>
      </p:pic>
      <p:sp>
        <p:nvSpPr>
          <p:cNvPr id="725" name="Google Shape;725;p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726" name="Google Shape;726;p68"/>
          <p:cNvPicPr preferRelativeResize="0"/>
          <p:nvPr>
            <p:ph idx="1" type="body"/>
          </p:nvPr>
        </p:nvPicPr>
        <p:blipFill rotWithShape="1">
          <a:blip r:embed="rId4">
            <a:alphaModFix/>
          </a:blip>
          <a:srcRect b="0" l="0" r="0" t="0"/>
          <a:stretch/>
        </p:blipFill>
        <p:spPr>
          <a:xfrm>
            <a:off x="0" y="0"/>
            <a:ext cx="12192000" cy="914400"/>
          </a:xfrm>
          <a:prstGeom prst="rect">
            <a:avLst/>
          </a:prstGeom>
          <a:noFill/>
          <a:ln>
            <a:noFill/>
          </a:ln>
        </p:spPr>
      </p:pic>
      <p:pic>
        <p:nvPicPr>
          <p:cNvPr descr="TEST Your Knowledge" id="727" name="Google Shape;727;p68"/>
          <p:cNvPicPr preferRelativeResize="0"/>
          <p:nvPr/>
        </p:nvPicPr>
        <p:blipFill rotWithShape="1">
          <a:blip r:embed="rId5">
            <a:alphaModFix/>
          </a:blip>
          <a:srcRect b="0" l="0" r="0" t="0"/>
          <a:stretch/>
        </p:blipFill>
        <p:spPr>
          <a:xfrm>
            <a:off x="10775576" y="114300"/>
            <a:ext cx="839239" cy="647413"/>
          </a:xfrm>
          <a:prstGeom prst="rect">
            <a:avLst/>
          </a:prstGeom>
          <a:noFill/>
          <a:ln>
            <a:noFill/>
          </a:ln>
          <a:effectLst>
            <a:outerShdw blurRad="292100" rotWithShape="0" algn="tl" dir="2700000" dist="139700">
              <a:srgbClr val="333333">
                <a:alpha val="63921"/>
              </a:srgbClr>
            </a:outerShdw>
          </a:effectLst>
        </p:spPr>
      </p:pic>
      <p:sp>
        <p:nvSpPr>
          <p:cNvPr id="728" name="Google Shape;728;p68"/>
          <p:cNvSpPr txBox="1"/>
          <p:nvPr>
            <p:ph type="title"/>
          </p:nvPr>
        </p:nvSpPr>
        <p:spPr>
          <a:xfrm>
            <a:off x="839788" y="0"/>
            <a:ext cx="1029437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Review Your Understanding! Question 13</a:t>
            </a:r>
            <a:endParaRPr/>
          </a:p>
        </p:txBody>
      </p:sp>
      <p:sp>
        <p:nvSpPr>
          <p:cNvPr id="729" name="Google Shape;729;p68"/>
          <p:cNvSpPr txBox="1"/>
          <p:nvPr/>
        </p:nvSpPr>
        <p:spPr>
          <a:xfrm>
            <a:off x="839788" y="1691258"/>
            <a:ext cx="10431592" cy="46166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243A9D"/>
                </a:solidFill>
                <a:latin typeface="Calibri"/>
                <a:ea typeface="Calibri"/>
                <a:cs typeface="Calibri"/>
                <a:sym typeface="Calibri"/>
              </a:rPr>
              <a:t>If your water body does not have a name, what do you record on the Hydrosphere or your data sheet and upload to the GLOBE Mobile Data Entry App?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243A9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243A9D"/>
                </a:solidFill>
                <a:latin typeface="Calibri"/>
                <a:ea typeface="Calibri"/>
                <a:cs typeface="Calibri"/>
                <a:sym typeface="Calibri"/>
              </a:rPr>
              <a:t>a. Leave this field blank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243A9D"/>
                </a:solidFill>
                <a:latin typeface="Calibri"/>
                <a:ea typeface="Calibri"/>
                <a:cs typeface="Calibri"/>
                <a:sym typeface="Calibri"/>
              </a:rPr>
              <a:t>b. Create a descriptive name, such as “Unnamed Stream, north tributary to Bear Creek”.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243A9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What is you answer?</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735" name="Google Shape;735;p69"/>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pic>
        <p:nvPicPr>
          <p:cNvPr descr="test your knowledge" id="736" name="Google Shape;736;p69"/>
          <p:cNvPicPr preferRelativeResize="0"/>
          <p:nvPr/>
        </p:nvPicPr>
        <p:blipFill rotWithShape="1">
          <a:blip r:embed="rId4">
            <a:alphaModFix/>
          </a:blip>
          <a:srcRect b="0" l="0" r="0" t="0"/>
          <a:stretch/>
        </p:blipFill>
        <p:spPr>
          <a:xfrm>
            <a:off x="10775576" y="114300"/>
            <a:ext cx="839239" cy="647413"/>
          </a:xfrm>
          <a:prstGeom prst="rect">
            <a:avLst/>
          </a:prstGeom>
          <a:noFill/>
          <a:ln>
            <a:noFill/>
          </a:ln>
          <a:effectLst>
            <a:outerShdw blurRad="292100" rotWithShape="0" algn="tl" dir="2700000" dist="139700">
              <a:srgbClr val="333333">
                <a:alpha val="63921"/>
              </a:srgbClr>
            </a:outerShdw>
          </a:effectLst>
        </p:spPr>
      </p:pic>
      <p:sp>
        <p:nvSpPr>
          <p:cNvPr id="737" name="Google Shape;737;p69"/>
          <p:cNvSpPr txBox="1"/>
          <p:nvPr>
            <p:ph type="title"/>
          </p:nvPr>
        </p:nvSpPr>
        <p:spPr>
          <a:xfrm>
            <a:off x="839788" y="0"/>
            <a:ext cx="1029437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Review Your Understanding! Answer to Question 13</a:t>
            </a:r>
            <a:endParaRPr/>
          </a:p>
        </p:txBody>
      </p:sp>
      <p:sp>
        <p:nvSpPr>
          <p:cNvPr id="738" name="Google Shape;738;p69"/>
          <p:cNvSpPr txBox="1"/>
          <p:nvPr/>
        </p:nvSpPr>
        <p:spPr>
          <a:xfrm>
            <a:off x="839788" y="1691258"/>
            <a:ext cx="10431592" cy="45243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243A9D"/>
                </a:solidFill>
                <a:latin typeface="Calibri"/>
                <a:ea typeface="Calibri"/>
                <a:cs typeface="Calibri"/>
                <a:sym typeface="Calibri"/>
              </a:rPr>
              <a:t>If your water body does not have a name, what do you record on the Hydrosphere or your data sheet  and upload to the GLOBE Mobile Data Entry App?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243A9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243A9D"/>
                </a:solidFill>
                <a:latin typeface="Calibri"/>
                <a:ea typeface="Calibri"/>
                <a:cs typeface="Calibri"/>
                <a:sym typeface="Calibri"/>
              </a:rPr>
              <a:t>a. Leave this field blank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Calibri"/>
                <a:ea typeface="Calibri"/>
                <a:cs typeface="Calibri"/>
                <a:sym typeface="Calibri"/>
              </a:rPr>
              <a:t>b. Create a descriptive name, such as “Unnamed Stream, north tributary to Bear Creek”.  ☺ </a:t>
            </a:r>
            <a:r>
              <a:rPr b="1" i="1" lang="en-US" sz="2400" u="none" cap="none" strike="noStrike">
                <a:solidFill>
                  <a:srgbClr val="FF0000"/>
                </a:solidFill>
                <a:latin typeface="Calibri"/>
                <a:ea typeface="Calibri"/>
                <a:cs typeface="Calibri"/>
                <a:sym typeface="Calibri"/>
              </a:rPr>
              <a:t>correct!</a:t>
            </a:r>
            <a:endParaRPr b="1" i="1" sz="2400" u="none" cap="none" strike="noStrike">
              <a:solidFill>
                <a:srgbClr val="FF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 </a:t>
            </a:r>
            <a:r>
              <a:rPr b="1" i="0" lang="en-US" sz="2000" u="none" cap="none" strike="noStrike">
                <a:solidFill>
                  <a:schemeClr val="dk1"/>
                </a:solidFill>
                <a:latin typeface="Calibri"/>
                <a:ea typeface="Calibri"/>
                <a:cs typeface="Calibri"/>
                <a:sym typeface="Calibri"/>
              </a:rPr>
              <a:t>Were you correct? Proceed to the next question!</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In the next section, we will learn how to upload data to GLOBE’s data portal, and how to use GLOBE’s Scientific Visualization System.</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watermark image of a stream in everglades" id="739" name="Google Shape;739;p69"/>
          <p:cNvPicPr preferRelativeResize="0"/>
          <p:nvPr/>
        </p:nvPicPr>
        <p:blipFill rotWithShape="1">
          <a:blip r:embed="rId5">
            <a:alphaModFix amt="15000"/>
          </a:blip>
          <a:srcRect b="0" l="0" r="0" t="0"/>
          <a:stretch/>
        </p:blipFill>
        <p:spPr>
          <a:xfrm>
            <a:off x="0" y="1398677"/>
            <a:ext cx="12192000" cy="545932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745" name="Google Shape;745;p70"/>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746" name="Google Shape;746;p70"/>
          <p:cNvSpPr txBox="1"/>
          <p:nvPr>
            <p:ph type="title"/>
          </p:nvPr>
        </p:nvSpPr>
        <p:spPr>
          <a:xfrm>
            <a:off x="271849" y="0"/>
            <a:ext cx="11714205"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4. Entering Data in the GLOBE Observer app or on the GLOBE Website</a:t>
            </a:r>
            <a:endParaRPr/>
          </a:p>
        </p:txBody>
      </p:sp>
      <p:sp>
        <p:nvSpPr>
          <p:cNvPr id="747" name="Google Shape;747;p70"/>
          <p:cNvSpPr txBox="1"/>
          <p:nvPr/>
        </p:nvSpPr>
        <p:spPr>
          <a:xfrm>
            <a:off x="1321551" y="1673018"/>
            <a:ext cx="5614577" cy="253402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Two Options for Uploading Data:</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36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These methods all allow users to submit environmental data – collected at defined sites, according to protocol, and using approved instrumentation – for entry into the official GLOBE science database.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36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342900" lvl="0" marL="342900" marR="0" rtl="0" algn="just">
              <a:lnSpc>
                <a:spcPct val="100000"/>
              </a:lnSpc>
              <a:spcBef>
                <a:spcPts val="360"/>
              </a:spcBef>
              <a:spcAft>
                <a:spcPts val="0"/>
              </a:spcAft>
              <a:buClr>
                <a:srgbClr val="000000"/>
              </a:buClr>
              <a:buSzPts val="1400"/>
              <a:buFont typeface="Arial"/>
              <a:buAutoNum type="arabicPeriod"/>
            </a:pPr>
            <a:r>
              <a:rPr b="0" i="0" lang="en-US" sz="1400" u="none" cap="none" strike="noStrike">
                <a:solidFill>
                  <a:srgbClr val="000000"/>
                </a:solidFill>
                <a:latin typeface="Arial"/>
                <a:ea typeface="Arial"/>
                <a:cs typeface="Arial"/>
                <a:sym typeface="Arial"/>
              </a:rPr>
              <a:t>Download the GLOBE Observer mobile app from the </a:t>
            </a: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App Store.</a:t>
            </a:r>
            <a:endParaRPr b="0" i="0" sz="1400" u="sng" cap="none" strike="noStrike">
              <a:solidFill>
                <a:srgbClr val="000000"/>
              </a:solidFill>
              <a:latin typeface="Arial"/>
              <a:ea typeface="Arial"/>
              <a:cs typeface="Arial"/>
              <a:sym typeface="Arial"/>
            </a:endParaRPr>
          </a:p>
          <a:p>
            <a:pPr indent="-241300" lvl="0" marL="342900" marR="0" rtl="0" algn="just">
              <a:lnSpc>
                <a:spcPct val="100000"/>
              </a:lnSpc>
              <a:spcBef>
                <a:spcPts val="36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342900" lvl="0" marL="342900" marR="0" rtl="0" algn="just">
              <a:lnSpc>
                <a:spcPct val="100000"/>
              </a:lnSpc>
              <a:spcBef>
                <a:spcPts val="360"/>
              </a:spcBef>
              <a:spcAft>
                <a:spcPts val="0"/>
              </a:spcAft>
              <a:buClr>
                <a:srgbClr val="000000"/>
              </a:buClr>
              <a:buSzPts val="1400"/>
              <a:buFont typeface="Arial"/>
              <a:buAutoNum type="arabicPeriod"/>
            </a:pPr>
            <a:r>
              <a:rPr b="0" i="0" lang="en-US" sz="1400" u="sng" cap="none" strike="noStrike">
                <a:solidFill>
                  <a:srgbClr val="000000"/>
                </a:solidFill>
                <a:latin typeface="Arial"/>
                <a:ea typeface="Arial"/>
                <a:cs typeface="Arial"/>
                <a:sym typeface="Arial"/>
                <a:hlinkClick r:id="rId5">
                  <a:extLst>
                    <a:ext uri="{A12FA001-AC4F-418D-AE19-62706E023703}">
                      <ahyp:hlinkClr val="tx"/>
                    </a:ext>
                  </a:extLst>
                </a:hlinkClick>
              </a:rPr>
              <a:t>Data Entry</a:t>
            </a:r>
            <a:r>
              <a:rPr b="0" i="0" lang="en-US" sz="1400" u="none" cap="none" strike="noStrike">
                <a:solidFill>
                  <a:srgbClr val="000000"/>
                </a:solidFill>
                <a:latin typeface="Arial"/>
                <a:ea typeface="Arial"/>
                <a:cs typeface="Arial"/>
                <a:sym typeface="Arial"/>
              </a:rPr>
              <a:t>: Visit </a:t>
            </a:r>
            <a:r>
              <a:rPr b="0" i="0" lang="en-US" sz="1400" u="sng" cap="none" strike="noStrike">
                <a:solidFill>
                  <a:srgbClr val="000000"/>
                </a:solidFill>
                <a:latin typeface="Arial"/>
                <a:ea typeface="Arial"/>
                <a:cs typeface="Arial"/>
                <a:sym typeface="Arial"/>
                <a:hlinkClick r:id="rId6">
                  <a:extLst>
                    <a:ext uri="{A12FA001-AC4F-418D-AE19-62706E023703}">
                      <ahyp:hlinkClr val="tx"/>
                    </a:ext>
                  </a:extLst>
                </a:hlinkClick>
              </a:rPr>
              <a:t>globe.gov</a:t>
            </a:r>
            <a:r>
              <a:rPr b="0" i="0" lang="en-US" sz="1400" u="none" cap="none" strike="noStrike">
                <a:solidFill>
                  <a:srgbClr val="000000"/>
                </a:solidFill>
                <a:latin typeface="Arial"/>
                <a:ea typeface="Arial"/>
                <a:cs typeface="Arial"/>
                <a:sym typeface="Arial"/>
              </a:rPr>
              <a:t>, click on the “GLOBE Data” tab, then underneath “Data Entry” click on “Data Entry – New Desktop Forms”.</a:t>
            </a:r>
            <a:endParaRPr b="0" i="0" sz="1600" u="none" cap="none" strike="noStrike">
              <a:solidFill>
                <a:srgbClr val="000000"/>
              </a:solidFill>
              <a:latin typeface="Arial"/>
              <a:ea typeface="Arial"/>
              <a:cs typeface="Arial"/>
              <a:sym typeface="Arial"/>
            </a:endParaRPr>
          </a:p>
        </p:txBody>
      </p:sp>
      <p:pic>
        <p:nvPicPr>
          <p:cNvPr descr="Icon of the GLOBE Observer App." id="748" name="Google Shape;748;p70"/>
          <p:cNvPicPr preferRelativeResize="0"/>
          <p:nvPr/>
        </p:nvPicPr>
        <p:blipFill rotWithShape="1">
          <a:blip r:embed="rId7">
            <a:alphaModFix/>
          </a:blip>
          <a:srcRect b="0" l="0" r="0" t="0"/>
          <a:stretch/>
        </p:blipFill>
        <p:spPr>
          <a:xfrm>
            <a:off x="7486650" y="2235459"/>
            <a:ext cx="1463725" cy="1463725"/>
          </a:xfrm>
          <a:prstGeom prst="rect">
            <a:avLst/>
          </a:prstGeom>
          <a:noFill/>
          <a:ln>
            <a:noFill/>
          </a:ln>
        </p:spPr>
      </p:pic>
      <p:pic>
        <p:nvPicPr>
          <p:cNvPr descr="Image showing where to find the data entry page on globe.gov. Click the GLOBE Data tab, then under Data Entry, click “Data Entry - New Desktop Forms”." id="749" name="Google Shape;749;p70"/>
          <p:cNvPicPr preferRelativeResize="0"/>
          <p:nvPr/>
        </p:nvPicPr>
        <p:blipFill rotWithShape="1">
          <a:blip r:embed="rId8">
            <a:alphaModFix/>
          </a:blip>
          <a:srcRect b="0" l="0" r="0" t="0"/>
          <a:stretch/>
        </p:blipFill>
        <p:spPr>
          <a:xfrm>
            <a:off x="1887101" y="4191146"/>
            <a:ext cx="6172842" cy="2241942"/>
          </a:xfrm>
          <a:prstGeom prst="rect">
            <a:avLst/>
          </a:prstGeom>
          <a:noFill/>
          <a:ln>
            <a:noFill/>
          </a:ln>
        </p:spPr>
      </p:pic>
      <p:cxnSp>
        <p:nvCxnSpPr>
          <p:cNvPr id="750" name="Google Shape;750;p70"/>
          <p:cNvCxnSpPr>
            <a:endCxn id="748" idx="1"/>
          </p:cNvCxnSpPr>
          <p:nvPr/>
        </p:nvCxnSpPr>
        <p:spPr>
          <a:xfrm flipH="1" rot="10800000">
            <a:off x="6857850" y="2967322"/>
            <a:ext cx="628800" cy="135000"/>
          </a:xfrm>
          <a:prstGeom prst="straightConnector1">
            <a:avLst/>
          </a:prstGeom>
          <a:noFill/>
          <a:ln cap="flat" cmpd="sng" w="57150">
            <a:solidFill>
              <a:srgbClr val="FF0000"/>
            </a:solidFill>
            <a:prstDash val="solid"/>
            <a:round/>
            <a:headEnd len="sm" w="sm" type="none"/>
            <a:tailEnd len="med" w="med" type="triangle"/>
          </a:ln>
        </p:spPr>
      </p:cxnSp>
      <p:cxnSp>
        <p:nvCxnSpPr>
          <p:cNvPr id="751" name="Google Shape;751;p70"/>
          <p:cNvCxnSpPr/>
          <p:nvPr/>
        </p:nvCxnSpPr>
        <p:spPr>
          <a:xfrm flipH="1">
            <a:off x="3498112" y="3944679"/>
            <a:ext cx="808074" cy="1240303"/>
          </a:xfrm>
          <a:prstGeom prst="straightConnector1">
            <a:avLst/>
          </a:prstGeom>
          <a:noFill/>
          <a:ln cap="flat" cmpd="sng" w="57150">
            <a:solidFill>
              <a:srgbClr val="FF0000"/>
            </a:solidFill>
            <a:prstDash val="solid"/>
            <a:round/>
            <a:headEnd len="sm" w="sm" type="none"/>
            <a:tailEnd len="med" w="med" type="triangle"/>
          </a:ln>
        </p:spPr>
      </p:cxnSp>
      <p:sp>
        <p:nvSpPr>
          <p:cNvPr id="752" name="Google Shape;752;p70"/>
          <p:cNvSpPr/>
          <p:nvPr/>
        </p:nvSpPr>
        <p:spPr>
          <a:xfrm>
            <a:off x="3145971" y="5361317"/>
            <a:ext cx="1261224" cy="172929"/>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147" name="Google Shape;147;p7"/>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148" name="Google Shape;148;p7"/>
          <p:cNvSpPr txBox="1"/>
          <p:nvPr>
            <p:ph type="title"/>
          </p:nvPr>
        </p:nvSpPr>
        <p:spPr>
          <a:xfrm>
            <a:off x="839788" y="1114424"/>
            <a:ext cx="6818312" cy="48577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What Can GLOBE Hydrosphere Data Tell Us? </a:t>
            </a:r>
            <a:endParaRPr/>
          </a:p>
        </p:txBody>
      </p:sp>
      <p:sp>
        <p:nvSpPr>
          <p:cNvPr id="149" name="Google Shape;149;p7"/>
          <p:cNvSpPr txBox="1"/>
          <p:nvPr>
            <p:ph idx="2" type="body"/>
          </p:nvPr>
        </p:nvSpPr>
        <p:spPr>
          <a:xfrm>
            <a:off x="839788" y="1600200"/>
            <a:ext cx="6690565" cy="4173071"/>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2000"/>
              <a:buNone/>
            </a:pPr>
            <a:r>
              <a:t/>
            </a:r>
            <a:endParaRPr sz="2000"/>
          </a:p>
          <a:p>
            <a:pPr indent="0" lvl="0" marL="0" rtl="0" algn="just">
              <a:lnSpc>
                <a:spcPct val="90000"/>
              </a:lnSpc>
              <a:spcBef>
                <a:spcPts val="1000"/>
              </a:spcBef>
              <a:spcAft>
                <a:spcPts val="0"/>
              </a:spcAft>
              <a:buClr>
                <a:srgbClr val="243A9D"/>
              </a:buClr>
              <a:buSzPts val="2000"/>
              <a:buNone/>
            </a:pPr>
            <a:r>
              <a:rPr b="1" lang="en-US" sz="2000">
                <a:solidFill>
                  <a:srgbClr val="243A9D"/>
                </a:solidFill>
              </a:rPr>
              <a:t>Water participates in many important chemical reactions</a:t>
            </a:r>
            <a:r>
              <a:rPr b="1" lang="en-US" sz="2000"/>
              <a:t>. </a:t>
            </a:r>
            <a:r>
              <a:rPr lang="en-US" sz="2000"/>
              <a:t>Completely pure water rarely occurs in nature because it carries impurities as it travels through the hydrologic cycle. Rain and snow capture aerosols from the air. Acidic water slowly dissolves rocks, placing dissolved solids in water. Small but visible pieces of rocks and soils also can become suspended in water and make some waters turbid. </a:t>
            </a:r>
            <a:endParaRPr/>
          </a:p>
          <a:p>
            <a:pPr indent="0" lvl="0" marL="0" rtl="0" algn="just">
              <a:lnSpc>
                <a:spcPct val="90000"/>
              </a:lnSpc>
              <a:spcBef>
                <a:spcPts val="1000"/>
              </a:spcBef>
              <a:spcAft>
                <a:spcPts val="0"/>
              </a:spcAft>
              <a:buClr>
                <a:srgbClr val="243A9D"/>
              </a:buClr>
              <a:buSzPts val="2000"/>
              <a:buNone/>
            </a:pPr>
            <a:r>
              <a:rPr b="1" lang="en-US" sz="2000">
                <a:solidFill>
                  <a:srgbClr val="243A9D"/>
                </a:solidFill>
              </a:rPr>
              <a:t>Water is a good solvent. </a:t>
            </a:r>
            <a:r>
              <a:rPr lang="en-US" sz="2000"/>
              <a:t>Because of its molecular polarity, it dissolved more substances than any other liquid.  When water percolates into the ground, more minerals dissolve into water. Dissolved or suspended impurities determine water’s chemical composition.  </a:t>
            </a:r>
            <a:r>
              <a:rPr b="1" lang="en-US" sz="2000">
                <a:solidFill>
                  <a:srgbClr val="243A9D"/>
                </a:solidFill>
              </a:rPr>
              <a:t>By studying changes in the quality and composition of water bodies, we are also gathering clues about changes in other parts of the Earth system.</a:t>
            </a:r>
            <a:endParaRPr/>
          </a:p>
        </p:txBody>
      </p:sp>
      <p:pic>
        <p:nvPicPr>
          <p:cNvPr descr="Water molecule, with negative charge on hydrogen atom and postive change on oxygen atoms" id="150" name="Google Shape;150;p7"/>
          <p:cNvPicPr preferRelativeResize="0"/>
          <p:nvPr/>
        </p:nvPicPr>
        <p:blipFill rotWithShape="1">
          <a:blip r:embed="rId4">
            <a:alphaModFix/>
          </a:blip>
          <a:srcRect b="0" l="0" r="0" t="0"/>
          <a:stretch/>
        </p:blipFill>
        <p:spPr>
          <a:xfrm>
            <a:off x="7530353" y="1881809"/>
            <a:ext cx="4297212" cy="437429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758" name="Google Shape;758;p71"/>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759" name="Google Shape;759;p71"/>
          <p:cNvSpPr txBox="1"/>
          <p:nvPr>
            <p:ph type="title"/>
          </p:nvPr>
        </p:nvSpPr>
        <p:spPr>
          <a:xfrm>
            <a:off x="840259" y="-40630"/>
            <a:ext cx="11195949"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Steps to Add your Hydrosphere Study Site: Step 1, Create Site</a:t>
            </a:r>
            <a:endParaRPr/>
          </a:p>
        </p:txBody>
      </p:sp>
      <p:sp>
        <p:nvSpPr>
          <p:cNvPr descr="box around words &quot;select add site&quot;" id="760" name="Google Shape;760;p71"/>
          <p:cNvSpPr txBox="1"/>
          <p:nvPr/>
        </p:nvSpPr>
        <p:spPr>
          <a:xfrm>
            <a:off x="7043328" y="5301218"/>
            <a:ext cx="3138640" cy="369291"/>
          </a:xfrm>
          <a:prstGeom prst="rect">
            <a:avLst/>
          </a:prstGeom>
          <a:noFill/>
          <a:ln cap="flat" cmpd="sng" w="381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90"/>
                </a:solidFill>
                <a:latin typeface="Calibri"/>
                <a:ea typeface="Calibri"/>
                <a:cs typeface="Calibri"/>
                <a:sym typeface="Calibri"/>
              </a:rPr>
              <a:t>Select “Create/Edit My Sites”</a:t>
            </a:r>
            <a:endParaRPr b="0" i="0" sz="1400" u="none" cap="none" strike="noStrike">
              <a:solidFill>
                <a:srgbClr val="000000"/>
              </a:solidFill>
              <a:latin typeface="Arial"/>
              <a:ea typeface="Arial"/>
              <a:cs typeface="Arial"/>
              <a:sym typeface="Arial"/>
            </a:endParaRPr>
          </a:p>
        </p:txBody>
      </p:sp>
      <p:cxnSp>
        <p:nvCxnSpPr>
          <p:cNvPr descr="arrow points to &quot;add site&quot;" id="761" name="Google Shape;761;p71"/>
          <p:cNvCxnSpPr>
            <a:stCxn id="760" idx="1"/>
          </p:cNvCxnSpPr>
          <p:nvPr/>
        </p:nvCxnSpPr>
        <p:spPr>
          <a:xfrm flipH="1">
            <a:off x="6184128" y="5485864"/>
            <a:ext cx="859200" cy="2100"/>
          </a:xfrm>
          <a:prstGeom prst="straightConnector1">
            <a:avLst/>
          </a:prstGeom>
          <a:noFill/>
          <a:ln cap="flat" cmpd="sng" w="38100">
            <a:solidFill>
              <a:srgbClr val="000090"/>
            </a:solidFill>
            <a:prstDash val="solid"/>
            <a:miter lim="800000"/>
            <a:headEnd len="sm" w="sm" type="none"/>
            <a:tailEnd len="med" w="med" type="stealth"/>
          </a:ln>
        </p:spPr>
      </p:cxnSp>
      <p:pic>
        <p:nvPicPr>
          <p:cNvPr descr="Screenshot showing the GLOBE Observer App homepage. Select “Data Entry” to record data." id="762" name="Google Shape;762;p71"/>
          <p:cNvPicPr preferRelativeResize="0"/>
          <p:nvPr/>
        </p:nvPicPr>
        <p:blipFill rotWithShape="1">
          <a:blip r:embed="rId4">
            <a:alphaModFix/>
          </a:blip>
          <a:srcRect b="0" l="0" r="0" t="0"/>
          <a:stretch/>
        </p:blipFill>
        <p:spPr>
          <a:xfrm>
            <a:off x="1500275" y="1722160"/>
            <a:ext cx="2294228" cy="4662225"/>
          </a:xfrm>
          <a:prstGeom prst="rect">
            <a:avLst/>
          </a:prstGeom>
          <a:noFill/>
          <a:ln>
            <a:noFill/>
          </a:ln>
        </p:spPr>
      </p:pic>
      <p:pic>
        <p:nvPicPr>
          <p:cNvPr descr="Screenshot showing the GLOBE Observer app Data Entry page. Select “New Observation” to enter data." id="763" name="Google Shape;763;p71"/>
          <p:cNvPicPr preferRelativeResize="0"/>
          <p:nvPr/>
        </p:nvPicPr>
        <p:blipFill rotWithShape="1">
          <a:blip r:embed="rId5">
            <a:alphaModFix/>
          </a:blip>
          <a:srcRect b="0" l="0" r="0" t="0"/>
          <a:stretch/>
        </p:blipFill>
        <p:spPr>
          <a:xfrm>
            <a:off x="3886265" y="1722160"/>
            <a:ext cx="2297863" cy="4662225"/>
          </a:xfrm>
          <a:prstGeom prst="rect">
            <a:avLst/>
          </a:prstGeom>
          <a:noFill/>
          <a:ln>
            <a:noFill/>
          </a:ln>
        </p:spPr>
      </p:pic>
      <p:sp>
        <p:nvSpPr>
          <p:cNvPr id="764" name="Google Shape;764;p71"/>
          <p:cNvSpPr txBox="1"/>
          <p:nvPr/>
        </p:nvSpPr>
        <p:spPr>
          <a:xfrm>
            <a:off x="6624024" y="1931055"/>
            <a:ext cx="5127251" cy="31393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To enter data on the GLOBE Website, go to “New Data Entry.” A screen will open that looks like the Data Entry Screen within the GLOBE Observer app. </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To enter data in GLOBE Observer, first return to GLOBE Observer main page by clicking the home button in the bottom left.</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Select “Data Entry”.</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Next, “Create/Edit My Sites”</a:t>
            </a:r>
            <a:endParaRPr/>
          </a:p>
        </p:txBody>
      </p:sp>
      <p:cxnSp>
        <p:nvCxnSpPr>
          <p:cNvPr descr="arrow points to &quot;add site&quot;" id="765" name="Google Shape;765;p71"/>
          <p:cNvCxnSpPr/>
          <p:nvPr/>
        </p:nvCxnSpPr>
        <p:spPr>
          <a:xfrm rot="10800000">
            <a:off x="6184128" y="2047340"/>
            <a:ext cx="439896" cy="0"/>
          </a:xfrm>
          <a:prstGeom prst="straightConnector1">
            <a:avLst/>
          </a:prstGeom>
          <a:noFill/>
          <a:ln cap="flat" cmpd="sng" w="38100">
            <a:solidFill>
              <a:srgbClr val="000090"/>
            </a:solidFill>
            <a:prstDash val="solid"/>
            <a:miter lim="800000"/>
            <a:headEnd len="sm" w="sm" type="none"/>
            <a:tailEnd len="med" w="med" type="stealth"/>
          </a:ln>
        </p:spPr>
      </p:cxn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771" name="Google Shape;771;p72"/>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772" name="Google Shape;772;p72"/>
          <p:cNvSpPr txBox="1"/>
          <p:nvPr/>
        </p:nvSpPr>
        <p:spPr>
          <a:xfrm>
            <a:off x="3705210" y="2487156"/>
            <a:ext cx="5302865" cy="39702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Choose a name for the new site.</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Use the phone GPS to get location or use two fingers to move the map. </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It’s helpful to turn on “Satellite” to see the location, especially if using the new desktop forms on the GLOBE website. </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Be sure to zoom in to make sure the location pin is actually on or immediately next to a water body. </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A screenshot of the Site Name and Location screen in GLOBE Observer or the GLOBE website’s Data Entry New Desktop Forms page." id="773" name="Google Shape;773;p72"/>
          <p:cNvPicPr preferRelativeResize="0"/>
          <p:nvPr/>
        </p:nvPicPr>
        <p:blipFill rotWithShape="1">
          <a:blip r:embed="rId4">
            <a:alphaModFix/>
          </a:blip>
          <a:srcRect b="0" l="0" r="0" t="0"/>
          <a:stretch/>
        </p:blipFill>
        <p:spPr>
          <a:xfrm>
            <a:off x="651185" y="1952368"/>
            <a:ext cx="2264138" cy="4905632"/>
          </a:xfrm>
          <a:prstGeom prst="rect">
            <a:avLst/>
          </a:prstGeom>
          <a:noFill/>
          <a:ln>
            <a:noFill/>
          </a:ln>
        </p:spPr>
      </p:pic>
      <p:cxnSp>
        <p:nvCxnSpPr>
          <p:cNvPr descr="arrow points to box where you enter the name of the body of water" id="774" name="Google Shape;774;p72"/>
          <p:cNvCxnSpPr/>
          <p:nvPr/>
        </p:nvCxnSpPr>
        <p:spPr>
          <a:xfrm rot="10800000">
            <a:off x="2893712" y="2638168"/>
            <a:ext cx="725001" cy="1"/>
          </a:xfrm>
          <a:prstGeom prst="straightConnector1">
            <a:avLst/>
          </a:prstGeom>
          <a:noFill/>
          <a:ln cap="flat" cmpd="sng" w="38100">
            <a:solidFill>
              <a:srgbClr val="000090"/>
            </a:solidFill>
            <a:prstDash val="solid"/>
            <a:miter lim="800000"/>
            <a:headEnd len="sm" w="sm" type="none"/>
            <a:tailEnd len="med" w="med" type="stealth"/>
          </a:ln>
        </p:spPr>
      </p:cxnSp>
      <p:cxnSp>
        <p:nvCxnSpPr>
          <p:cNvPr descr="arrow points to box where you enter the name of the body of water" id="775" name="Google Shape;775;p72"/>
          <p:cNvCxnSpPr/>
          <p:nvPr/>
        </p:nvCxnSpPr>
        <p:spPr>
          <a:xfrm rot="10800000">
            <a:off x="2893711" y="3429000"/>
            <a:ext cx="725001" cy="1"/>
          </a:xfrm>
          <a:prstGeom prst="straightConnector1">
            <a:avLst/>
          </a:prstGeom>
          <a:noFill/>
          <a:ln cap="flat" cmpd="sng" w="38100">
            <a:solidFill>
              <a:srgbClr val="000090"/>
            </a:solidFill>
            <a:prstDash val="solid"/>
            <a:miter lim="800000"/>
            <a:headEnd len="sm" w="sm" type="none"/>
            <a:tailEnd len="med" w="med" type="stealth"/>
          </a:ln>
        </p:spPr>
      </p:cxnSp>
      <p:sp>
        <p:nvSpPr>
          <p:cNvPr id="776" name="Google Shape;776;p72"/>
          <p:cNvSpPr/>
          <p:nvPr/>
        </p:nvSpPr>
        <p:spPr>
          <a:xfrm>
            <a:off x="1198606" y="4967416"/>
            <a:ext cx="803190" cy="457200"/>
          </a:xfrm>
          <a:prstGeom prst="donut">
            <a:avLst>
              <a:gd fmla="val 25000" name="adj"/>
            </a:avLst>
          </a:prstGeom>
          <a:solidFill>
            <a:srgbClr val="C00000"/>
          </a:solidFill>
          <a:ln cap="flat" cmpd="sng" w="25400">
            <a:solidFill>
              <a:srgbClr val="2641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cxnSp>
        <p:nvCxnSpPr>
          <p:cNvPr descr="arrow points to box where you enter the name of the body of water" id="777" name="Google Shape;777;p72"/>
          <p:cNvCxnSpPr/>
          <p:nvPr/>
        </p:nvCxnSpPr>
        <p:spPr>
          <a:xfrm rot="10800000">
            <a:off x="2893710" y="5336060"/>
            <a:ext cx="725001" cy="1"/>
          </a:xfrm>
          <a:prstGeom prst="straightConnector1">
            <a:avLst/>
          </a:prstGeom>
          <a:noFill/>
          <a:ln cap="flat" cmpd="sng" w="38100">
            <a:solidFill>
              <a:srgbClr val="000090"/>
            </a:solidFill>
            <a:prstDash val="solid"/>
            <a:miter lim="800000"/>
            <a:headEnd len="sm" w="sm" type="none"/>
            <a:tailEnd len="med" w="med" type="stealth"/>
          </a:ln>
        </p:spPr>
      </p:cxnSp>
      <p:sp>
        <p:nvSpPr>
          <p:cNvPr id="778" name="Google Shape;778;p72"/>
          <p:cNvSpPr txBox="1"/>
          <p:nvPr/>
        </p:nvSpPr>
        <p:spPr>
          <a:xfrm>
            <a:off x="651185" y="0"/>
            <a:ext cx="11243393" cy="16002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3200"/>
              <a:buFont typeface="Calibri"/>
              <a:buNone/>
            </a:pPr>
            <a:r>
              <a:rPr b="0" i="0" lang="en-US" sz="3200" u="none" cap="none" strike="noStrike">
                <a:solidFill>
                  <a:schemeClr val="dk1"/>
                </a:solidFill>
                <a:latin typeface="Calibri"/>
                <a:ea typeface="Calibri"/>
                <a:cs typeface="Calibri"/>
                <a:sym typeface="Calibri"/>
              </a:rPr>
              <a:t>Set Up your Hydrosphere Study Site: Step 2, Name and Location</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784" name="Google Shape;784;p40"/>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785" name="Google Shape;785;p40"/>
          <p:cNvSpPr txBox="1"/>
          <p:nvPr/>
        </p:nvSpPr>
        <p:spPr>
          <a:xfrm>
            <a:off x="3804064" y="3871114"/>
            <a:ext cx="7753148" cy="17542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Add Site Specific Comments to help people find or access the site. Be specific. Add local place names that might not be found on a map or describe why the site is locally relevant.</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Click on Hydrosphere and Hydrosphere Site Set Up.</a:t>
            </a:r>
            <a:endParaRPr b="0" i="0" sz="1400" u="none" cap="none" strike="noStrike">
              <a:solidFill>
                <a:schemeClr val="dk1"/>
              </a:solidFill>
              <a:latin typeface="Arial"/>
              <a:ea typeface="Arial"/>
              <a:cs typeface="Arial"/>
              <a:sym typeface="Arial"/>
            </a:endParaRPr>
          </a:p>
        </p:txBody>
      </p:sp>
      <p:pic>
        <p:nvPicPr>
          <p:cNvPr descr="A screenshot of the Site Specific Comments field  in GLOBE Observer or the GLOBE website’s Data Entry New Desktop Forms page." id="786" name="Google Shape;786;p40"/>
          <p:cNvPicPr preferRelativeResize="0"/>
          <p:nvPr/>
        </p:nvPicPr>
        <p:blipFill rotWithShape="1">
          <a:blip r:embed="rId4">
            <a:alphaModFix/>
          </a:blip>
          <a:srcRect b="0" l="0" r="0" t="0"/>
          <a:stretch/>
        </p:blipFill>
        <p:spPr>
          <a:xfrm>
            <a:off x="634788" y="1702984"/>
            <a:ext cx="2155779" cy="4670854"/>
          </a:xfrm>
          <a:prstGeom prst="rect">
            <a:avLst/>
          </a:prstGeom>
          <a:noFill/>
          <a:ln>
            <a:noFill/>
          </a:ln>
        </p:spPr>
      </p:pic>
      <p:cxnSp>
        <p:nvCxnSpPr>
          <p:cNvPr descr="arrow points to box where you enter the name of the body of water" id="787" name="Google Shape;787;p40"/>
          <p:cNvCxnSpPr/>
          <p:nvPr/>
        </p:nvCxnSpPr>
        <p:spPr>
          <a:xfrm rot="10800000">
            <a:off x="2975920" y="4038411"/>
            <a:ext cx="725001" cy="1"/>
          </a:xfrm>
          <a:prstGeom prst="straightConnector1">
            <a:avLst/>
          </a:prstGeom>
          <a:noFill/>
          <a:ln cap="flat" cmpd="sng" w="38100">
            <a:solidFill>
              <a:srgbClr val="000090"/>
            </a:solidFill>
            <a:prstDash val="solid"/>
            <a:miter lim="800000"/>
            <a:headEnd len="sm" w="sm" type="none"/>
            <a:tailEnd len="med" w="med" type="stealth"/>
          </a:ln>
        </p:spPr>
      </p:cxnSp>
      <p:cxnSp>
        <p:nvCxnSpPr>
          <p:cNvPr descr="arrow points to box where you enter the name of the body of water" id="788" name="Google Shape;788;p40"/>
          <p:cNvCxnSpPr/>
          <p:nvPr/>
        </p:nvCxnSpPr>
        <p:spPr>
          <a:xfrm rot="10800000">
            <a:off x="3027491" y="5410201"/>
            <a:ext cx="725001" cy="1"/>
          </a:xfrm>
          <a:prstGeom prst="straightConnector1">
            <a:avLst/>
          </a:prstGeom>
          <a:noFill/>
          <a:ln cap="flat" cmpd="sng" w="38100">
            <a:solidFill>
              <a:srgbClr val="000090"/>
            </a:solidFill>
            <a:prstDash val="solid"/>
            <a:miter lim="800000"/>
            <a:headEnd len="sm" w="sm" type="none"/>
            <a:tailEnd len="med" w="med" type="stealth"/>
          </a:ln>
        </p:spPr>
      </p:cxnSp>
      <p:sp>
        <p:nvSpPr>
          <p:cNvPr id="789" name="Google Shape;789;p40"/>
          <p:cNvSpPr txBox="1"/>
          <p:nvPr/>
        </p:nvSpPr>
        <p:spPr>
          <a:xfrm>
            <a:off x="1569307" y="-91191"/>
            <a:ext cx="10536195" cy="16002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3200"/>
              <a:buFont typeface="Calibri"/>
              <a:buNone/>
            </a:pPr>
            <a:r>
              <a:rPr b="0" i="0" lang="en-US" sz="3200" u="none" cap="none" strike="noStrike">
                <a:solidFill>
                  <a:schemeClr val="dk1"/>
                </a:solidFill>
                <a:latin typeface="Calibri"/>
                <a:ea typeface="Calibri"/>
                <a:cs typeface="Calibri"/>
                <a:sym typeface="Calibri"/>
              </a:rPr>
              <a:t>Set Up your Hydrosphere Study Site: Step 3, Comments</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pic>
        <p:nvPicPr>
          <p:cNvPr descr="Introduction to the Hydrosphere" id="794" name="Google Shape;794;p95"/>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795" name="Google Shape;795;p95"/>
          <p:cNvSpPr txBox="1"/>
          <p:nvPr/>
        </p:nvSpPr>
        <p:spPr>
          <a:xfrm>
            <a:off x="1050325" y="0"/>
            <a:ext cx="11895438" cy="16002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3200"/>
              <a:buFont typeface="Calibri"/>
              <a:buNone/>
            </a:pPr>
            <a:r>
              <a:rPr b="0" i="0" lang="en-US" sz="3200" u="none" cap="none" strike="noStrike">
                <a:solidFill>
                  <a:schemeClr val="dk1"/>
                </a:solidFill>
                <a:latin typeface="Calibri"/>
                <a:ea typeface="Calibri"/>
                <a:cs typeface="Calibri"/>
                <a:sym typeface="Calibri"/>
              </a:rPr>
              <a:t>Set Up your Hydrosphere Study Site: Step 4, Water Body Name</a:t>
            </a:r>
            <a:endParaRPr/>
          </a:p>
        </p:txBody>
      </p:sp>
      <p:sp>
        <p:nvSpPr>
          <p:cNvPr id="796" name="Google Shape;796;p95"/>
          <p:cNvSpPr txBox="1"/>
          <p:nvPr/>
        </p:nvSpPr>
        <p:spPr>
          <a:xfrm>
            <a:off x="7599405" y="1782821"/>
            <a:ext cx="4238367" cy="258528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Enter the Name of the Water Body. This is different from your site name or Site Specific Comments.</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Click on the i button (information button) for tips on naming the water body if it does not have a common name. </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pic>
        <p:nvPicPr>
          <p:cNvPr descr="A screenshot of the Water Body Name  information screen in GLOBE Observer or the GLOBE website’s Data Entry New Desktop Forms page. Examples included unnamed streams, outlets or bonds with a descriptor of nearby water bodies." id="797" name="Google Shape;797;p95"/>
          <p:cNvPicPr preferRelativeResize="0"/>
          <p:nvPr/>
        </p:nvPicPr>
        <p:blipFill rotWithShape="1">
          <a:blip r:embed="rId4">
            <a:alphaModFix/>
          </a:blip>
          <a:srcRect b="0" l="0" r="0" t="0"/>
          <a:stretch/>
        </p:blipFill>
        <p:spPr>
          <a:xfrm>
            <a:off x="4697407" y="1788999"/>
            <a:ext cx="2300637" cy="4534930"/>
          </a:xfrm>
          <a:prstGeom prst="rect">
            <a:avLst/>
          </a:prstGeom>
          <a:noFill/>
          <a:ln>
            <a:noFill/>
          </a:ln>
        </p:spPr>
      </p:pic>
      <p:pic>
        <p:nvPicPr>
          <p:cNvPr descr="A screenshot of the Water Body Name field in GLOBE Observer or the GLOBE website’s Data Entry New Desktop Forms page. Click on the i or information button." id="798" name="Google Shape;798;p95"/>
          <p:cNvPicPr preferRelativeResize="0"/>
          <p:nvPr/>
        </p:nvPicPr>
        <p:blipFill rotWithShape="1">
          <a:blip r:embed="rId5">
            <a:alphaModFix/>
          </a:blip>
          <a:srcRect b="0" l="0" r="0" t="0"/>
          <a:stretch/>
        </p:blipFill>
        <p:spPr>
          <a:xfrm>
            <a:off x="669448" y="1782821"/>
            <a:ext cx="2275544" cy="4930346"/>
          </a:xfrm>
          <a:prstGeom prst="rect">
            <a:avLst/>
          </a:prstGeom>
          <a:noFill/>
          <a:ln>
            <a:noFill/>
          </a:ln>
        </p:spPr>
      </p:pic>
      <p:cxnSp>
        <p:nvCxnSpPr>
          <p:cNvPr descr="arrow points to box where you enter the name of the body of water" id="799" name="Google Shape;799;p95"/>
          <p:cNvCxnSpPr/>
          <p:nvPr/>
        </p:nvCxnSpPr>
        <p:spPr>
          <a:xfrm rot="10800000">
            <a:off x="7183359" y="3210509"/>
            <a:ext cx="416046" cy="0"/>
          </a:xfrm>
          <a:prstGeom prst="straightConnector1">
            <a:avLst/>
          </a:prstGeom>
          <a:noFill/>
          <a:ln cap="flat" cmpd="sng" w="38100">
            <a:solidFill>
              <a:srgbClr val="000090"/>
            </a:solidFill>
            <a:prstDash val="solid"/>
            <a:miter lim="800000"/>
            <a:headEnd len="sm" w="sm" type="none"/>
            <a:tailEnd len="med" w="med" type="stealth"/>
          </a:ln>
        </p:spPr>
      </p:cxnSp>
      <p:sp>
        <p:nvSpPr>
          <p:cNvPr id="800" name="Google Shape;800;p95"/>
          <p:cNvSpPr txBox="1"/>
          <p:nvPr/>
        </p:nvSpPr>
        <p:spPr>
          <a:xfrm>
            <a:off x="3333998" y="2372497"/>
            <a:ext cx="117809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Comments</a:t>
            </a:r>
            <a:endParaRPr/>
          </a:p>
        </p:txBody>
      </p:sp>
      <p:sp>
        <p:nvSpPr>
          <p:cNvPr id="801" name="Google Shape;801;p95"/>
          <p:cNvSpPr txBox="1"/>
          <p:nvPr/>
        </p:nvSpPr>
        <p:spPr>
          <a:xfrm>
            <a:off x="3426656" y="4359865"/>
            <a:ext cx="1178094"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Water Body Name and information button</a:t>
            </a:r>
            <a:endParaRPr/>
          </a:p>
        </p:txBody>
      </p:sp>
      <p:cxnSp>
        <p:nvCxnSpPr>
          <p:cNvPr descr="arrow points to box where you enter the name of the body of water" id="802" name="Google Shape;802;p95"/>
          <p:cNvCxnSpPr/>
          <p:nvPr/>
        </p:nvCxnSpPr>
        <p:spPr>
          <a:xfrm rot="10800000">
            <a:off x="2944992" y="2528256"/>
            <a:ext cx="416046" cy="0"/>
          </a:xfrm>
          <a:prstGeom prst="straightConnector1">
            <a:avLst/>
          </a:prstGeom>
          <a:noFill/>
          <a:ln cap="flat" cmpd="sng" w="38100">
            <a:solidFill>
              <a:srgbClr val="000090"/>
            </a:solidFill>
            <a:prstDash val="solid"/>
            <a:miter lim="800000"/>
            <a:headEnd len="sm" w="sm" type="none"/>
            <a:tailEnd len="med" w="med" type="stealth"/>
          </a:ln>
        </p:spPr>
      </p:cxnSp>
      <p:cxnSp>
        <p:nvCxnSpPr>
          <p:cNvPr descr="arrow points to box where you enter the name of the body of water" id="803" name="Google Shape;803;p95"/>
          <p:cNvCxnSpPr/>
          <p:nvPr/>
        </p:nvCxnSpPr>
        <p:spPr>
          <a:xfrm rot="10800000">
            <a:off x="3010610" y="4477264"/>
            <a:ext cx="416046" cy="0"/>
          </a:xfrm>
          <a:prstGeom prst="straightConnector1">
            <a:avLst/>
          </a:prstGeom>
          <a:noFill/>
          <a:ln cap="flat" cmpd="sng" w="38100">
            <a:solidFill>
              <a:srgbClr val="000090"/>
            </a:solidFill>
            <a:prstDash val="solid"/>
            <a:miter lim="800000"/>
            <a:headEnd len="sm" w="sm" type="none"/>
            <a:tailEnd len="med" w="med" type="stealth"/>
          </a:ln>
        </p:spPr>
      </p:cxnSp>
      <p:sp>
        <p:nvSpPr>
          <p:cNvPr id="804" name="Google Shape;804;p95"/>
          <p:cNvSpPr txBox="1"/>
          <p:nvPr>
            <p:ph idx="12" type="sldNum"/>
          </p:nvPr>
        </p:nvSpPr>
        <p:spPr>
          <a:xfrm>
            <a:off x="8610600" y="6366741"/>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pic>
        <p:nvPicPr>
          <p:cNvPr descr="Introduction to the Hydrosphere" id="809" name="Google Shape;809;p96"/>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810" name="Google Shape;810;p96"/>
          <p:cNvSpPr txBox="1"/>
          <p:nvPr/>
        </p:nvSpPr>
        <p:spPr>
          <a:xfrm>
            <a:off x="2008833" y="0"/>
            <a:ext cx="10294377" cy="16002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3200"/>
              <a:buFont typeface="Calibri"/>
              <a:buNone/>
            </a:pPr>
            <a:r>
              <a:rPr b="0" i="0" lang="en-US" sz="3200" u="none" cap="none" strike="noStrike">
                <a:solidFill>
                  <a:schemeClr val="dk1"/>
                </a:solidFill>
                <a:latin typeface="Calibri"/>
                <a:ea typeface="Calibri"/>
                <a:cs typeface="Calibri"/>
                <a:sym typeface="Calibri"/>
              </a:rPr>
              <a:t>Set Up your Hydrosphere Study Site: Step 5, Type</a:t>
            </a:r>
            <a:endParaRPr/>
          </a:p>
        </p:txBody>
      </p:sp>
      <p:sp>
        <p:nvSpPr>
          <p:cNvPr id="811" name="Google Shape;811;p96"/>
          <p:cNvSpPr txBox="1"/>
          <p:nvPr/>
        </p:nvSpPr>
        <p:spPr>
          <a:xfrm>
            <a:off x="6470868" y="1823340"/>
            <a:ext cx="5280407"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Enter the Water Body Type: </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unknown, salt water, fresh water, or brackish. </a:t>
            </a:r>
            <a:endParaRPr b="0" i="0" sz="1800" u="none" cap="none" strike="noStrike">
              <a:solidFill>
                <a:schemeClr val="dk1"/>
              </a:solidFill>
              <a:latin typeface="Calibri"/>
              <a:ea typeface="Calibri"/>
              <a:cs typeface="Calibri"/>
              <a:sym typeface="Calibri"/>
            </a:endParaRPr>
          </a:p>
        </p:txBody>
      </p:sp>
      <p:pic>
        <p:nvPicPr>
          <p:cNvPr descr="A screenshot of the four types of water bodies in GLOBE Observer or the GLOBE website’s Data Entry New Desktop Forms page. The types are unknown, salt water, fresh water, or brackish. " id="812" name="Google Shape;812;p96"/>
          <p:cNvPicPr preferRelativeResize="0"/>
          <p:nvPr/>
        </p:nvPicPr>
        <p:blipFill rotWithShape="1">
          <a:blip r:embed="rId4">
            <a:alphaModFix/>
          </a:blip>
          <a:srcRect b="0" l="0" r="0" t="0"/>
          <a:stretch/>
        </p:blipFill>
        <p:spPr>
          <a:xfrm>
            <a:off x="3632863" y="1807535"/>
            <a:ext cx="2364305" cy="4654040"/>
          </a:xfrm>
          <a:prstGeom prst="rect">
            <a:avLst/>
          </a:prstGeom>
          <a:noFill/>
          <a:ln>
            <a:noFill/>
          </a:ln>
        </p:spPr>
      </p:pic>
      <p:pic>
        <p:nvPicPr>
          <p:cNvPr descr="A screenshot of the Water Body Type field in GLOBE Observer or the GLOBE website’s Data Entry New Desktop Forms page. " id="813" name="Google Shape;813;p96"/>
          <p:cNvPicPr preferRelativeResize="0"/>
          <p:nvPr/>
        </p:nvPicPr>
        <p:blipFill rotWithShape="1">
          <a:blip r:embed="rId5">
            <a:alphaModFix/>
          </a:blip>
          <a:srcRect b="0" l="0" r="0" t="59328"/>
          <a:stretch/>
        </p:blipFill>
        <p:spPr>
          <a:xfrm>
            <a:off x="970233" y="1854522"/>
            <a:ext cx="2275544" cy="2005243"/>
          </a:xfrm>
          <a:prstGeom prst="rect">
            <a:avLst/>
          </a:prstGeom>
          <a:noFill/>
          <a:ln>
            <a:noFill/>
          </a:ln>
        </p:spPr>
      </p:pic>
      <p:sp>
        <p:nvSpPr>
          <p:cNvPr id="814" name="Google Shape;814;p9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pic>
        <p:nvPicPr>
          <p:cNvPr descr="Introduction to the Hydrosphere" id="819" name="Google Shape;819;p97"/>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820" name="Google Shape;820;p97"/>
          <p:cNvSpPr txBox="1"/>
          <p:nvPr/>
        </p:nvSpPr>
        <p:spPr>
          <a:xfrm>
            <a:off x="729049" y="0"/>
            <a:ext cx="11574161" cy="16002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3200"/>
              <a:buFont typeface="Calibri"/>
              <a:buNone/>
            </a:pPr>
            <a:r>
              <a:rPr b="0" i="0" lang="en-US" sz="3200" u="none" cap="none" strike="noStrike">
                <a:solidFill>
                  <a:schemeClr val="dk1"/>
                </a:solidFill>
                <a:latin typeface="Calibri"/>
                <a:ea typeface="Calibri"/>
                <a:cs typeface="Calibri"/>
                <a:sym typeface="Calibri"/>
              </a:rPr>
              <a:t>Set Up your Hydrosphere Study Site: Step 6, Location Information</a:t>
            </a:r>
            <a:endParaRPr/>
          </a:p>
        </p:txBody>
      </p:sp>
      <p:pic>
        <p:nvPicPr>
          <p:cNvPr descr="A screenshot of the Width of Moving Water and Water Sample Location fields in GLOBE Observer or the GLOBE website’s Data Entry New Desktop Forms page. " id="821" name="Google Shape;821;p97"/>
          <p:cNvPicPr preferRelativeResize="0"/>
          <p:nvPr/>
        </p:nvPicPr>
        <p:blipFill rotWithShape="1">
          <a:blip r:embed="rId4">
            <a:alphaModFix/>
          </a:blip>
          <a:srcRect b="74859" l="0" r="0" t="0"/>
          <a:stretch/>
        </p:blipFill>
        <p:spPr>
          <a:xfrm>
            <a:off x="729049" y="1771499"/>
            <a:ext cx="2418718" cy="1206480"/>
          </a:xfrm>
          <a:prstGeom prst="rect">
            <a:avLst/>
          </a:prstGeom>
          <a:noFill/>
          <a:ln>
            <a:noFill/>
          </a:ln>
        </p:spPr>
      </p:pic>
      <p:grpSp>
        <p:nvGrpSpPr>
          <p:cNvPr descr="A screenshot of the Water Sample Location options in GLOBE Observer or the GLOBE website’s Data Entry New Desktop Forms page. The options are pond, lake, reservoir, bay, ditch, ocean, estuary, river, stream, marsh/swamp, agriculture, puddles, animal or vehicle tracks, or other.  " id="822" name="Google Shape;822;p97"/>
          <p:cNvGrpSpPr/>
          <p:nvPr/>
        </p:nvGrpSpPr>
        <p:grpSpPr>
          <a:xfrm>
            <a:off x="3514231" y="1771500"/>
            <a:ext cx="1898028" cy="4676197"/>
            <a:chOff x="3514231" y="1771500"/>
            <a:chExt cx="1898028" cy="4676197"/>
          </a:xfrm>
        </p:grpSpPr>
        <p:pic>
          <p:nvPicPr>
            <p:cNvPr descr="A screenshot of a phone&#10;&#10;AI-generated content may be incorrect." id="823" name="Google Shape;823;p97"/>
            <p:cNvPicPr preferRelativeResize="0"/>
            <p:nvPr/>
          </p:nvPicPr>
          <p:blipFill rotWithShape="1">
            <a:blip r:embed="rId5">
              <a:alphaModFix/>
            </a:blip>
            <a:srcRect b="72242" l="0" r="0" t="0"/>
            <a:stretch/>
          </p:blipFill>
          <p:spPr>
            <a:xfrm>
              <a:off x="3514231" y="1771500"/>
              <a:ext cx="1898028" cy="1045842"/>
            </a:xfrm>
            <a:prstGeom prst="rect">
              <a:avLst/>
            </a:prstGeom>
            <a:noFill/>
            <a:ln>
              <a:noFill/>
            </a:ln>
          </p:spPr>
        </p:pic>
        <p:pic>
          <p:nvPicPr>
            <p:cNvPr descr="A screenshot of a phone&#10;&#10;AI-generated content may be incorrect." id="824" name="Google Shape;824;p97"/>
            <p:cNvPicPr preferRelativeResize="0"/>
            <p:nvPr/>
          </p:nvPicPr>
          <p:blipFill rotWithShape="1">
            <a:blip r:embed="rId6">
              <a:alphaModFix/>
            </a:blip>
            <a:srcRect b="0" l="0" r="0" t="2080"/>
            <a:stretch/>
          </p:blipFill>
          <p:spPr>
            <a:xfrm>
              <a:off x="3514231" y="2779017"/>
              <a:ext cx="1898028" cy="3668680"/>
            </a:xfrm>
            <a:prstGeom prst="rect">
              <a:avLst/>
            </a:prstGeom>
            <a:noFill/>
            <a:ln>
              <a:noFill/>
            </a:ln>
          </p:spPr>
        </p:pic>
      </p:grpSp>
      <p:sp>
        <p:nvSpPr>
          <p:cNvPr id="825" name="Google Shape;825;p97"/>
          <p:cNvSpPr txBox="1"/>
          <p:nvPr/>
        </p:nvSpPr>
        <p:spPr>
          <a:xfrm>
            <a:off x="5778723" y="1782821"/>
            <a:ext cx="6059049" cy="39702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If you can measure the width of moving water, such as a river, stream, or ditch enter it. If you do not know, you can use a measuring tool on a map and edit the site information later. </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Click on the Water Sample Location button. A drop-down will show the following options: pond, lake, reservoir, bay, ditch, ocean, estuary, river, stream, marsh/swamp, agriculture, puddles, animal or vehicle tracks, or other. </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Puddles, animal or vehicle tracks are not water bodies. If you do collect data about such sites, the water body type in step 6 should have been selected.</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826" name="Google Shape;826;p9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pic>
        <p:nvPicPr>
          <p:cNvPr descr="Introduction to the Hydrosphere" id="831" name="Google Shape;831;p98"/>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832" name="Google Shape;832;p98"/>
          <p:cNvSpPr txBox="1"/>
          <p:nvPr/>
        </p:nvSpPr>
        <p:spPr>
          <a:xfrm>
            <a:off x="729049" y="0"/>
            <a:ext cx="11574161" cy="16002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3200"/>
              <a:buFont typeface="Calibri"/>
              <a:buNone/>
            </a:pPr>
            <a:r>
              <a:rPr b="0" i="0" lang="en-US" sz="3200" u="none" cap="none" strike="noStrike">
                <a:solidFill>
                  <a:schemeClr val="dk1"/>
                </a:solidFill>
                <a:latin typeface="Calibri"/>
                <a:ea typeface="Calibri"/>
                <a:cs typeface="Calibri"/>
                <a:sym typeface="Calibri"/>
              </a:rPr>
              <a:t>Set Up your Hydrosphere Study Site: Step 7, Site Information</a:t>
            </a:r>
            <a:endParaRPr/>
          </a:p>
        </p:txBody>
      </p:sp>
      <p:sp>
        <p:nvSpPr>
          <p:cNvPr id="833" name="Google Shape;833;p98"/>
          <p:cNvSpPr txBox="1"/>
          <p:nvPr/>
        </p:nvSpPr>
        <p:spPr>
          <a:xfrm>
            <a:off x="5778723" y="1782821"/>
            <a:ext cx="6059049" cy="36932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Record information about whether you can see the bottom, the channel/bank material, bedrock or parent material (if known), and the freshwater or saltwater habitats present. </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Choose the most appropriate response. If a selection is not available, add a comment when you review site information.</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After clicking </a:t>
            </a:r>
            <a:r>
              <a:rPr b="1" i="0" lang="en-US" sz="1800" u="none" cap="none" strike="noStrike">
                <a:solidFill>
                  <a:srgbClr val="000000"/>
                </a:solidFill>
                <a:latin typeface="Calibri"/>
                <a:ea typeface="Calibri"/>
                <a:cs typeface="Calibri"/>
                <a:sym typeface="Calibri"/>
              </a:rPr>
              <a:t>Next</a:t>
            </a:r>
            <a:r>
              <a:rPr b="0" i="0" lang="en-US" sz="1800" u="none" cap="none" strike="noStrike">
                <a:solidFill>
                  <a:srgbClr val="000000"/>
                </a:solidFill>
                <a:latin typeface="Calibri"/>
                <a:ea typeface="Calibri"/>
                <a:cs typeface="Calibri"/>
                <a:sym typeface="Calibri"/>
              </a:rPr>
              <a:t>, your Hydrosphere site set-up is complete after you click on </a:t>
            </a:r>
            <a:r>
              <a:rPr b="1" i="0" lang="en-US" sz="1800" u="none" cap="none" strike="noStrike">
                <a:solidFill>
                  <a:srgbClr val="000000"/>
                </a:solidFill>
                <a:latin typeface="Calibri"/>
                <a:ea typeface="Calibri"/>
                <a:cs typeface="Calibri"/>
                <a:sym typeface="Calibri"/>
              </a:rPr>
              <a:t>Send Site</a:t>
            </a:r>
            <a:r>
              <a:rPr b="0" i="0" lang="en-US" sz="1800" u="none" cap="none" strike="noStrike">
                <a:solidFill>
                  <a:srgbClr val="000000"/>
                </a:solidFill>
                <a:latin typeface="Calibri"/>
                <a:ea typeface="Calibri"/>
                <a:cs typeface="Calibri"/>
                <a:sym typeface="Calibri"/>
              </a:rPr>
              <a:t>!</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 </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834" name="Google Shape;834;p9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A screenshot of a site information selections on the GLOBE site data entry. Metadata includes widths of moving water, water sample location, visibility, channel/bank material, and bedrock." id="835" name="Google Shape;835;p98"/>
          <p:cNvPicPr preferRelativeResize="0"/>
          <p:nvPr/>
        </p:nvPicPr>
        <p:blipFill rotWithShape="1">
          <a:blip r:embed="rId4">
            <a:alphaModFix/>
          </a:blip>
          <a:srcRect b="0" l="0" r="0" t="0"/>
          <a:stretch/>
        </p:blipFill>
        <p:spPr>
          <a:xfrm>
            <a:off x="729049" y="1771498"/>
            <a:ext cx="2418718" cy="4798971"/>
          </a:xfrm>
          <a:prstGeom prst="rect">
            <a:avLst/>
          </a:prstGeom>
          <a:noFill/>
          <a:ln>
            <a:noFill/>
          </a:ln>
        </p:spPr>
      </p:pic>
      <p:pic>
        <p:nvPicPr>
          <p:cNvPr descr="A screenshot of a site information selections on the GLOBE site data entry. Metadata includes freshwater habitats and saltwater habitats." id="836" name="Google Shape;836;p98"/>
          <p:cNvPicPr preferRelativeResize="0"/>
          <p:nvPr/>
        </p:nvPicPr>
        <p:blipFill rotWithShape="1">
          <a:blip r:embed="rId5">
            <a:alphaModFix/>
          </a:blip>
          <a:srcRect b="0" l="0" r="0" t="0"/>
          <a:stretch/>
        </p:blipFill>
        <p:spPr>
          <a:xfrm>
            <a:off x="3208494" y="1782821"/>
            <a:ext cx="2570229" cy="5111606"/>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pic>
        <p:nvPicPr>
          <p:cNvPr descr="Introduction to the Hydrosphere" id="841" name="Google Shape;841;p99"/>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842" name="Google Shape;842;p99"/>
          <p:cNvSpPr txBox="1"/>
          <p:nvPr/>
        </p:nvSpPr>
        <p:spPr>
          <a:xfrm>
            <a:off x="2577946" y="0"/>
            <a:ext cx="7731663" cy="16002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3200"/>
              <a:buFont typeface="Calibri"/>
              <a:buNone/>
            </a:pPr>
            <a:r>
              <a:rPr b="0" i="0" lang="en-US" sz="3200" u="none" cap="none" strike="noStrike">
                <a:solidFill>
                  <a:schemeClr val="dk1"/>
                </a:solidFill>
                <a:latin typeface="Calibri"/>
                <a:ea typeface="Calibri"/>
                <a:cs typeface="Calibri"/>
                <a:sym typeface="Calibri"/>
              </a:rPr>
              <a:t>Set Water Body State Before Entering Data</a:t>
            </a:r>
            <a:endParaRPr/>
          </a:p>
        </p:txBody>
      </p:sp>
      <p:sp>
        <p:nvSpPr>
          <p:cNvPr id="843" name="Google Shape;843;p99"/>
          <p:cNvSpPr txBox="1"/>
          <p:nvPr/>
        </p:nvSpPr>
        <p:spPr>
          <a:xfrm>
            <a:off x="9706708" y="1747652"/>
            <a:ext cx="2131064" cy="48012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Before entering an observation for all hydrosphere protocols, you will be asked to Set Water Body State. </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Data can be entered if the water body is in its “normal” state and safe to sample, but not if it is frozen, dry, flooded or unreachable. Frozen water prevents the collection of surface samples. </a:t>
            </a:r>
            <a:endParaRPr/>
          </a:p>
        </p:txBody>
      </p:sp>
      <p:sp>
        <p:nvSpPr>
          <p:cNvPr id="844" name="Google Shape;844;p9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A screenshot of state selection button on the GLOBE site data entry." id="845" name="Google Shape;845;p99"/>
          <p:cNvPicPr preferRelativeResize="0"/>
          <p:nvPr/>
        </p:nvPicPr>
        <p:blipFill rotWithShape="1">
          <a:blip r:embed="rId4">
            <a:alphaModFix/>
          </a:blip>
          <a:srcRect b="0" l="0" r="0" t="0"/>
          <a:stretch/>
        </p:blipFill>
        <p:spPr>
          <a:xfrm>
            <a:off x="2818120" y="1782821"/>
            <a:ext cx="2316967" cy="4573529"/>
          </a:xfrm>
          <a:prstGeom prst="rect">
            <a:avLst/>
          </a:prstGeom>
          <a:noFill/>
          <a:ln>
            <a:noFill/>
          </a:ln>
        </p:spPr>
      </p:pic>
      <p:pic>
        <p:nvPicPr>
          <p:cNvPr descr="A screenshot of state selection options on the GLOBE site data entry. Options include normal, frozen, dry, flooded, and unreachable." id="846" name="Google Shape;846;p99"/>
          <p:cNvPicPr preferRelativeResize="0"/>
          <p:nvPr/>
        </p:nvPicPr>
        <p:blipFill rotWithShape="1">
          <a:blip r:embed="rId5">
            <a:alphaModFix/>
          </a:blip>
          <a:srcRect b="5947" l="0" r="9629" t="0"/>
          <a:stretch/>
        </p:blipFill>
        <p:spPr>
          <a:xfrm>
            <a:off x="5321154" y="1782821"/>
            <a:ext cx="2014143" cy="4541779"/>
          </a:xfrm>
          <a:prstGeom prst="rect">
            <a:avLst/>
          </a:prstGeom>
          <a:noFill/>
          <a:ln>
            <a:noFill/>
          </a:ln>
        </p:spPr>
      </p:pic>
      <p:pic>
        <p:nvPicPr>
          <p:cNvPr descr="A screenshot of a date, time and water body state selections on the GLOBE site data entry." id="847" name="Google Shape;847;p99"/>
          <p:cNvPicPr preferRelativeResize="0"/>
          <p:nvPr/>
        </p:nvPicPr>
        <p:blipFill rotWithShape="1">
          <a:blip r:embed="rId6">
            <a:alphaModFix/>
          </a:blip>
          <a:srcRect b="5289" l="0" r="0" t="0"/>
          <a:stretch/>
        </p:blipFill>
        <p:spPr>
          <a:xfrm>
            <a:off x="403286" y="1782821"/>
            <a:ext cx="2228767" cy="4573529"/>
          </a:xfrm>
          <a:prstGeom prst="rect">
            <a:avLst/>
          </a:prstGeom>
          <a:noFill/>
          <a:ln>
            <a:noFill/>
          </a:ln>
        </p:spPr>
      </p:pic>
      <p:pic>
        <p:nvPicPr>
          <p:cNvPr descr="A screenshot of the frozen state selection options on the GLOBE site data entry. A message states that data cannot be entered when the water is frozen." id="848" name="Google Shape;848;p99"/>
          <p:cNvPicPr preferRelativeResize="0"/>
          <p:nvPr/>
        </p:nvPicPr>
        <p:blipFill rotWithShape="1">
          <a:blip r:embed="rId7">
            <a:alphaModFix/>
          </a:blip>
          <a:srcRect b="5511" l="0" r="3914" t="0"/>
          <a:stretch/>
        </p:blipFill>
        <p:spPr>
          <a:xfrm>
            <a:off x="7603528" y="1782821"/>
            <a:ext cx="2014143" cy="4291442"/>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pic>
        <p:nvPicPr>
          <p:cNvPr descr="Introduction to the Hydrosphere" id="853" name="Google Shape;853;p100"/>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854" name="Google Shape;854;p100"/>
          <p:cNvSpPr txBox="1"/>
          <p:nvPr/>
        </p:nvSpPr>
        <p:spPr>
          <a:xfrm>
            <a:off x="601249" y="457200"/>
            <a:ext cx="11902377" cy="16002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3200"/>
              <a:buFont typeface="Calibri"/>
              <a:buNone/>
            </a:pPr>
            <a:r>
              <a:rPr b="0" i="0" lang="en-US" sz="3200" u="none" cap="none" strike="noStrike">
                <a:solidFill>
                  <a:schemeClr val="dk1"/>
                </a:solidFill>
                <a:latin typeface="Calibri"/>
                <a:ea typeface="Calibri"/>
                <a:cs typeface="Calibri"/>
                <a:sym typeface="Calibri"/>
              </a:rPr>
              <a:t>Photograph your Hydrosphere Study Site: Use GLOBE Observer </a:t>
            </a:r>
            <a:endParaRPr/>
          </a:p>
          <a:p>
            <a:pPr indent="0" lvl="0" marL="0" marR="0" rtl="0" algn="ctr">
              <a:lnSpc>
                <a:spcPct val="90000"/>
              </a:lnSpc>
              <a:spcBef>
                <a:spcPts val="0"/>
              </a:spcBef>
              <a:spcAft>
                <a:spcPts val="0"/>
              </a:spcAft>
              <a:buClr>
                <a:schemeClr val="dk1"/>
              </a:buClr>
              <a:buSzPts val="3200"/>
              <a:buFont typeface="Calibri"/>
              <a:buNone/>
            </a:pPr>
            <a:r>
              <a:rPr b="0" i="0" lang="en-US" sz="3200" u="none" cap="none" strike="noStrike">
                <a:solidFill>
                  <a:schemeClr val="dk1"/>
                </a:solidFill>
                <a:latin typeface="Calibri"/>
                <a:ea typeface="Calibri"/>
                <a:cs typeface="Calibri"/>
                <a:sym typeface="Calibri"/>
              </a:rPr>
              <a:t>Land Cover tool to Take and/or Upload Photos </a:t>
            </a:r>
            <a:endParaRPr/>
          </a:p>
        </p:txBody>
      </p:sp>
      <p:sp>
        <p:nvSpPr>
          <p:cNvPr id="855" name="Google Shape;855;p10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Hand holding device with GLOBE Observer Land Cover tool" id="856" name="Google Shape;856;p100"/>
          <p:cNvPicPr preferRelativeResize="0"/>
          <p:nvPr/>
        </p:nvPicPr>
        <p:blipFill rotWithShape="1">
          <a:blip r:embed="rId4">
            <a:alphaModFix/>
          </a:blip>
          <a:srcRect b="0" l="0" r="0" t="0"/>
          <a:stretch/>
        </p:blipFill>
        <p:spPr>
          <a:xfrm>
            <a:off x="1711890" y="2258572"/>
            <a:ext cx="8700825" cy="386665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pic>
        <p:nvPicPr>
          <p:cNvPr descr="Introduction to the Hydrosphere" id="861" name="Google Shape;861;p101"/>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862" name="Google Shape;862;p101"/>
          <p:cNvSpPr txBox="1"/>
          <p:nvPr/>
        </p:nvSpPr>
        <p:spPr>
          <a:xfrm>
            <a:off x="601249" y="457200"/>
            <a:ext cx="11902377" cy="16002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3200"/>
              <a:buFont typeface="Calibri"/>
              <a:buNone/>
            </a:pPr>
            <a:r>
              <a:rPr b="0" i="0" lang="en-US" sz="3200" u="none" cap="none" strike="noStrike">
                <a:solidFill>
                  <a:schemeClr val="dk1"/>
                </a:solidFill>
                <a:latin typeface="Calibri"/>
                <a:ea typeface="Calibri"/>
                <a:cs typeface="Calibri"/>
                <a:sym typeface="Calibri"/>
              </a:rPr>
              <a:t>Add Photos in Each Cardinal Direction: Use GLOBE Observer </a:t>
            </a:r>
            <a:endParaRPr/>
          </a:p>
          <a:p>
            <a:pPr indent="0" lvl="0" marL="0" marR="0" rtl="0" algn="ctr">
              <a:lnSpc>
                <a:spcPct val="90000"/>
              </a:lnSpc>
              <a:spcBef>
                <a:spcPts val="0"/>
              </a:spcBef>
              <a:spcAft>
                <a:spcPts val="0"/>
              </a:spcAft>
              <a:buClr>
                <a:schemeClr val="dk1"/>
              </a:buClr>
              <a:buSzPts val="3200"/>
              <a:buFont typeface="Calibri"/>
              <a:buNone/>
            </a:pPr>
            <a:r>
              <a:rPr b="0" i="0" lang="en-US" sz="3200" u="none" cap="none" strike="noStrike">
                <a:solidFill>
                  <a:schemeClr val="dk1"/>
                </a:solidFill>
                <a:latin typeface="Calibri"/>
                <a:ea typeface="Calibri"/>
                <a:cs typeface="Calibri"/>
                <a:sym typeface="Calibri"/>
              </a:rPr>
              <a:t>Land Cover tool to Take and/or Upload Photos </a:t>
            </a:r>
            <a:endParaRPr/>
          </a:p>
        </p:txBody>
      </p:sp>
      <p:sp>
        <p:nvSpPr>
          <p:cNvPr id="863" name="Google Shape;863;p10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grpSp>
        <p:nvGrpSpPr>
          <p:cNvPr descr="Three screenshots compiled into one image showing the GLOBE Observer app Land Cover tool photo collection and field notes. Two photos showing a water body and trees are shown." id="864" name="Google Shape;864;p101"/>
          <p:cNvGrpSpPr/>
          <p:nvPr/>
        </p:nvGrpSpPr>
        <p:grpSpPr>
          <a:xfrm>
            <a:off x="1996072" y="2336995"/>
            <a:ext cx="5669071" cy="4042530"/>
            <a:chOff x="1808722" y="2358270"/>
            <a:chExt cx="5669071" cy="4042530"/>
          </a:xfrm>
        </p:grpSpPr>
        <p:pic>
          <p:nvPicPr>
            <p:cNvPr id="865" name="Google Shape;865;p101"/>
            <p:cNvPicPr preferRelativeResize="0"/>
            <p:nvPr/>
          </p:nvPicPr>
          <p:blipFill rotWithShape="1">
            <a:blip r:embed="rId4">
              <a:alphaModFix/>
            </a:blip>
            <a:srcRect b="0" l="0" r="0" t="0"/>
            <a:stretch/>
          </p:blipFill>
          <p:spPr>
            <a:xfrm>
              <a:off x="1808722" y="2358270"/>
              <a:ext cx="5669071" cy="4042530"/>
            </a:xfrm>
            <a:prstGeom prst="rect">
              <a:avLst/>
            </a:prstGeom>
            <a:noFill/>
            <a:ln>
              <a:noFill/>
            </a:ln>
          </p:spPr>
        </p:pic>
        <p:pic>
          <p:nvPicPr>
            <p:cNvPr id="866" name="Google Shape;866;p101"/>
            <p:cNvPicPr preferRelativeResize="0"/>
            <p:nvPr/>
          </p:nvPicPr>
          <p:blipFill rotWithShape="1">
            <a:blip r:embed="rId5">
              <a:alphaModFix/>
            </a:blip>
            <a:srcRect b="207" l="578" r="24004" t="-208"/>
            <a:stretch/>
          </p:blipFill>
          <p:spPr>
            <a:xfrm>
              <a:off x="6567813" y="4912480"/>
              <a:ext cx="728121" cy="724100"/>
            </a:xfrm>
            <a:prstGeom prst="rect">
              <a:avLst/>
            </a:prstGeom>
            <a:noFill/>
            <a:ln>
              <a:noFill/>
            </a:ln>
          </p:spPr>
        </p:pic>
        <p:grpSp>
          <p:nvGrpSpPr>
            <p:cNvPr id="867" name="Google Shape;867;p101"/>
            <p:cNvGrpSpPr/>
            <p:nvPr/>
          </p:nvGrpSpPr>
          <p:grpSpPr>
            <a:xfrm>
              <a:off x="3800246" y="3429000"/>
              <a:ext cx="2709745" cy="2209086"/>
              <a:chOff x="5709425" y="3429000"/>
              <a:chExt cx="2709745" cy="2209086"/>
            </a:xfrm>
          </p:grpSpPr>
          <p:pic>
            <p:nvPicPr>
              <p:cNvPr id="868" name="Google Shape;868;p101"/>
              <p:cNvPicPr preferRelativeResize="0"/>
              <p:nvPr/>
            </p:nvPicPr>
            <p:blipFill rotWithShape="1">
              <a:blip r:embed="rId6">
                <a:alphaModFix/>
              </a:blip>
              <a:srcRect b="10439" l="0" r="33098" t="9868"/>
              <a:stretch/>
            </p:blipFill>
            <p:spPr>
              <a:xfrm>
                <a:off x="7691049" y="4913986"/>
                <a:ext cx="728121" cy="724100"/>
              </a:xfrm>
              <a:prstGeom prst="rect">
                <a:avLst/>
              </a:prstGeom>
              <a:noFill/>
              <a:ln>
                <a:noFill/>
              </a:ln>
            </p:spPr>
          </p:pic>
          <p:sp>
            <p:nvSpPr>
              <p:cNvPr id="869" name="Google Shape;869;p101"/>
              <p:cNvSpPr txBox="1"/>
              <p:nvPr/>
            </p:nvSpPr>
            <p:spPr>
              <a:xfrm>
                <a:off x="5709425" y="3429000"/>
                <a:ext cx="1622502"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000000"/>
                    </a:solidFill>
                    <a:latin typeface="Arial"/>
                    <a:ea typeface="Arial"/>
                    <a:cs typeface="Arial"/>
                    <a:sym typeface="Arial"/>
                  </a:rPr>
                  <a:t>Happy Creek - flow was returned in 2022 after 86 years.</a:t>
                </a:r>
                <a:endParaRPr/>
              </a:p>
            </p:txBody>
          </p:sp>
        </p:grpSp>
      </p:grpSp>
      <p:sp>
        <p:nvSpPr>
          <p:cNvPr id="870" name="Google Shape;870;p101"/>
          <p:cNvSpPr txBox="1"/>
          <p:nvPr/>
        </p:nvSpPr>
        <p:spPr>
          <a:xfrm>
            <a:off x="7717134" y="2337009"/>
            <a:ext cx="4070396" cy="48012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The GLOBE Observer Land Cover Tool allows users to take pictures in each cardinal directions and up and down using the app or to take pictures manually and upload them. </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Add Field Notes, including the name of your water body or Hydrosphere Study site. Describe historical, recent or planned changes. </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Note that you cannot link your Land Cover site to your Hydrosphere study site, but they will show up in your “My Observations” page.</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descr="watermark image of a stream in everglades" id="155" name="Google Shape;155;p8"/>
          <p:cNvPicPr preferRelativeResize="0"/>
          <p:nvPr/>
        </p:nvPicPr>
        <p:blipFill rotWithShape="1">
          <a:blip r:embed="rId3">
            <a:alphaModFix amt="15000"/>
          </a:blip>
          <a:srcRect b="0" l="0" r="0" t="0"/>
          <a:stretch/>
        </p:blipFill>
        <p:spPr>
          <a:xfrm>
            <a:off x="0" y="1398677"/>
            <a:ext cx="12192000" cy="5459323"/>
          </a:xfrm>
          <a:prstGeom prst="rect">
            <a:avLst/>
          </a:prstGeom>
          <a:noFill/>
          <a:ln>
            <a:noFill/>
          </a:ln>
        </p:spPr>
      </p:pic>
      <p:sp>
        <p:nvSpPr>
          <p:cNvPr id="156" name="Google Shape;156;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157" name="Google Shape;157;p8"/>
          <p:cNvPicPr preferRelativeResize="0"/>
          <p:nvPr>
            <p:ph idx="1" type="body"/>
          </p:nvPr>
        </p:nvPicPr>
        <p:blipFill rotWithShape="1">
          <a:blip r:embed="rId4">
            <a:alphaModFix/>
          </a:blip>
          <a:srcRect b="0" l="0" r="0" t="0"/>
          <a:stretch/>
        </p:blipFill>
        <p:spPr>
          <a:xfrm>
            <a:off x="0" y="0"/>
            <a:ext cx="12192000" cy="914400"/>
          </a:xfrm>
          <a:prstGeom prst="rect">
            <a:avLst/>
          </a:prstGeom>
          <a:noFill/>
          <a:ln>
            <a:noFill/>
          </a:ln>
        </p:spPr>
      </p:pic>
      <p:pic>
        <p:nvPicPr>
          <p:cNvPr descr="Icon: Test your knowledge" id="158" name="Google Shape;158;p8"/>
          <p:cNvPicPr preferRelativeResize="0"/>
          <p:nvPr/>
        </p:nvPicPr>
        <p:blipFill rotWithShape="1">
          <a:blip r:embed="rId5">
            <a:alphaModFix/>
          </a:blip>
          <a:srcRect b="0" l="0" r="0" t="0"/>
          <a:stretch/>
        </p:blipFill>
        <p:spPr>
          <a:xfrm>
            <a:off x="10775576" y="114300"/>
            <a:ext cx="952598" cy="734861"/>
          </a:xfrm>
          <a:prstGeom prst="rect">
            <a:avLst/>
          </a:prstGeom>
          <a:noFill/>
          <a:ln>
            <a:noFill/>
          </a:ln>
          <a:effectLst>
            <a:outerShdw blurRad="292100" rotWithShape="0" algn="tl" dir="2700000" dist="139700">
              <a:srgbClr val="333333">
                <a:alpha val="63921"/>
              </a:srgbClr>
            </a:outerShdw>
          </a:effectLst>
        </p:spPr>
      </p:pic>
      <p:sp>
        <p:nvSpPr>
          <p:cNvPr id="159" name="Google Shape;159;p8"/>
          <p:cNvSpPr txBox="1"/>
          <p:nvPr>
            <p:ph type="title"/>
          </p:nvPr>
        </p:nvSpPr>
        <p:spPr>
          <a:xfrm>
            <a:off x="839788" y="114300"/>
            <a:ext cx="7963249"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Review your Understanding!  Question 1</a:t>
            </a:r>
            <a:endParaRPr/>
          </a:p>
        </p:txBody>
      </p:sp>
      <p:sp>
        <p:nvSpPr>
          <p:cNvPr id="160" name="Google Shape;160;p8"/>
          <p:cNvSpPr txBox="1"/>
          <p:nvPr>
            <p:ph idx="2" type="body"/>
          </p:nvPr>
        </p:nvSpPr>
        <p:spPr>
          <a:xfrm>
            <a:off x="839788" y="2057400"/>
            <a:ext cx="9935788" cy="446267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rgbClr val="243A9D"/>
              </a:buClr>
              <a:buSzPct val="100000"/>
              <a:buNone/>
            </a:pPr>
            <a:r>
              <a:rPr b="1" lang="en-US" sz="2400">
                <a:solidFill>
                  <a:srgbClr val="243A9D"/>
                </a:solidFill>
              </a:rPr>
              <a:t>When we say that in the Earth system, everything is connected to everything else, we can be referring to: </a:t>
            </a:r>
            <a:endParaRPr/>
          </a:p>
          <a:p>
            <a:pPr indent="0" lvl="0" marL="0" rtl="0" algn="l">
              <a:lnSpc>
                <a:spcPct val="90000"/>
              </a:lnSpc>
              <a:spcBef>
                <a:spcPts val="1000"/>
              </a:spcBef>
              <a:spcAft>
                <a:spcPts val="0"/>
              </a:spcAft>
              <a:buClr>
                <a:schemeClr val="dk1"/>
              </a:buClr>
              <a:buSzPct val="100000"/>
              <a:buNone/>
            </a:pPr>
            <a:r>
              <a:t/>
            </a:r>
            <a:endParaRPr b="1" sz="2400">
              <a:solidFill>
                <a:srgbClr val="243A9D"/>
              </a:solidFill>
            </a:endParaRPr>
          </a:p>
          <a:p>
            <a:pPr indent="0" lvl="0" marL="0" rtl="0" algn="l">
              <a:lnSpc>
                <a:spcPct val="90000"/>
              </a:lnSpc>
              <a:spcBef>
                <a:spcPts val="1000"/>
              </a:spcBef>
              <a:spcAft>
                <a:spcPts val="0"/>
              </a:spcAft>
              <a:buClr>
                <a:srgbClr val="243A9D"/>
              </a:buClr>
              <a:buSzPct val="100000"/>
              <a:buNone/>
            </a:pPr>
            <a:r>
              <a:rPr b="1" lang="en-US" sz="2400">
                <a:solidFill>
                  <a:srgbClr val="243A9D"/>
                </a:solidFill>
              </a:rPr>
              <a:t>a. Earth’s interacting, physical, chemical and biological processes</a:t>
            </a:r>
            <a:endParaRPr/>
          </a:p>
          <a:p>
            <a:pPr indent="0" lvl="0" marL="0" rtl="0" algn="l">
              <a:lnSpc>
                <a:spcPct val="90000"/>
              </a:lnSpc>
              <a:spcBef>
                <a:spcPts val="1000"/>
              </a:spcBef>
              <a:spcAft>
                <a:spcPts val="0"/>
              </a:spcAft>
              <a:buClr>
                <a:srgbClr val="243A9D"/>
              </a:buClr>
              <a:buSzPct val="100000"/>
              <a:buNone/>
            </a:pPr>
            <a:r>
              <a:rPr b="1" lang="en-US" sz="2400">
                <a:solidFill>
                  <a:srgbClr val="243A9D"/>
                </a:solidFill>
              </a:rPr>
              <a:t>b. The connections between the  atmosphere, hydrosphere, lithosphere and biosphere</a:t>
            </a:r>
            <a:endParaRPr/>
          </a:p>
          <a:p>
            <a:pPr indent="0" lvl="0" marL="0" rtl="0" algn="l">
              <a:lnSpc>
                <a:spcPct val="90000"/>
              </a:lnSpc>
              <a:spcBef>
                <a:spcPts val="1000"/>
              </a:spcBef>
              <a:spcAft>
                <a:spcPts val="0"/>
              </a:spcAft>
              <a:buClr>
                <a:srgbClr val="243A9D"/>
              </a:buClr>
              <a:buSzPct val="100000"/>
              <a:buNone/>
            </a:pPr>
            <a:r>
              <a:rPr b="1" lang="en-US" sz="2400">
                <a:solidFill>
                  <a:srgbClr val="243A9D"/>
                </a:solidFill>
              </a:rPr>
              <a:t>c. System where energy flows and matter cycles</a:t>
            </a:r>
            <a:endParaRPr/>
          </a:p>
          <a:p>
            <a:pPr indent="0" lvl="0" marL="0" rtl="0" algn="l">
              <a:lnSpc>
                <a:spcPct val="90000"/>
              </a:lnSpc>
              <a:spcBef>
                <a:spcPts val="1000"/>
              </a:spcBef>
              <a:spcAft>
                <a:spcPts val="0"/>
              </a:spcAft>
              <a:buClr>
                <a:srgbClr val="243A9D"/>
              </a:buClr>
              <a:buSzPct val="100000"/>
              <a:buNone/>
            </a:pPr>
            <a:r>
              <a:rPr b="1" lang="en-US" sz="2400">
                <a:solidFill>
                  <a:srgbClr val="243A9D"/>
                </a:solidFill>
              </a:rPr>
              <a:t>d. The way the hydrologic cycle moves water through air, land and life</a:t>
            </a:r>
            <a:endParaRPr/>
          </a:p>
          <a:p>
            <a:pPr indent="0" lvl="0" marL="0" rtl="0" algn="l">
              <a:lnSpc>
                <a:spcPct val="90000"/>
              </a:lnSpc>
              <a:spcBef>
                <a:spcPts val="1000"/>
              </a:spcBef>
              <a:spcAft>
                <a:spcPts val="0"/>
              </a:spcAft>
              <a:buClr>
                <a:srgbClr val="243A9D"/>
              </a:buClr>
              <a:buSzPct val="100000"/>
              <a:buNone/>
            </a:pPr>
            <a:r>
              <a:rPr b="1" lang="en-US" sz="2400">
                <a:solidFill>
                  <a:srgbClr val="243A9D"/>
                </a:solidFill>
              </a:rPr>
              <a:t>e. A and B</a:t>
            </a:r>
            <a:endParaRPr/>
          </a:p>
          <a:p>
            <a:pPr indent="0" lvl="0" marL="0" rtl="0" algn="l">
              <a:lnSpc>
                <a:spcPct val="90000"/>
              </a:lnSpc>
              <a:spcBef>
                <a:spcPts val="1000"/>
              </a:spcBef>
              <a:spcAft>
                <a:spcPts val="0"/>
              </a:spcAft>
              <a:buClr>
                <a:srgbClr val="243A9D"/>
              </a:buClr>
              <a:buSzPct val="100000"/>
              <a:buNone/>
            </a:pPr>
            <a:r>
              <a:rPr b="1" lang="en-US" sz="2400">
                <a:solidFill>
                  <a:srgbClr val="243A9D"/>
                </a:solidFill>
              </a:rPr>
              <a:t>f. All of the above</a:t>
            </a:r>
            <a:endParaRPr/>
          </a:p>
          <a:p>
            <a:pPr indent="0" lvl="0" marL="0" rtl="0" algn="l">
              <a:lnSpc>
                <a:spcPct val="90000"/>
              </a:lnSpc>
              <a:spcBef>
                <a:spcPts val="1000"/>
              </a:spcBef>
              <a:spcAft>
                <a:spcPts val="0"/>
              </a:spcAft>
              <a:buClr>
                <a:schemeClr val="dk1"/>
              </a:buClr>
              <a:buSzPct val="100000"/>
              <a:buNone/>
            </a:pPr>
            <a:r>
              <a:t/>
            </a:r>
            <a:endParaRPr b="1" sz="2400">
              <a:solidFill>
                <a:srgbClr val="1F3864"/>
              </a:solidFill>
            </a:endParaRPr>
          </a:p>
          <a:p>
            <a:pPr indent="0" lvl="0" marL="0" rtl="0" algn="l">
              <a:lnSpc>
                <a:spcPct val="90000"/>
              </a:lnSpc>
              <a:spcBef>
                <a:spcPts val="1000"/>
              </a:spcBef>
              <a:spcAft>
                <a:spcPts val="0"/>
              </a:spcAft>
              <a:buClr>
                <a:schemeClr val="dk1"/>
              </a:buClr>
              <a:buSzPct val="100000"/>
              <a:buNone/>
            </a:pPr>
            <a:r>
              <a:rPr b="1" lang="en-US" sz="2400"/>
              <a:t>What is your answer? </a:t>
            </a:r>
            <a:endParaRPr/>
          </a:p>
          <a:p>
            <a:pPr indent="0" lvl="0" marL="0" rtl="0" algn="l">
              <a:lnSpc>
                <a:spcPct val="90000"/>
              </a:lnSpc>
              <a:spcBef>
                <a:spcPts val="1000"/>
              </a:spcBef>
              <a:spcAft>
                <a:spcPts val="0"/>
              </a:spcAft>
              <a:buClr>
                <a:schemeClr val="dk1"/>
              </a:buClr>
              <a:buSzPct val="100000"/>
              <a:buNone/>
            </a:pPr>
            <a:r>
              <a:rPr lang="en-US" sz="2400"/>
              <a:t> </a:t>
            </a:r>
            <a:endParaRPr/>
          </a:p>
          <a:p>
            <a:pPr indent="0" lvl="0" marL="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876" name="Google Shape;876;p74"/>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877" name="Google Shape;877;p74"/>
          <p:cNvSpPr txBox="1"/>
          <p:nvPr>
            <p:ph type="title"/>
          </p:nvPr>
        </p:nvSpPr>
        <p:spPr>
          <a:xfrm>
            <a:off x="839788" y="0"/>
            <a:ext cx="1029437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Visualize and Retrieve Data-Step 1</a:t>
            </a:r>
            <a:endParaRPr/>
          </a:p>
        </p:txBody>
      </p:sp>
      <p:sp>
        <p:nvSpPr>
          <p:cNvPr id="878" name="Google Shape;878;p74"/>
          <p:cNvSpPr txBox="1"/>
          <p:nvPr/>
        </p:nvSpPr>
        <p:spPr>
          <a:xfrm>
            <a:off x="839788" y="1691258"/>
            <a:ext cx="10674188" cy="120028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GLOBE provides the ability to view and interact with data measured across the world. Enter the GLOBE Visualization System to map, graph, filter and export data that have been measured across GLOBE protocols since 1995. Here are screenshots steps you will use when you use the visualization tool for data you collect at your hydrosphere study site. As an example, let’s plot water temperature data. </a:t>
            </a:r>
            <a:endParaRPr b="0" i="0" sz="1800" u="none" cap="none" strike="noStrike">
              <a:solidFill>
                <a:schemeClr val="dk1"/>
              </a:solidFill>
              <a:latin typeface="Calibri"/>
              <a:ea typeface="Calibri"/>
              <a:cs typeface="Calibri"/>
              <a:sym typeface="Calibri"/>
            </a:endParaRPr>
          </a:p>
        </p:txBody>
      </p:sp>
      <p:sp>
        <p:nvSpPr>
          <p:cNvPr id="879" name="Google Shape;879;p74"/>
          <p:cNvSpPr txBox="1"/>
          <p:nvPr/>
        </p:nvSpPr>
        <p:spPr>
          <a:xfrm>
            <a:off x="3809270" y="5798186"/>
            <a:ext cx="2286730"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Select water temperature from drop down menu</a:t>
            </a:r>
            <a:endParaRPr b="0" i="0" sz="1400" u="none" cap="none" strike="noStrike">
              <a:solidFill>
                <a:srgbClr val="000000"/>
              </a:solidFill>
              <a:latin typeface="Arial"/>
              <a:ea typeface="Arial"/>
              <a:cs typeface="Arial"/>
              <a:sym typeface="Arial"/>
            </a:endParaRPr>
          </a:p>
        </p:txBody>
      </p:sp>
      <p:cxnSp>
        <p:nvCxnSpPr>
          <p:cNvPr descr="arrow points to &quot;water temperature&quot;" id="880" name="Google Shape;880;p74"/>
          <p:cNvCxnSpPr/>
          <p:nvPr/>
        </p:nvCxnSpPr>
        <p:spPr>
          <a:xfrm>
            <a:off x="5658326" y="6085136"/>
            <a:ext cx="514551" cy="0"/>
          </a:xfrm>
          <a:prstGeom prst="straightConnector1">
            <a:avLst/>
          </a:prstGeom>
          <a:noFill/>
          <a:ln cap="flat" cmpd="sng" w="38100">
            <a:solidFill>
              <a:srgbClr val="000000"/>
            </a:solidFill>
            <a:prstDash val="solid"/>
            <a:miter lim="800000"/>
            <a:headEnd len="sm" w="sm" type="none"/>
            <a:tailEnd len="med" w="med" type="stealth"/>
          </a:ln>
        </p:spPr>
      </p:cxnSp>
      <p:pic>
        <p:nvPicPr>
          <p:cNvPr descr="GLOBE Visualization System Hydrosphere selection menu. Water temperature is selected." id="881" name="Google Shape;881;p74"/>
          <p:cNvPicPr preferRelativeResize="0"/>
          <p:nvPr/>
        </p:nvPicPr>
        <p:blipFill rotWithShape="1">
          <a:blip r:embed="rId4">
            <a:alphaModFix/>
          </a:blip>
          <a:srcRect b="0" l="1853" r="0" t="0"/>
          <a:stretch/>
        </p:blipFill>
        <p:spPr>
          <a:xfrm>
            <a:off x="6309818" y="3352771"/>
            <a:ext cx="4601564" cy="3225857"/>
          </a:xfrm>
          <a:prstGeom prst="rect">
            <a:avLst/>
          </a:prstGeom>
          <a:noFill/>
          <a:ln>
            <a:noFill/>
          </a:ln>
        </p:spPr>
      </p:pic>
      <p:pic>
        <p:nvPicPr>
          <p:cNvPr descr="A screenshot of a cell phone&#10;&#10;AI-generated content may be incorrect." id="882" name="Google Shape;882;p74"/>
          <p:cNvPicPr preferRelativeResize="0"/>
          <p:nvPr/>
        </p:nvPicPr>
        <p:blipFill rotWithShape="1">
          <a:blip r:embed="rId5">
            <a:alphaModFix/>
          </a:blip>
          <a:srcRect b="0" l="0" r="0" t="0"/>
          <a:stretch/>
        </p:blipFill>
        <p:spPr>
          <a:xfrm>
            <a:off x="1021339" y="3575050"/>
            <a:ext cx="2540000" cy="2781300"/>
          </a:xfrm>
          <a:prstGeom prst="rect">
            <a:avLst/>
          </a:prstGeom>
          <a:noFill/>
          <a:ln>
            <a:noFill/>
          </a:ln>
        </p:spPr>
      </p:pic>
      <p:sp>
        <p:nvSpPr>
          <p:cNvPr id="883" name="Google Shape;883;p74"/>
          <p:cNvSpPr txBox="1"/>
          <p:nvPr/>
        </p:nvSpPr>
        <p:spPr>
          <a:xfrm>
            <a:off x="3886147" y="4200603"/>
            <a:ext cx="2286730"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In Protocol Layers Menu, click on the arrow next to Hydrosphere</a:t>
            </a:r>
            <a:endParaRPr b="0" i="0" sz="1400" u="none" cap="none" strike="noStrike">
              <a:solidFill>
                <a:srgbClr val="000000"/>
              </a:solidFill>
              <a:latin typeface="Arial"/>
              <a:ea typeface="Arial"/>
              <a:cs typeface="Arial"/>
              <a:sym typeface="Arial"/>
            </a:endParaRPr>
          </a:p>
        </p:txBody>
      </p:sp>
      <p:cxnSp>
        <p:nvCxnSpPr>
          <p:cNvPr descr="arrow points to &quot;water temperature&quot;" id="884" name="Google Shape;884;p74"/>
          <p:cNvCxnSpPr/>
          <p:nvPr/>
        </p:nvCxnSpPr>
        <p:spPr>
          <a:xfrm rot="10800000">
            <a:off x="3598981" y="5463813"/>
            <a:ext cx="574332" cy="0"/>
          </a:xfrm>
          <a:prstGeom prst="straightConnector1">
            <a:avLst/>
          </a:prstGeom>
          <a:noFill/>
          <a:ln cap="flat" cmpd="sng" w="38100">
            <a:solidFill>
              <a:srgbClr val="000000"/>
            </a:solidFill>
            <a:prstDash val="solid"/>
            <a:miter lim="800000"/>
            <a:headEnd len="sm" w="sm" type="none"/>
            <a:tailEnd len="med" w="med" type="stealth"/>
          </a:ln>
        </p:spPr>
      </p:cxnSp>
      <p:sp>
        <p:nvSpPr>
          <p:cNvPr descr="GLOBE Visualization System Protocol Layers selection menu." id="885" name="Google Shape;885;p74"/>
          <p:cNvSpPr txBox="1"/>
          <p:nvPr/>
        </p:nvSpPr>
        <p:spPr>
          <a:xfrm>
            <a:off x="2815563" y="2917327"/>
            <a:ext cx="695863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chemeClr val="dk1"/>
                </a:solidFill>
                <a:latin typeface="Calibri"/>
                <a:ea typeface="Calibri"/>
                <a:cs typeface="Calibri"/>
                <a:sym typeface="Calibri"/>
              </a:rPr>
              <a:t>Enter the GLOBE Visualization System at </a:t>
            </a:r>
            <a:r>
              <a:rPr b="0" i="0" lang="en-US" sz="1800" u="sng" cap="none" strike="noStrike">
                <a:solidFill>
                  <a:schemeClr val="dk1"/>
                </a:solidFill>
                <a:latin typeface="Calibri"/>
                <a:ea typeface="Calibri"/>
                <a:cs typeface="Calibri"/>
                <a:sym typeface="Calibri"/>
                <a:hlinkClick r:id="rId6">
                  <a:extLst>
                    <a:ext uri="{A12FA001-AC4F-418D-AE19-62706E023703}">
                      <ahyp:hlinkClr val="tx"/>
                    </a:ext>
                  </a:extLst>
                </a:hlinkClick>
              </a:rPr>
              <a:t>https://vis.globe.gov/GLOBE/</a:t>
            </a:r>
            <a:r>
              <a:rPr b="0" i="0" lang="en-US" sz="1800" u="none" cap="none" strike="noStrike">
                <a:solidFill>
                  <a:schemeClr val="dk1"/>
                </a:solidFill>
                <a:latin typeface="Calibri"/>
                <a:ea typeface="Calibri"/>
                <a:cs typeface="Calibri"/>
                <a:sym typeface="Calibri"/>
              </a:rPr>
              <a:t>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891" name="Google Shape;891;p75"/>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892" name="Google Shape;892;p75"/>
          <p:cNvSpPr txBox="1"/>
          <p:nvPr>
            <p:ph type="title"/>
          </p:nvPr>
        </p:nvSpPr>
        <p:spPr>
          <a:xfrm>
            <a:off x="839788" y="0"/>
            <a:ext cx="1029437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Visualize and Retrieve Data-Step 2</a:t>
            </a:r>
            <a:endParaRPr/>
          </a:p>
        </p:txBody>
      </p:sp>
      <p:sp>
        <p:nvSpPr>
          <p:cNvPr id="893" name="Google Shape;893;p75"/>
          <p:cNvSpPr txBox="1"/>
          <p:nvPr/>
        </p:nvSpPr>
        <p:spPr>
          <a:xfrm>
            <a:off x="839788" y="1691258"/>
            <a:ext cx="10674188" cy="12772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Select the date range for which you need water temperature data and you can see where data are available.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60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94" name="Google Shape;894;p75"/>
          <p:cNvSpPr txBox="1"/>
          <p:nvPr/>
        </p:nvSpPr>
        <p:spPr>
          <a:xfrm>
            <a:off x="9383195" y="2098603"/>
            <a:ext cx="2269870" cy="20312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Locations where water temperature data are available for the dates you selected.</a:t>
            </a:r>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The size of the circles correspond to the number of measurements in that location.</a:t>
            </a:r>
            <a:endParaRPr b="0" i="0" sz="1400" u="none" cap="none" strike="noStrike">
              <a:solidFill>
                <a:srgbClr val="000000"/>
              </a:solidFill>
              <a:latin typeface="Arial"/>
              <a:ea typeface="Arial"/>
              <a:cs typeface="Arial"/>
              <a:sym typeface="Arial"/>
            </a:endParaRPr>
          </a:p>
        </p:txBody>
      </p:sp>
      <p:pic>
        <p:nvPicPr>
          <p:cNvPr descr="GLOBE Visualization System showing water temperature study sites." id="895" name="Google Shape;895;p75"/>
          <p:cNvPicPr preferRelativeResize="0"/>
          <p:nvPr/>
        </p:nvPicPr>
        <p:blipFill rotWithShape="1">
          <a:blip r:embed="rId4">
            <a:alphaModFix/>
          </a:blip>
          <a:srcRect b="0" l="0" r="0" t="0"/>
          <a:stretch/>
        </p:blipFill>
        <p:spPr>
          <a:xfrm>
            <a:off x="978876" y="2191382"/>
            <a:ext cx="8227325" cy="3881171"/>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901" name="Google Shape;901;p76"/>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902" name="Google Shape;902;p76"/>
          <p:cNvSpPr txBox="1"/>
          <p:nvPr>
            <p:ph type="title"/>
          </p:nvPr>
        </p:nvSpPr>
        <p:spPr>
          <a:xfrm>
            <a:off x="839788" y="0"/>
            <a:ext cx="1029437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Visualize and Retrieve Data-Step 3</a:t>
            </a:r>
            <a:endParaRPr/>
          </a:p>
        </p:txBody>
      </p:sp>
      <p:sp>
        <p:nvSpPr>
          <p:cNvPr id="903" name="Google Shape;903;p76"/>
          <p:cNvSpPr txBox="1"/>
          <p:nvPr/>
        </p:nvSpPr>
        <p:spPr>
          <a:xfrm>
            <a:off x="839788" y="1691258"/>
            <a:ext cx="10674188" cy="100023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In the box with the data for the location you have selected, there are several tabs. The Measurements tab plots the data in a graph.</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60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04" name="Google Shape;904;p76"/>
          <p:cNvSpPr txBox="1"/>
          <p:nvPr/>
        </p:nvSpPr>
        <p:spPr>
          <a:xfrm>
            <a:off x="839789" y="2396774"/>
            <a:ext cx="3163800" cy="4016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500" u="none" cap="none" strike="noStrike">
                <a:solidFill>
                  <a:schemeClr val="dk1"/>
                </a:solidFill>
                <a:latin typeface="Calibri"/>
                <a:ea typeface="Calibri"/>
                <a:cs typeface="Calibri"/>
                <a:sym typeface="Calibri"/>
              </a:rPr>
              <a:t>Clicking on a location will open to a map note providing water temperature data for that location and time. </a:t>
            </a:r>
            <a:endParaRPr/>
          </a:p>
          <a:p>
            <a:pPr indent="0" lvl="0" marL="0" marR="0" rtl="0" algn="l">
              <a:lnSpc>
                <a:spcPct val="100000"/>
              </a:lnSpc>
              <a:spcBef>
                <a:spcPts val="0"/>
              </a:spcBef>
              <a:spcAft>
                <a:spcPts val="0"/>
              </a:spcAft>
              <a:buClr>
                <a:srgbClr val="000000"/>
              </a:buClr>
              <a:buSzPts val="1400"/>
              <a:buFont typeface="Arial"/>
              <a:buNone/>
            </a:pPr>
            <a:r>
              <a:t/>
            </a:r>
            <a:endParaRPr b="1"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n-US" sz="1500" u="none" cap="none" strike="noStrike">
                <a:solidFill>
                  <a:schemeClr val="dk1"/>
                </a:solidFill>
                <a:latin typeface="Calibri"/>
                <a:ea typeface="Calibri"/>
                <a:cs typeface="Calibri"/>
                <a:sym typeface="Calibri"/>
              </a:rPr>
              <a:t>This site, Vela Luka, has water temperature data since 2013. To make a custom plot of the data, click “custom plot” and enter the desired date range. To compare sites or download data as a .csv file for analysis, follow instructions in the tutorials.</a:t>
            </a:r>
            <a:endParaRPr/>
          </a:p>
          <a:p>
            <a:pPr indent="0" lvl="0" marL="0" marR="0" rtl="0" algn="l">
              <a:lnSpc>
                <a:spcPct val="100000"/>
              </a:lnSpc>
              <a:spcBef>
                <a:spcPts val="0"/>
              </a:spcBef>
              <a:spcAft>
                <a:spcPts val="0"/>
              </a:spcAft>
              <a:buClr>
                <a:srgbClr val="000000"/>
              </a:buClr>
              <a:buSzPts val="1400"/>
              <a:buFont typeface="Arial"/>
              <a:buNone/>
            </a:pPr>
            <a:r>
              <a:t/>
            </a:r>
            <a:endParaRPr b="1"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n-US" sz="1500" u="none" cap="none" strike="noStrike">
                <a:solidFill>
                  <a:schemeClr val="dk1"/>
                </a:solidFill>
                <a:latin typeface="Calibri"/>
                <a:ea typeface="Calibri"/>
                <a:cs typeface="Calibri"/>
                <a:sym typeface="Calibri"/>
              </a:rPr>
              <a:t>GLOBE Visualization System Tutorials</a:t>
            </a:r>
            <a:endParaRPr/>
          </a:p>
          <a:p>
            <a:pPr indent="0" lvl="0" marL="0" marR="0" rtl="0" algn="l">
              <a:lnSpc>
                <a:spcPct val="100000"/>
              </a:lnSpc>
              <a:spcBef>
                <a:spcPts val="0"/>
              </a:spcBef>
              <a:spcAft>
                <a:spcPts val="0"/>
              </a:spcAft>
              <a:buNone/>
            </a:pPr>
            <a:r>
              <a:rPr b="0" i="0" lang="en-US" sz="1500" u="sng" cap="none" strike="noStrike">
                <a:solidFill>
                  <a:srgbClr val="000000"/>
                </a:solidFill>
                <a:latin typeface="Calibri"/>
                <a:ea typeface="Calibri"/>
                <a:cs typeface="Calibri"/>
                <a:sym typeface="Calibri"/>
                <a:hlinkClick r:id="rId4">
                  <a:extLst>
                    <a:ext uri="{A12FA001-AC4F-418D-AE19-62706E023703}">
                      <ahyp:hlinkClr val="tx"/>
                    </a:ext>
                  </a:extLst>
                </a:hlinkClick>
              </a:rPr>
              <a:t>https://www.globe.gov/globe-data/visualize-and-retrieve-data</a:t>
            </a:r>
            <a:r>
              <a:rPr b="0" i="0" lang="en-US" sz="1500" u="none" cap="none" strike="noStrike">
                <a:solidFill>
                  <a:srgbClr val="000000"/>
                </a:solidFill>
                <a:latin typeface="Calibri"/>
                <a:ea typeface="Calibri"/>
                <a:cs typeface="Calibri"/>
                <a:sym typeface="Calibri"/>
              </a:rPr>
              <a:t> </a:t>
            </a:r>
            <a:endParaRPr b="0" i="0" sz="1500" u="none" cap="none" strike="noStrike">
              <a:solidFill>
                <a:srgbClr val="000000"/>
              </a:solidFill>
              <a:latin typeface="Calibri"/>
              <a:ea typeface="Calibri"/>
              <a:cs typeface="Calibri"/>
              <a:sym typeface="Calibri"/>
            </a:endParaRPr>
          </a:p>
        </p:txBody>
      </p:sp>
      <p:pic>
        <p:nvPicPr>
          <p:cNvPr descr="Water temperature data displayed as a graph from a site called Vela Luka." id="905" name="Google Shape;905;p76"/>
          <p:cNvPicPr preferRelativeResize="0"/>
          <p:nvPr/>
        </p:nvPicPr>
        <p:blipFill rotWithShape="1">
          <a:blip r:embed="rId5">
            <a:alphaModFix/>
          </a:blip>
          <a:srcRect b="0" l="0" r="0" t="0"/>
          <a:stretch/>
        </p:blipFill>
        <p:spPr>
          <a:xfrm>
            <a:off x="4114192" y="2352270"/>
            <a:ext cx="7019974" cy="4004079"/>
          </a:xfrm>
          <a:prstGeom prst="rect">
            <a:avLst/>
          </a:prstGeom>
          <a:noFill/>
          <a:ln>
            <a:noFill/>
          </a:ln>
        </p:spPr>
      </p:pic>
      <p:cxnSp>
        <p:nvCxnSpPr>
          <p:cNvPr descr="arrow points to tab, &quot;site info&quot;" id="906" name="Google Shape;906;p76"/>
          <p:cNvCxnSpPr/>
          <p:nvPr/>
        </p:nvCxnSpPr>
        <p:spPr>
          <a:xfrm>
            <a:off x="3212757" y="3225114"/>
            <a:ext cx="3019170" cy="2694129"/>
          </a:xfrm>
          <a:prstGeom prst="straightConnector1">
            <a:avLst/>
          </a:prstGeom>
          <a:noFill/>
          <a:ln cap="flat" cmpd="sng" w="38100">
            <a:solidFill>
              <a:schemeClr val="dk1"/>
            </a:solidFill>
            <a:prstDash val="solid"/>
            <a:miter lim="800000"/>
            <a:headEnd len="sm" w="sm" type="none"/>
            <a:tailEnd len="med" w="med" type="stealth"/>
          </a:ln>
        </p:spPr>
      </p:cxn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pic>
        <p:nvPicPr>
          <p:cNvPr descr="watermark image of a stream in everglades" id="911" name="Google Shape;911;p78"/>
          <p:cNvPicPr preferRelativeResize="0"/>
          <p:nvPr/>
        </p:nvPicPr>
        <p:blipFill rotWithShape="1">
          <a:blip r:embed="rId3">
            <a:alphaModFix amt="11000"/>
          </a:blip>
          <a:srcRect b="0" l="0" r="0" t="0"/>
          <a:stretch/>
        </p:blipFill>
        <p:spPr>
          <a:xfrm>
            <a:off x="0" y="1398677"/>
            <a:ext cx="12192000" cy="5459323"/>
          </a:xfrm>
          <a:prstGeom prst="rect">
            <a:avLst/>
          </a:prstGeom>
          <a:noFill/>
          <a:ln>
            <a:noFill/>
          </a:ln>
        </p:spPr>
      </p:pic>
      <p:sp>
        <p:nvSpPr>
          <p:cNvPr id="912" name="Google Shape;912;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913" name="Google Shape;913;p78"/>
          <p:cNvPicPr preferRelativeResize="0"/>
          <p:nvPr>
            <p:ph idx="1" type="body"/>
          </p:nvPr>
        </p:nvPicPr>
        <p:blipFill rotWithShape="1">
          <a:blip r:embed="rId4">
            <a:alphaModFix/>
          </a:blip>
          <a:srcRect b="0" l="0" r="0" t="0"/>
          <a:stretch/>
        </p:blipFill>
        <p:spPr>
          <a:xfrm>
            <a:off x="0" y="0"/>
            <a:ext cx="12192000" cy="914400"/>
          </a:xfrm>
          <a:prstGeom prst="rect">
            <a:avLst/>
          </a:prstGeom>
          <a:noFill/>
          <a:ln>
            <a:noFill/>
          </a:ln>
        </p:spPr>
      </p:pic>
      <p:pic>
        <p:nvPicPr>
          <p:cNvPr descr="Test your knowledge icon." id="914" name="Google Shape;914;p78"/>
          <p:cNvPicPr preferRelativeResize="0"/>
          <p:nvPr/>
        </p:nvPicPr>
        <p:blipFill rotWithShape="1">
          <a:blip r:embed="rId5">
            <a:alphaModFix/>
          </a:blip>
          <a:srcRect b="0" l="0" r="0" t="0"/>
          <a:stretch/>
        </p:blipFill>
        <p:spPr>
          <a:xfrm>
            <a:off x="10775576" y="114300"/>
            <a:ext cx="839239" cy="647413"/>
          </a:xfrm>
          <a:prstGeom prst="rect">
            <a:avLst/>
          </a:prstGeom>
          <a:noFill/>
          <a:ln>
            <a:noFill/>
          </a:ln>
          <a:effectLst>
            <a:outerShdw blurRad="292100" rotWithShape="0" algn="tl" dir="2700000" dist="139700">
              <a:srgbClr val="333333">
                <a:alpha val="63921"/>
              </a:srgbClr>
            </a:outerShdw>
          </a:effectLst>
        </p:spPr>
      </p:pic>
      <p:sp>
        <p:nvSpPr>
          <p:cNvPr id="915" name="Google Shape;915;p78"/>
          <p:cNvSpPr txBox="1"/>
          <p:nvPr>
            <p:ph type="title"/>
          </p:nvPr>
        </p:nvSpPr>
        <p:spPr>
          <a:xfrm>
            <a:off x="900818" y="598577"/>
            <a:ext cx="11006260"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sz="2800"/>
              <a:t>We are now at the end of the module. Before you take the quiz about the Introduction to the Hydrosphere Investigations,</a:t>
            </a:r>
            <a:br>
              <a:rPr lang="en-US" sz="2800"/>
            </a:br>
            <a:r>
              <a:rPr lang="en-US" sz="2800"/>
              <a:t>stop and think about these questions!</a:t>
            </a:r>
            <a:endParaRPr/>
          </a:p>
        </p:txBody>
      </p:sp>
      <p:sp>
        <p:nvSpPr>
          <p:cNvPr id="916" name="Google Shape;916;p78"/>
          <p:cNvSpPr txBox="1"/>
          <p:nvPr/>
        </p:nvSpPr>
        <p:spPr>
          <a:xfrm>
            <a:off x="740396" y="1798716"/>
            <a:ext cx="11166682" cy="473975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2000"/>
              <a:buFont typeface="Calibri"/>
              <a:buAutoNum type="arabicPeriod"/>
            </a:pPr>
            <a:r>
              <a:rPr b="1" i="0" lang="en-US" sz="2000" u="none" cap="none" strike="noStrike">
                <a:solidFill>
                  <a:schemeClr val="dk1"/>
                </a:solidFill>
                <a:latin typeface="Calibri"/>
                <a:ea typeface="Calibri"/>
                <a:cs typeface="Calibri"/>
                <a:sym typeface="Calibri"/>
              </a:rPr>
              <a:t>One of the preferred water bodies for a hydrosphere study site  is ________________________. </a:t>
            </a:r>
            <a:r>
              <a:rPr b="1" i="0" lang="en-US" sz="2000" u="none" cap="none" strike="noStrike">
                <a:solidFill>
                  <a:srgbClr val="FF0000"/>
                </a:solidFill>
                <a:latin typeface="Calibri"/>
                <a:ea typeface="Calibri"/>
                <a:cs typeface="Calibri"/>
                <a:sym typeface="Calibri"/>
              </a:rPr>
              <a:t>(slide 46)</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000"/>
              <a:buFont typeface="Calibri"/>
              <a:buAutoNum type="arabicPeriod"/>
            </a:pPr>
            <a:r>
              <a:rPr b="1" i="0" lang="en-US" sz="2000" u="none" cap="none" strike="noStrike">
                <a:solidFill>
                  <a:schemeClr val="dk1"/>
                </a:solidFill>
                <a:latin typeface="Calibri"/>
                <a:ea typeface="Calibri"/>
                <a:cs typeface="Calibri"/>
                <a:sym typeface="Calibri"/>
              </a:rPr>
              <a:t>What scientific instrument is used to locate the latitude and longitude of your study site?  </a:t>
            </a:r>
            <a:r>
              <a:rPr b="1" i="0" lang="en-US" sz="2000" u="none" cap="none" strike="noStrike">
                <a:solidFill>
                  <a:srgbClr val="FF0000"/>
                </a:solidFill>
                <a:latin typeface="Calibri"/>
                <a:ea typeface="Calibri"/>
                <a:cs typeface="Calibri"/>
                <a:sym typeface="Calibri"/>
              </a:rPr>
              <a:t>(slide 53)</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000"/>
              <a:buFont typeface="Calibri"/>
              <a:buAutoNum type="arabicPeriod"/>
            </a:pPr>
            <a:r>
              <a:rPr b="1" i="0" lang="en-US" sz="2000" u="none" cap="none" strike="noStrike">
                <a:solidFill>
                  <a:schemeClr val="dk1"/>
                </a:solidFill>
                <a:latin typeface="Calibri"/>
                <a:ea typeface="Calibri"/>
                <a:cs typeface="Calibri"/>
                <a:sym typeface="Calibri"/>
              </a:rPr>
              <a:t>Why do you think it is important to identify the ways in which a water body is used by humans as part of your metadata description?  </a:t>
            </a:r>
            <a:r>
              <a:rPr b="1" i="0" lang="en-US" sz="2000" u="none" cap="none" strike="noStrike">
                <a:solidFill>
                  <a:srgbClr val="FF0000"/>
                </a:solidFill>
                <a:latin typeface="Calibri"/>
                <a:ea typeface="Calibri"/>
                <a:cs typeface="Calibri"/>
                <a:sym typeface="Calibri"/>
              </a:rPr>
              <a:t>(slide 56)</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000"/>
              <a:buFont typeface="Calibri"/>
              <a:buAutoNum type="arabicPeriod"/>
            </a:pPr>
            <a:r>
              <a:rPr b="1" i="0" lang="en-US" sz="2000" u="none" cap="none" strike="noStrike">
                <a:solidFill>
                  <a:schemeClr val="dk1"/>
                </a:solidFill>
                <a:latin typeface="Calibri"/>
                <a:ea typeface="Calibri"/>
                <a:cs typeface="Calibri"/>
                <a:sym typeface="Calibri"/>
              </a:rPr>
              <a:t>Which of the Hydrosphere protocol measurements is referred to as a “master variable,” whose properties affect other measurements? </a:t>
            </a:r>
            <a:r>
              <a:rPr b="1" i="0" lang="en-US" sz="2000" u="none" cap="none" strike="noStrike">
                <a:solidFill>
                  <a:srgbClr val="FF0000"/>
                </a:solidFill>
                <a:latin typeface="Calibri"/>
                <a:ea typeface="Calibri"/>
                <a:cs typeface="Calibri"/>
                <a:sym typeface="Calibri"/>
              </a:rPr>
              <a:t>(slide 16)</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000"/>
              <a:buFont typeface="Calibri"/>
              <a:buAutoNum type="arabicPeriod"/>
            </a:pPr>
            <a:r>
              <a:rPr b="1" i="0" lang="en-US" sz="2000" u="none" cap="none" strike="noStrike">
                <a:solidFill>
                  <a:schemeClr val="dk1"/>
                </a:solidFill>
                <a:latin typeface="Calibri"/>
                <a:ea typeface="Calibri"/>
                <a:cs typeface="Calibri"/>
                <a:sym typeface="Calibri"/>
              </a:rPr>
              <a:t>Which of the following kinds of documentation do you need for your hydrosphere study site:  photographs, map,  written description, or all of these?  </a:t>
            </a:r>
            <a:r>
              <a:rPr b="1" i="0" lang="en-US" sz="2000" u="none" cap="none" strike="noStrike">
                <a:solidFill>
                  <a:srgbClr val="FF0000"/>
                </a:solidFill>
                <a:latin typeface="Calibri"/>
                <a:ea typeface="Calibri"/>
                <a:cs typeface="Calibri"/>
                <a:sym typeface="Calibri"/>
              </a:rPr>
              <a:t>(slide 50-61)</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000"/>
              <a:buFont typeface="Calibri"/>
              <a:buAutoNum type="arabicPeriod"/>
            </a:pPr>
            <a:r>
              <a:rPr b="1" i="0" lang="en-US" sz="2000" u="none" cap="none" strike="noStrike">
                <a:solidFill>
                  <a:schemeClr val="dk1"/>
                </a:solidFill>
                <a:latin typeface="Calibri"/>
                <a:ea typeface="Calibri"/>
                <a:cs typeface="Calibri"/>
                <a:sym typeface="Calibri"/>
              </a:rPr>
              <a:t>Thinking about the nitrogen cycle, where do excess nitrates in water bodies tend to come from? </a:t>
            </a:r>
            <a:r>
              <a:rPr b="1" i="0" lang="en-US" sz="2000" u="none" cap="none" strike="noStrike">
                <a:solidFill>
                  <a:srgbClr val="FF0000"/>
                </a:solidFill>
                <a:latin typeface="Calibri"/>
                <a:ea typeface="Calibri"/>
                <a:cs typeface="Calibri"/>
                <a:sym typeface="Calibri"/>
              </a:rPr>
              <a:t>(slide 33)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1" lang="en-US" sz="2000" u="none" cap="none" strike="noStrike">
                <a:solidFill>
                  <a:srgbClr val="FF0000"/>
                </a:solidFill>
                <a:latin typeface="Calibri"/>
                <a:ea typeface="Calibri"/>
                <a:cs typeface="Calibri"/>
                <a:sym typeface="Calibri"/>
              </a:rPr>
              <a:t>If you are unsure of any of the answers to these questions, you can find them by reviewing the slide set.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1" lang="en-US" sz="2000" u="none" cap="none" strike="noStrike">
                <a:solidFill>
                  <a:srgbClr val="FF0000"/>
                </a:solidFill>
                <a:latin typeface="Calibri"/>
                <a:ea typeface="Calibri"/>
                <a:cs typeface="Calibri"/>
                <a:sym typeface="Calibri"/>
              </a:rPr>
              <a:t>Other questions? Take a look at the Frequently Asked Questions, next slide.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922" name="Google Shape;922;p79"/>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923" name="Google Shape;923;p79"/>
          <p:cNvSpPr txBox="1"/>
          <p:nvPr>
            <p:ph type="title"/>
          </p:nvPr>
        </p:nvSpPr>
        <p:spPr>
          <a:xfrm>
            <a:off x="839788" y="0"/>
            <a:ext cx="1029437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FAQ-Frequently Asked Questions-Page 1</a:t>
            </a:r>
            <a:endParaRPr/>
          </a:p>
        </p:txBody>
      </p:sp>
      <p:sp>
        <p:nvSpPr>
          <p:cNvPr id="924" name="Google Shape;924;p79"/>
          <p:cNvSpPr txBox="1"/>
          <p:nvPr/>
        </p:nvSpPr>
        <p:spPr>
          <a:xfrm>
            <a:off x="839788" y="1691258"/>
            <a:ext cx="10674188" cy="50783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90"/>
                </a:solidFill>
                <a:latin typeface="Calibri"/>
                <a:ea typeface="Calibri"/>
                <a:cs typeface="Calibri"/>
                <a:sym typeface="Calibri"/>
              </a:rPr>
              <a:t>Is it acceptable to use a man-made site, e.g. a pond built near the school?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Answer: Although natural sites are first in the order of preference, man-made sites may be used. Many lakes and ponds are man-made.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90"/>
                </a:solidFill>
                <a:latin typeface="Calibri"/>
                <a:ea typeface="Calibri"/>
                <a:cs typeface="Calibri"/>
                <a:sym typeface="Calibri"/>
              </a:rPr>
              <a:t>My coastline curves. Is this an appropriate site?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Answer: You will seldom find a perfectly straight coastline. Try to pick as straight a stretch of coast as possible or an area of coast representative of the water body.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90"/>
                </a:solidFill>
                <a:latin typeface="Calibri"/>
                <a:ea typeface="Calibri"/>
                <a:cs typeface="Calibri"/>
                <a:sym typeface="Calibri"/>
              </a:rPr>
              <a:t>There are agricultural fields to the north of my site. How should I indicate them?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Answer: In the </a:t>
            </a:r>
            <a:r>
              <a:rPr b="0" i="1" lang="en-US" sz="1800" u="none" cap="none" strike="noStrike">
                <a:solidFill>
                  <a:schemeClr val="dk1"/>
                </a:solidFill>
                <a:latin typeface="Calibri"/>
                <a:ea typeface="Calibri"/>
                <a:cs typeface="Calibri"/>
                <a:sym typeface="Calibri"/>
              </a:rPr>
              <a:t>Comments section, note anything within </a:t>
            </a:r>
            <a:r>
              <a:rPr b="0" i="0" lang="en-US" sz="1800" u="none" cap="none" strike="noStrike">
                <a:solidFill>
                  <a:schemeClr val="dk1"/>
                </a:solidFill>
                <a:latin typeface="Calibri"/>
                <a:ea typeface="Calibri"/>
                <a:cs typeface="Calibri"/>
                <a:sym typeface="Calibri"/>
              </a:rPr>
              <a:t>your watershed that you think might affect the water. On the field map, note direction and approximate distance to major land cover features of the surrounding area.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90"/>
                </a:solidFill>
                <a:latin typeface="Calibri"/>
                <a:ea typeface="Calibri"/>
                <a:cs typeface="Calibri"/>
                <a:sym typeface="Calibri"/>
              </a:rPr>
              <a:t>My beach has both rocky and sandy shores. Should I choose a mix or try to find a site with just one type of habitat?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Answer: Try and find a site with just one type of habitat. The sampling procedures for different types of coast are different.</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930" name="Google Shape;930;p80"/>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931" name="Google Shape;931;p80"/>
          <p:cNvSpPr txBox="1"/>
          <p:nvPr>
            <p:ph type="title"/>
          </p:nvPr>
        </p:nvSpPr>
        <p:spPr>
          <a:xfrm>
            <a:off x="839788" y="0"/>
            <a:ext cx="1029437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FAQ-Frequently Asked Questions-Page 2</a:t>
            </a:r>
            <a:endParaRPr/>
          </a:p>
        </p:txBody>
      </p:sp>
      <p:sp>
        <p:nvSpPr>
          <p:cNvPr id="932" name="Google Shape;932;p80"/>
          <p:cNvSpPr txBox="1"/>
          <p:nvPr/>
        </p:nvSpPr>
        <p:spPr>
          <a:xfrm>
            <a:off x="839788" y="1691258"/>
            <a:ext cx="10674188" cy="480131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en-US" sz="1800" u="none" cap="none" strike="noStrike">
                <a:solidFill>
                  <a:srgbClr val="000090"/>
                </a:solidFill>
                <a:latin typeface="Calibri"/>
                <a:ea typeface="Calibri"/>
                <a:cs typeface="Calibri"/>
                <a:sym typeface="Calibri"/>
              </a:rPr>
              <a:t>We live fairly near to a river, but my class</a:t>
            </a:r>
            <a:r>
              <a:rPr b="0" i="0" lang="en-US" sz="1800" u="none" cap="none" strike="noStrike">
                <a:solidFill>
                  <a:srgbClr val="000090"/>
                </a:solidFill>
                <a:latin typeface="Calibri"/>
                <a:ea typeface="Calibri"/>
                <a:cs typeface="Calibri"/>
                <a:sym typeface="Calibri"/>
              </a:rPr>
              <a:t> </a:t>
            </a:r>
            <a:r>
              <a:rPr b="1" i="0" lang="en-US" sz="1800" u="none" cap="none" strike="noStrike">
                <a:solidFill>
                  <a:srgbClr val="000090"/>
                </a:solidFill>
                <a:latin typeface="Calibri"/>
                <a:ea typeface="Calibri"/>
                <a:cs typeface="Calibri"/>
                <a:sym typeface="Calibri"/>
              </a:rPr>
              <a:t>can’t go that far for sampling every week. Should we choose a less preferable, but closer site?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Answer: Try to sample water bodies that are significant to your area, even if you have to use a less frequent sampling strategy. Sites closer to you that can be sampled weekly, can also be chosen as a second sampling site. This often makes for interesting comparisons between the sites.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1" i="0" lang="en-US" sz="1800" u="none" cap="none" strike="noStrike">
                <a:solidFill>
                  <a:srgbClr val="000090"/>
                </a:solidFill>
                <a:latin typeface="Calibri"/>
                <a:ea typeface="Calibri"/>
                <a:cs typeface="Calibri"/>
                <a:sym typeface="Calibri"/>
              </a:rPr>
              <a:t>Can I choose a site that is sometimes dry?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Answer: Water sites may sometimes dry up, be frozen, or become flooded so that data cannot be collected. If one of these situations occurs, check ‘dry’, ‘frozen’ or ‘flooded’ on the data entry page for each week that you cannot collect a water sample. This will indicate to researchers that the site is still being monitored even though water data cannot be collected.</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1" i="0" lang="en-US" sz="1800" u="none" cap="none" strike="noStrike">
                <a:solidFill>
                  <a:srgbClr val="000090"/>
                </a:solidFill>
                <a:latin typeface="Calibri"/>
                <a:ea typeface="Calibri"/>
                <a:cs typeface="Calibri"/>
                <a:sym typeface="Calibri"/>
              </a:rPr>
              <a:t>Can I have more than one site on a river or lake?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Answer: Multiple sites along a watershed are desirable. Significant differences might be found at sites with different depths, near different land cover, or in tributaries of a larger river or body of water.</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pic>
        <p:nvPicPr>
          <p:cNvPr descr="Watermark Map of Earth" id="937" name="Google Shape;937;p81"/>
          <p:cNvPicPr preferRelativeResize="0"/>
          <p:nvPr/>
        </p:nvPicPr>
        <p:blipFill rotWithShape="1">
          <a:blip r:embed="rId3">
            <a:alphaModFix amt="22000"/>
          </a:blip>
          <a:srcRect b="0" l="0" r="0" t="0"/>
          <a:stretch/>
        </p:blipFill>
        <p:spPr>
          <a:xfrm>
            <a:off x="2098371" y="1708699"/>
            <a:ext cx="8459555" cy="4098468"/>
          </a:xfrm>
          <a:prstGeom prst="rect">
            <a:avLst/>
          </a:prstGeom>
          <a:solidFill>
            <a:schemeClr val="accent1">
              <a:alpha val="0"/>
            </a:schemeClr>
          </a:solidFill>
          <a:ln>
            <a:noFill/>
          </a:ln>
        </p:spPr>
      </p:pic>
      <p:sp>
        <p:nvSpPr>
          <p:cNvPr id="938" name="Google Shape;938;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939" name="Google Shape;939;p81"/>
          <p:cNvPicPr preferRelativeResize="0"/>
          <p:nvPr>
            <p:ph idx="1" type="body"/>
          </p:nvPr>
        </p:nvPicPr>
        <p:blipFill rotWithShape="1">
          <a:blip r:embed="rId4">
            <a:alphaModFix/>
          </a:blip>
          <a:srcRect b="0" l="0" r="0" t="0"/>
          <a:stretch/>
        </p:blipFill>
        <p:spPr>
          <a:xfrm>
            <a:off x="0" y="0"/>
            <a:ext cx="12192000" cy="914400"/>
          </a:xfrm>
          <a:prstGeom prst="rect">
            <a:avLst/>
          </a:prstGeom>
          <a:noFill/>
          <a:ln>
            <a:noFill/>
          </a:ln>
        </p:spPr>
      </p:pic>
      <p:sp>
        <p:nvSpPr>
          <p:cNvPr id="940" name="Google Shape;940;p81"/>
          <p:cNvSpPr txBox="1"/>
          <p:nvPr>
            <p:ph type="title"/>
          </p:nvPr>
        </p:nvSpPr>
        <p:spPr>
          <a:xfrm>
            <a:off x="839788" y="0"/>
            <a:ext cx="1029437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You are Done! </a:t>
            </a:r>
            <a:endParaRPr/>
          </a:p>
        </p:txBody>
      </p:sp>
      <p:sp>
        <p:nvSpPr>
          <p:cNvPr id="941" name="Google Shape;941;p81"/>
          <p:cNvSpPr txBox="1"/>
          <p:nvPr/>
        </p:nvSpPr>
        <p:spPr>
          <a:xfrm>
            <a:off x="839788" y="1691258"/>
            <a:ext cx="10674188" cy="28007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alibri"/>
                <a:ea typeface="Calibri"/>
                <a:cs typeface="Calibri"/>
                <a:sym typeface="Calibri"/>
              </a:rPr>
              <a:t>You have now completed the slide stack. If you are ready to take the quiz, sign on and take the quiz corresponding to </a:t>
            </a:r>
            <a:r>
              <a:rPr b="1" i="0" lang="en-US" sz="2800" u="none" cap="none" strike="noStrike">
                <a:solidFill>
                  <a:srgbClr val="000072"/>
                </a:solidFill>
                <a:latin typeface="Calibri"/>
                <a:ea typeface="Calibri"/>
                <a:cs typeface="Calibri"/>
                <a:sym typeface="Calibri"/>
              </a:rPr>
              <a:t>Introduction to the Hydrosphere.</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alibri"/>
                <a:ea typeface="Calibri"/>
                <a:cs typeface="Calibri"/>
                <a:sym typeface="Calibri"/>
              </a:rPr>
              <a:t>Welcome to the GLOBE Hydrosphere Investigation! </a:t>
            </a:r>
            <a:endParaRPr b="0" i="0" sz="2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42" name="Google Shape;942;p81"/>
          <p:cNvSpPr txBox="1"/>
          <p:nvPr/>
        </p:nvSpPr>
        <p:spPr>
          <a:xfrm>
            <a:off x="4241480" y="4930395"/>
            <a:ext cx="4424053"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72"/>
                </a:solidFill>
                <a:latin typeface="Calibri"/>
                <a:ea typeface="Calibri"/>
                <a:cs typeface="Calibri"/>
                <a:sym typeface="Calibri"/>
              </a:rPr>
              <a:t>For More Information Contact</a:t>
            </a:r>
            <a:endParaRPr b="1" i="0" sz="1800" u="none" cap="none" strike="noStrike">
              <a:solidFill>
                <a:srgbClr val="055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55000"/>
                </a:solidFill>
                <a:latin typeface="Calibri"/>
                <a:ea typeface="Calibri"/>
                <a:cs typeface="Calibri"/>
                <a:sym typeface="Calibri"/>
              </a:rPr>
              <a:t>					</a:t>
            </a:r>
            <a:r>
              <a:rPr b="1" i="0" lang="en-US" sz="1800" u="sng" cap="none" strike="noStrike">
                <a:solidFill>
                  <a:srgbClr val="055000"/>
                </a:solidFill>
                <a:latin typeface="Calibri"/>
                <a:ea typeface="Calibri"/>
                <a:cs typeface="Calibri"/>
                <a:sym typeface="Calibri"/>
                <a:hlinkClick r:id="rId5">
                  <a:extLst>
                    <a:ext uri="{A12FA001-AC4F-418D-AE19-62706E023703}">
                      <ahyp:hlinkClr val="tx"/>
                    </a:ext>
                  </a:extLst>
                </a:hlinkClick>
              </a:rPr>
              <a:t>The GLOBE Program</a:t>
            </a:r>
            <a:endParaRPr b="1" i="0" sz="1800" u="none" cap="none" strike="noStrike">
              <a:solidFill>
                <a:srgbClr val="055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55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1" sz="1800" u="none" cap="none" strike="noStrike">
              <a:solidFill>
                <a:schemeClr val="dk1"/>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948" name="Google Shape;948;p82"/>
          <p:cNvPicPr preferRelativeResize="0"/>
          <p:nvPr>
            <p:ph idx="1" type="body"/>
          </p:nvPr>
        </p:nvPicPr>
        <p:blipFill rotWithShape="1">
          <a:blip r:embed="rId3">
            <a:alphaModFix/>
          </a:blip>
          <a:srcRect b="0" l="0" r="0" t="0"/>
          <a:stretch/>
        </p:blipFill>
        <p:spPr>
          <a:xfrm>
            <a:off x="0" y="0"/>
            <a:ext cx="12192000" cy="914400"/>
          </a:xfrm>
          <a:prstGeom prst="rect">
            <a:avLst/>
          </a:prstGeom>
          <a:noFill/>
          <a:ln>
            <a:noFill/>
          </a:ln>
        </p:spPr>
      </p:pic>
      <p:sp>
        <p:nvSpPr>
          <p:cNvPr id="949" name="Google Shape;949;p82"/>
          <p:cNvSpPr txBox="1"/>
          <p:nvPr>
            <p:ph type="title"/>
          </p:nvPr>
        </p:nvSpPr>
        <p:spPr>
          <a:xfrm>
            <a:off x="649881" y="398378"/>
            <a:ext cx="11283813"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Font typeface="Calibri"/>
              <a:buNone/>
            </a:pPr>
            <a:r>
              <a:rPr b="1" lang="en-US" sz="2000">
                <a:latin typeface="Calibri"/>
                <a:ea typeface="Calibri"/>
                <a:cs typeface="Calibri"/>
                <a:sym typeface="Calibri"/>
              </a:rPr>
              <a:t>Please provide us with feedback about this module. This is a community project and we welcome and need your comments, suggestions and edits! Please comment here: </a:t>
            </a:r>
            <a:r>
              <a:rPr lang="en-US" sz="2000" u="sng">
                <a:solidFill>
                  <a:schemeClr val="dk1"/>
                </a:solidFill>
                <a:latin typeface="Calibri"/>
                <a:ea typeface="Calibri"/>
                <a:cs typeface="Calibri"/>
                <a:sym typeface="Calibri"/>
                <a:hlinkClick r:id="rId4">
                  <a:extLst>
                    <a:ext uri="{A12FA001-AC4F-418D-AE19-62706E023703}">
                      <ahyp:hlinkClr val="tx"/>
                    </a:ext>
                  </a:extLst>
                </a:hlinkClick>
              </a:rPr>
              <a:t>training@nasaglobe.org</a:t>
            </a:r>
            <a:br>
              <a:rPr b="1" lang="en-US" sz="2000">
                <a:latin typeface="Calibri"/>
                <a:ea typeface="Calibri"/>
                <a:cs typeface="Calibri"/>
                <a:sym typeface="Calibri"/>
              </a:rPr>
            </a:br>
            <a:r>
              <a:rPr b="1" lang="en-US" sz="2000">
                <a:latin typeface="Calibri"/>
                <a:ea typeface="Calibri"/>
                <a:cs typeface="Calibri"/>
                <a:sym typeface="Calibri"/>
              </a:rPr>
              <a:t>Questions about the content of this module? Contact GLOBE:  </a:t>
            </a:r>
            <a:r>
              <a:rPr b="1" lang="en-US" sz="2000" u="sng">
                <a:solidFill>
                  <a:schemeClr val="hlink"/>
                </a:solidFill>
                <a:latin typeface="Calibri"/>
                <a:ea typeface="Calibri"/>
                <a:cs typeface="Calibri"/>
                <a:sym typeface="Calibri"/>
                <a:hlinkClick r:id="rId5"/>
              </a:rPr>
              <a:t>help@nasaglobe.org</a:t>
            </a:r>
            <a:endParaRPr b="1" sz="2000">
              <a:latin typeface="Calibri"/>
              <a:ea typeface="Calibri"/>
              <a:cs typeface="Calibri"/>
              <a:sym typeface="Calibri"/>
            </a:endParaRPr>
          </a:p>
        </p:txBody>
      </p:sp>
      <p:sp>
        <p:nvSpPr>
          <p:cNvPr id="950" name="Google Shape;950;p82"/>
          <p:cNvSpPr txBox="1"/>
          <p:nvPr/>
        </p:nvSpPr>
        <p:spPr>
          <a:xfrm>
            <a:off x="649881" y="2120868"/>
            <a:ext cx="10674188" cy="47397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243A9D"/>
                </a:solidFill>
                <a:latin typeface="Calibri"/>
                <a:ea typeface="Calibri"/>
                <a:cs typeface="Calibri"/>
                <a:sym typeface="Calibri"/>
              </a:rPr>
              <a:t>Credits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Slides: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Russanne Low, Ph.D., University of Nebraska, Lincoln, USA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Rebecca Boger, Ph.D., Brooklyn College, NYC, USA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Photo Credits:  </a:t>
            </a:r>
            <a:r>
              <a:rPr b="0" i="0" lang="en-US" sz="1600" u="none" cap="none" strike="noStrike">
                <a:solidFill>
                  <a:srgbClr val="000000"/>
                </a:solidFill>
                <a:latin typeface="Calibri"/>
                <a:ea typeface="Calibri"/>
                <a:cs typeface="Calibri"/>
                <a:sym typeface="Calibri"/>
              </a:rPr>
              <a:t>Russanne Low</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Illustrations and Cover Art: </a:t>
            </a:r>
            <a:r>
              <a:rPr b="0" i="0" lang="en-US" sz="1600" u="none" cap="none" strike="noStrike">
                <a:solidFill>
                  <a:srgbClr val="000000"/>
                </a:solidFill>
                <a:latin typeface="Calibri"/>
                <a:ea typeface="Calibri"/>
                <a:cs typeface="Calibri"/>
                <a:sym typeface="Calibri"/>
              </a:rPr>
              <a:t>Jenn Glaser, </a:t>
            </a:r>
            <a:r>
              <a:rPr b="0" i="1" lang="en-US" sz="1600" u="none" cap="none" strike="noStrike">
                <a:solidFill>
                  <a:srgbClr val="000000"/>
                </a:solidFill>
                <a:latin typeface="Calibri"/>
                <a:ea typeface="Calibri"/>
                <a:cs typeface="Calibri"/>
                <a:sym typeface="Calibri"/>
              </a:rPr>
              <a:t>ScribeArts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1"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Additional Information: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US" sz="1600" u="sng" cap="none" strike="noStrike">
                <a:solidFill>
                  <a:schemeClr val="dk1"/>
                </a:solidFill>
                <a:latin typeface="Calibri"/>
                <a:ea typeface="Calibri"/>
                <a:cs typeface="Calibri"/>
                <a:sym typeface="Calibri"/>
                <a:hlinkClick r:id="rId6">
                  <a:extLst>
                    <a:ext uri="{A12FA001-AC4F-418D-AE19-62706E023703}">
                      <ahyp:hlinkClr val="tx"/>
                    </a:ext>
                  </a:extLst>
                </a:hlinkClick>
              </a:rPr>
              <a:t>The GLOBE Program</a:t>
            </a:r>
            <a:endParaRPr b="1"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i="0" lang="en-US" sz="1600" u="sng" cap="none" strike="noStrike">
                <a:solidFill>
                  <a:schemeClr val="dk1"/>
                </a:solidFill>
                <a:latin typeface="Calibri"/>
                <a:ea typeface="Calibri"/>
                <a:cs typeface="Calibri"/>
                <a:sym typeface="Calibri"/>
                <a:hlinkClick r:id="rId7">
                  <a:extLst>
                    <a:ext uri="{A12FA001-AC4F-418D-AE19-62706E023703}">
                      <ahyp:hlinkClr val="tx"/>
                    </a:ext>
                  </a:extLst>
                </a:hlinkClick>
              </a:rPr>
              <a:t>NASA Global Climate Change: Vital Signs of the Planet</a:t>
            </a:r>
            <a:endParaRPr b="1"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1"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The GLOBE Program is sponsored by these organizations: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1" i="1"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1" lang="en-US" sz="1400" u="none" cap="none" strike="noStrike">
                <a:solidFill>
                  <a:srgbClr val="000000"/>
                </a:solidFill>
                <a:latin typeface="Arial"/>
                <a:ea typeface="Arial"/>
                <a:cs typeface="Arial"/>
                <a:sym typeface="Arial"/>
              </a:rPr>
              <a:t>Version November 2025. Modified by GLOBE Implementation Office Science, Training, Education and Public Engagement Team. If you edit and modify this slide set for use for educational purposes,  please note “modified by (and your name and date)“ on this page. Thank you.</a:t>
            </a:r>
            <a:endParaRPr b="0" i="0" sz="1800" u="none" cap="none" strike="noStrike">
              <a:solidFill>
                <a:schemeClr val="dk1"/>
              </a:solidFill>
              <a:latin typeface="Calibri"/>
              <a:ea typeface="Calibri"/>
              <a:cs typeface="Calibri"/>
              <a:sym typeface="Calibri"/>
            </a:endParaRPr>
          </a:p>
        </p:txBody>
      </p:sp>
      <p:pic>
        <p:nvPicPr>
          <p:cNvPr descr="Logos for NASA, NOAA, NSF and the U.S. Department of State." id="951" name="Google Shape;951;p82"/>
          <p:cNvPicPr preferRelativeResize="0"/>
          <p:nvPr/>
        </p:nvPicPr>
        <p:blipFill rotWithShape="1">
          <a:blip r:embed="rId8">
            <a:alphaModFix/>
          </a:blip>
          <a:srcRect b="0" l="0" r="0" t="0"/>
          <a:stretch/>
        </p:blipFill>
        <p:spPr>
          <a:xfrm>
            <a:off x="5690262" y="5516357"/>
            <a:ext cx="2016584" cy="422022"/>
          </a:xfrm>
          <a:prstGeom prst="rect">
            <a:avLst/>
          </a:prstGeom>
          <a:noFill/>
          <a:ln>
            <a:noFill/>
          </a:ln>
        </p:spPr>
      </p:pic>
      <p:pic>
        <p:nvPicPr>
          <p:cNvPr descr="Watermark Map of Earth" id="952" name="Google Shape;952;p82"/>
          <p:cNvPicPr preferRelativeResize="0"/>
          <p:nvPr/>
        </p:nvPicPr>
        <p:blipFill rotWithShape="1">
          <a:blip r:embed="rId9">
            <a:alphaModFix amt="22000"/>
          </a:blip>
          <a:srcRect b="0" l="0" r="0" t="0"/>
          <a:stretch/>
        </p:blipFill>
        <p:spPr>
          <a:xfrm>
            <a:off x="1757198" y="1839911"/>
            <a:ext cx="8459555" cy="4098468"/>
          </a:xfrm>
          <a:prstGeom prst="rect">
            <a:avLst/>
          </a:prstGeom>
          <a:solidFill>
            <a:schemeClr val="accent1">
              <a:alpha val="0"/>
            </a:schemeClr>
          </a:solid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9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descr="watermark image of a stream in everglades" id="165" name="Google Shape;165;p9"/>
          <p:cNvPicPr preferRelativeResize="0"/>
          <p:nvPr/>
        </p:nvPicPr>
        <p:blipFill rotWithShape="1">
          <a:blip r:embed="rId3">
            <a:alphaModFix amt="15000"/>
          </a:blip>
          <a:srcRect b="0" l="0" r="0" t="0"/>
          <a:stretch/>
        </p:blipFill>
        <p:spPr>
          <a:xfrm>
            <a:off x="19879" y="1398677"/>
            <a:ext cx="12192000" cy="5459323"/>
          </a:xfrm>
          <a:prstGeom prst="rect">
            <a:avLst/>
          </a:prstGeom>
          <a:noFill/>
          <a:ln>
            <a:noFill/>
          </a:ln>
        </p:spPr>
      </p:pic>
      <p:sp>
        <p:nvSpPr>
          <p:cNvPr id="166" name="Google Shape;166;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Introduction to the Hydrosphere" id="167" name="Google Shape;167;p9"/>
          <p:cNvPicPr preferRelativeResize="0"/>
          <p:nvPr>
            <p:ph idx="1" type="body"/>
          </p:nvPr>
        </p:nvPicPr>
        <p:blipFill rotWithShape="1">
          <a:blip r:embed="rId4">
            <a:alphaModFix/>
          </a:blip>
          <a:srcRect b="0" l="0" r="0" t="0"/>
          <a:stretch/>
        </p:blipFill>
        <p:spPr>
          <a:xfrm>
            <a:off x="0" y="0"/>
            <a:ext cx="12192000" cy="914400"/>
          </a:xfrm>
          <a:prstGeom prst="rect">
            <a:avLst/>
          </a:prstGeom>
          <a:noFill/>
          <a:ln>
            <a:noFill/>
          </a:ln>
        </p:spPr>
      </p:pic>
      <p:pic>
        <p:nvPicPr>
          <p:cNvPr descr="Icon: Test your knowledge" id="168" name="Google Shape;168;p9"/>
          <p:cNvPicPr preferRelativeResize="0"/>
          <p:nvPr/>
        </p:nvPicPr>
        <p:blipFill rotWithShape="1">
          <a:blip r:embed="rId5">
            <a:alphaModFix/>
          </a:blip>
          <a:srcRect b="0" l="0" r="0" t="0"/>
          <a:stretch/>
        </p:blipFill>
        <p:spPr>
          <a:xfrm>
            <a:off x="10775577" y="114300"/>
            <a:ext cx="952598" cy="734861"/>
          </a:xfrm>
          <a:prstGeom prst="rect">
            <a:avLst/>
          </a:prstGeom>
          <a:noFill/>
          <a:ln>
            <a:noFill/>
          </a:ln>
          <a:effectLst>
            <a:outerShdw blurRad="292100" rotWithShape="0" algn="tl" dir="2700000" dist="139700">
              <a:srgbClr val="333333">
                <a:alpha val="63921"/>
              </a:srgbClr>
            </a:outerShdw>
          </a:effectLst>
        </p:spPr>
      </p:pic>
      <p:sp>
        <p:nvSpPr>
          <p:cNvPr id="169" name="Google Shape;169;p9"/>
          <p:cNvSpPr txBox="1"/>
          <p:nvPr>
            <p:ph type="title"/>
          </p:nvPr>
        </p:nvSpPr>
        <p:spPr>
          <a:xfrm>
            <a:off x="839788" y="114300"/>
            <a:ext cx="9471964"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Review your Understanding!  Answer to Question 1</a:t>
            </a:r>
            <a:endParaRPr/>
          </a:p>
        </p:txBody>
      </p:sp>
      <p:sp>
        <p:nvSpPr>
          <p:cNvPr id="170" name="Google Shape;170;p9"/>
          <p:cNvSpPr txBox="1"/>
          <p:nvPr>
            <p:ph idx="2" type="body"/>
          </p:nvPr>
        </p:nvSpPr>
        <p:spPr>
          <a:xfrm>
            <a:off x="839788" y="2057400"/>
            <a:ext cx="9935788" cy="48006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rgbClr val="243A9D"/>
              </a:buClr>
              <a:buSzPct val="100000"/>
              <a:buNone/>
            </a:pPr>
            <a:r>
              <a:rPr b="1" lang="en-US" sz="2800">
                <a:solidFill>
                  <a:srgbClr val="243A9D"/>
                </a:solidFill>
              </a:rPr>
              <a:t>When we say that in the Earth system, everything is connected to everything else, we can be referring to: </a:t>
            </a:r>
            <a:endParaRPr/>
          </a:p>
          <a:p>
            <a:pPr indent="0" lvl="0" marL="0" rtl="0" algn="l">
              <a:lnSpc>
                <a:spcPct val="90000"/>
              </a:lnSpc>
              <a:spcBef>
                <a:spcPts val="1000"/>
              </a:spcBef>
              <a:spcAft>
                <a:spcPts val="0"/>
              </a:spcAft>
              <a:buClr>
                <a:schemeClr val="dk1"/>
              </a:buClr>
              <a:buSzPct val="100000"/>
              <a:buNone/>
            </a:pPr>
            <a:r>
              <a:t/>
            </a:r>
            <a:endParaRPr b="1" sz="2800">
              <a:solidFill>
                <a:srgbClr val="243A9D"/>
              </a:solidFill>
            </a:endParaRPr>
          </a:p>
          <a:p>
            <a:pPr indent="0" lvl="0" marL="0" rtl="0" algn="l">
              <a:lnSpc>
                <a:spcPct val="90000"/>
              </a:lnSpc>
              <a:spcBef>
                <a:spcPts val="1000"/>
              </a:spcBef>
              <a:spcAft>
                <a:spcPts val="0"/>
              </a:spcAft>
              <a:buClr>
                <a:srgbClr val="243A9D"/>
              </a:buClr>
              <a:buSzPct val="100000"/>
              <a:buNone/>
            </a:pPr>
            <a:r>
              <a:rPr b="1" lang="en-US" sz="2800">
                <a:solidFill>
                  <a:srgbClr val="243A9D"/>
                </a:solidFill>
              </a:rPr>
              <a:t>a. Earth’s interacting, physical, chemical and biological processes</a:t>
            </a:r>
            <a:endParaRPr/>
          </a:p>
          <a:p>
            <a:pPr indent="0" lvl="0" marL="0" rtl="0" algn="l">
              <a:lnSpc>
                <a:spcPct val="90000"/>
              </a:lnSpc>
              <a:spcBef>
                <a:spcPts val="1000"/>
              </a:spcBef>
              <a:spcAft>
                <a:spcPts val="0"/>
              </a:spcAft>
              <a:buClr>
                <a:srgbClr val="243A9D"/>
              </a:buClr>
              <a:buSzPct val="100000"/>
              <a:buNone/>
            </a:pPr>
            <a:r>
              <a:rPr b="1" lang="en-US" sz="2800">
                <a:solidFill>
                  <a:srgbClr val="243A9D"/>
                </a:solidFill>
              </a:rPr>
              <a:t>b. The connections between the  atmosphere, hydrosphere, lithosphere and biosphere</a:t>
            </a:r>
            <a:endParaRPr/>
          </a:p>
          <a:p>
            <a:pPr indent="0" lvl="0" marL="0" rtl="0" algn="l">
              <a:lnSpc>
                <a:spcPct val="90000"/>
              </a:lnSpc>
              <a:spcBef>
                <a:spcPts val="1000"/>
              </a:spcBef>
              <a:spcAft>
                <a:spcPts val="0"/>
              </a:spcAft>
              <a:buClr>
                <a:srgbClr val="243A9D"/>
              </a:buClr>
              <a:buSzPct val="100000"/>
              <a:buNone/>
            </a:pPr>
            <a:r>
              <a:rPr b="1" lang="en-US" sz="2800">
                <a:solidFill>
                  <a:srgbClr val="243A9D"/>
                </a:solidFill>
              </a:rPr>
              <a:t>c. System where energy flows and matter cycles</a:t>
            </a:r>
            <a:endParaRPr/>
          </a:p>
          <a:p>
            <a:pPr indent="0" lvl="0" marL="0" rtl="0" algn="l">
              <a:lnSpc>
                <a:spcPct val="90000"/>
              </a:lnSpc>
              <a:spcBef>
                <a:spcPts val="1000"/>
              </a:spcBef>
              <a:spcAft>
                <a:spcPts val="0"/>
              </a:spcAft>
              <a:buClr>
                <a:srgbClr val="243A9D"/>
              </a:buClr>
              <a:buSzPct val="100000"/>
              <a:buNone/>
            </a:pPr>
            <a:r>
              <a:rPr b="1" lang="en-US" sz="2800">
                <a:solidFill>
                  <a:srgbClr val="243A9D"/>
                </a:solidFill>
              </a:rPr>
              <a:t>d. The way the hydrologic cycle moves water through air, land and life</a:t>
            </a:r>
            <a:endParaRPr/>
          </a:p>
          <a:p>
            <a:pPr indent="0" lvl="0" marL="0" rtl="0" algn="l">
              <a:lnSpc>
                <a:spcPct val="90000"/>
              </a:lnSpc>
              <a:spcBef>
                <a:spcPts val="1000"/>
              </a:spcBef>
              <a:spcAft>
                <a:spcPts val="0"/>
              </a:spcAft>
              <a:buClr>
                <a:srgbClr val="243A9D"/>
              </a:buClr>
              <a:buSzPct val="100000"/>
              <a:buNone/>
            </a:pPr>
            <a:r>
              <a:rPr b="1" lang="en-US" sz="2800">
                <a:solidFill>
                  <a:srgbClr val="243A9D"/>
                </a:solidFill>
              </a:rPr>
              <a:t>e. A and B</a:t>
            </a:r>
            <a:endParaRPr/>
          </a:p>
          <a:p>
            <a:pPr indent="0" lvl="0" marL="0" rtl="0" algn="l">
              <a:lnSpc>
                <a:spcPct val="90000"/>
              </a:lnSpc>
              <a:spcBef>
                <a:spcPts val="1000"/>
              </a:spcBef>
              <a:spcAft>
                <a:spcPts val="0"/>
              </a:spcAft>
              <a:buClr>
                <a:srgbClr val="FF0000"/>
              </a:buClr>
              <a:buSzPct val="100000"/>
              <a:buNone/>
            </a:pPr>
            <a:r>
              <a:rPr b="1" lang="en-US" sz="2800">
                <a:solidFill>
                  <a:srgbClr val="FF0000"/>
                </a:solidFill>
              </a:rPr>
              <a:t>f. All of the above ☺- </a:t>
            </a:r>
            <a:r>
              <a:rPr b="1" i="1" lang="en-US" sz="2800">
                <a:solidFill>
                  <a:srgbClr val="FF0000"/>
                </a:solidFill>
              </a:rPr>
              <a:t>correct!</a:t>
            </a:r>
            <a:endParaRPr b="1" i="1" sz="2800">
              <a:solidFill>
                <a:srgbClr val="FF0000"/>
              </a:solidFill>
            </a:endParaRPr>
          </a:p>
          <a:p>
            <a:pPr indent="0" lvl="0" marL="0" rtl="0" algn="l">
              <a:lnSpc>
                <a:spcPct val="90000"/>
              </a:lnSpc>
              <a:spcBef>
                <a:spcPts val="1000"/>
              </a:spcBef>
              <a:spcAft>
                <a:spcPts val="0"/>
              </a:spcAft>
              <a:buClr>
                <a:schemeClr val="dk1"/>
              </a:buClr>
              <a:buSzPct val="100000"/>
              <a:buNone/>
            </a:pPr>
            <a:r>
              <a:t/>
            </a:r>
            <a:endParaRPr b="1" sz="2800">
              <a:solidFill>
                <a:srgbClr val="FF0000"/>
              </a:solidFill>
            </a:endParaRPr>
          </a:p>
          <a:p>
            <a:pPr indent="0" lvl="0" marL="0" rtl="0" algn="l">
              <a:lnSpc>
                <a:spcPct val="90000"/>
              </a:lnSpc>
              <a:spcBef>
                <a:spcPts val="1000"/>
              </a:spcBef>
              <a:spcAft>
                <a:spcPts val="0"/>
              </a:spcAft>
              <a:buClr>
                <a:schemeClr val="dk1"/>
              </a:buClr>
              <a:buSzPct val="100000"/>
              <a:buNone/>
            </a:pPr>
            <a:r>
              <a:rPr b="1" lang="en-US" sz="2800"/>
              <a:t>Were you correct? Proceed to the next question!</a:t>
            </a:r>
            <a:endParaRPr/>
          </a:p>
          <a:p>
            <a:pPr indent="0" lvl="0" marL="0" rtl="0" algn="l">
              <a:lnSpc>
                <a:spcPct val="90000"/>
              </a:lnSpc>
              <a:spcBef>
                <a:spcPts val="1000"/>
              </a:spcBef>
              <a:spcAft>
                <a:spcPts val="0"/>
              </a:spcAft>
              <a:buClr>
                <a:schemeClr val="dk1"/>
              </a:buClr>
              <a:buSzPct val="100000"/>
              <a:buNone/>
            </a:pPr>
            <a:r>
              <a:rPr lang="en-US" sz="2600"/>
              <a:t> </a:t>
            </a:r>
            <a:endParaRPr/>
          </a:p>
          <a:p>
            <a:pPr indent="0" lvl="0" marL="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2016-02-28T04:03:38Z</dcterms:created>
  <dc:creator>rusty low</dc:creator>
</cp:coreProperties>
</file>