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63"/>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Lst>
  <p:sldSz cx="9144000" cy="6858000" type="screen4x3"/>
  <p:notesSz cx="6858000" cy="9144000"/>
  <p:embeddedFontLst>
    <p:embeddedFont>
      <p:font typeface="Roboto" panose="02000000000000000000" pitchFamily="2" charset="0"/>
      <p:regular r:id="rId64"/>
      <p:bold r:id="rId65"/>
      <p:italic r:id="rId66"/>
      <p:boldItalic r:id="rId67"/>
    </p:embeddedFont>
    <p:embeddedFont>
      <p:font typeface="Short Stack" panose="02010500040000000007" pitchFamily="2" charset="77"/>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JGfobnk3Ysf8Q53SnCAddqQFb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93"/>
  </p:normalViewPr>
  <p:slideViewPr>
    <p:cSldViewPr snapToGrid="0">
      <p:cViewPr varScale="1">
        <p:scale>
          <a:sx n="117" d="100"/>
          <a:sy n="117" d="100"/>
        </p:scale>
        <p:origin x="167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font" Target="fonts/font1.fntdata"/><Relationship Id="rId8" Type="http://schemas.openxmlformats.org/officeDocument/2006/relationships/slideMaster" Target="slideMasters/slideMaster8.xml"/><Relationship Id="rId51" Type="http://schemas.openxmlformats.org/officeDocument/2006/relationships/slide" Target="slides/slide33.xml"/><Relationship Id="rId72"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font" Target="fonts/font4.fntdata"/><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tableStyles" Target="tableStyles.xml"/><Relationship Id="rId7" Type="http://schemas.openxmlformats.org/officeDocument/2006/relationships/slideMaster" Target="slideMasters/slideMaster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pic>
        <p:nvPicPr>
          <p:cNvPr id="22" name="Google Shape;22;p36"/>
          <p:cNvPicPr preferRelativeResize="0"/>
          <p:nvPr/>
        </p:nvPicPr>
        <p:blipFill rotWithShape="1">
          <a:blip r:embed="rId2">
            <a:alphaModFix/>
          </a:blip>
          <a:srcRect/>
          <a:stretch/>
        </p:blipFill>
        <p:spPr>
          <a:xfrm>
            <a:off x="0" y="0"/>
            <a:ext cx="3728852" cy="8261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4"/>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5" descr="2_HydrosphereBannerOpt.png"/>
          <p:cNvPicPr preferRelativeResize="0"/>
          <p:nvPr/>
        </p:nvPicPr>
        <p:blipFill rotWithShape="1">
          <a:blip r:embed="rId3">
            <a:alphaModFix/>
          </a:blip>
          <a:srcRect/>
          <a:stretch/>
        </p:blipFill>
        <p:spPr>
          <a:xfrm>
            <a:off x="8463" y="6479"/>
            <a:ext cx="9144000" cy="819058"/>
          </a:xfrm>
          <a:prstGeom prst="rect">
            <a:avLst/>
          </a:prstGeom>
          <a:noFill/>
          <a:ln>
            <a:noFill/>
          </a:ln>
        </p:spPr>
      </p:pic>
      <p:grpSp>
        <p:nvGrpSpPr>
          <p:cNvPr id="11" name="Google Shape;11;p35"/>
          <p:cNvGrpSpPr/>
          <p:nvPr/>
        </p:nvGrpSpPr>
        <p:grpSpPr>
          <a:xfrm>
            <a:off x="8463" y="-14974"/>
            <a:ext cx="6473396" cy="821267"/>
            <a:chOff x="0" y="57732"/>
            <a:chExt cx="6473396" cy="821267"/>
          </a:xfrm>
        </p:grpSpPr>
        <p:grpSp>
          <p:nvGrpSpPr>
            <p:cNvPr id="12" name="Google Shape;12;p35"/>
            <p:cNvGrpSpPr/>
            <p:nvPr/>
          </p:nvGrpSpPr>
          <p:grpSpPr>
            <a:xfrm>
              <a:off x="4775227" y="220325"/>
              <a:ext cx="1698169" cy="369332"/>
              <a:chOff x="4021664" y="999289"/>
              <a:chExt cx="1698169" cy="369332"/>
            </a:xfrm>
          </p:grpSpPr>
          <p:sp>
            <p:nvSpPr>
              <p:cNvPr id="13" name="Google Shape;13;p35"/>
              <p:cNvSpPr txBox="1"/>
              <p:nvPr/>
            </p:nvSpPr>
            <p:spPr>
              <a:xfrm>
                <a:off x="4021664" y="999289"/>
                <a:ext cx="15830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4" name="Google Shape;14;p35"/>
              <p:cNvSpPr/>
              <p:nvPr/>
            </p:nvSpPr>
            <p:spPr>
              <a:xfrm>
                <a:off x="5604686" y="1145467"/>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 name="Google Shape;15;p35"/>
            <p:cNvSpPr/>
            <p:nvPr/>
          </p:nvSpPr>
          <p:spPr>
            <a:xfrm>
              <a:off x="0" y="57732"/>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35"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7" name="Google Shape;17;p35"/>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8" name="Google Shape;18;p35" descr="IconHydrosphereSM.png"/>
            <p:cNvPicPr preferRelativeResize="0"/>
            <p:nvPr/>
          </p:nvPicPr>
          <p:blipFill rotWithShape="1">
            <a:blip r:embed="rId6">
              <a:alphaModFix/>
            </a:blip>
            <a:srcRect/>
            <a:stretch/>
          </p:blipFill>
          <p:spPr>
            <a:xfrm>
              <a:off x="3949695" y="107377"/>
              <a:ext cx="630768" cy="632169"/>
            </a:xfrm>
            <a:prstGeom prst="rect">
              <a:avLst/>
            </a:prstGeom>
            <a:noFill/>
            <a:ln>
              <a:noFill/>
            </a:ln>
            <a:effectLst>
              <a:outerShdw blurRad="292100" dist="139700" dir="2700000" algn="tl" rotWithShape="0">
                <a:srgbClr val="333333">
                  <a:alpha val="64313"/>
                </a:srgbClr>
              </a:outerShdw>
            </a:effectLst>
          </p:spPr>
        </p:pic>
      </p:grpSp>
      <p:pic>
        <p:nvPicPr>
          <p:cNvPr id="19" name="Google Shape;19;p35" descr="1_PPTHydro_PH_Final_12_15_Lo.jpg"/>
          <p:cNvPicPr preferRelativeResize="0"/>
          <p:nvPr/>
        </p:nvPicPr>
        <p:blipFill rotWithShape="1">
          <a:blip r:embed="rId7">
            <a:alphaModFix/>
          </a:blip>
          <a:srcRect/>
          <a:stretch/>
        </p:blipFill>
        <p:spPr>
          <a:xfrm>
            <a:off x="0" y="825537"/>
            <a:ext cx="9144000" cy="6213014"/>
          </a:xfrm>
          <a:prstGeom prst="rect">
            <a:avLst/>
          </a:prstGeom>
          <a:noFill/>
          <a:ln>
            <a:noFill/>
          </a:ln>
        </p:spPr>
      </p:pic>
      <p:sp>
        <p:nvSpPr>
          <p:cNvPr id="20" name="Google Shape;20;p35"/>
          <p:cNvSpPr/>
          <p:nvPr/>
        </p:nvSpPr>
        <p:spPr>
          <a:xfrm>
            <a:off x="6597299" y="157918"/>
            <a:ext cx="21551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Water pH Protocol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Using a pH Meter</a:t>
            </a:r>
            <a:endParaRPr sz="1800" b="1" i="0" u="none" strike="noStrike" cap="none">
              <a:solidFill>
                <a:srgbClr val="1A265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5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3" name="Google Shape;123;p53"/>
          <p:cNvGrpSpPr/>
          <p:nvPr/>
        </p:nvGrpSpPr>
        <p:grpSpPr>
          <a:xfrm>
            <a:off x="7980619" y="51272"/>
            <a:ext cx="1103962" cy="873141"/>
            <a:chOff x="1375335" y="3781280"/>
            <a:chExt cx="1103962" cy="873141"/>
          </a:xfrm>
        </p:grpSpPr>
        <p:sp>
          <p:nvSpPr>
            <p:cNvPr id="124" name="Google Shape;124;p5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5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26" name="Google Shape;126;p53"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27" name="Google Shape;127;p53"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28" name="Google Shape;128;p53"/>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pic>
        <p:nvPicPr>
          <p:cNvPr id="129" name="Google Shape;129;p53"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30" name="Google Shape;130;p5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31" name="Google Shape;131;p5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pic>
        <p:nvPicPr>
          <p:cNvPr id="134" name="Google Shape;134;p5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35" name="Google Shape;135;p55"/>
          <p:cNvGrpSpPr/>
          <p:nvPr/>
        </p:nvGrpSpPr>
        <p:grpSpPr>
          <a:xfrm>
            <a:off x="7923919" y="74081"/>
            <a:ext cx="1103962" cy="873142"/>
            <a:chOff x="3144060" y="3786557"/>
            <a:chExt cx="1103962" cy="873142"/>
          </a:xfrm>
        </p:grpSpPr>
        <p:sp>
          <p:nvSpPr>
            <p:cNvPr id="136" name="Google Shape;136;p5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pic>
        <p:nvPicPr>
          <p:cNvPr id="138" name="Google Shape;138;p55"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39" name="Google Shape;139;p55"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40" name="Google Shape;140;p55"/>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41" name="Google Shape;141;p55"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42" name="Google Shape;142;p5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43" name="Google Shape;143;p5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p5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7" name="Google Shape;147;p57"/>
          <p:cNvGrpSpPr/>
          <p:nvPr/>
        </p:nvGrpSpPr>
        <p:grpSpPr>
          <a:xfrm>
            <a:off x="7919805" y="51272"/>
            <a:ext cx="1103962" cy="873141"/>
            <a:chOff x="2932656" y="872333"/>
            <a:chExt cx="1103962" cy="873141"/>
          </a:xfrm>
        </p:grpSpPr>
        <p:sp>
          <p:nvSpPr>
            <p:cNvPr id="148" name="Google Shape;148;p57"/>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57"/>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50" name="Google Shape;150;p57"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51" name="Google Shape;151;p57"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52" name="Google Shape;152;p57"/>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53" name="Google Shape;153;p57"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54" name="Google Shape;154;p5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55" name="Google Shape;155;p5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p5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59" name="Google Shape;159;p59"/>
          <p:cNvGrpSpPr/>
          <p:nvPr/>
        </p:nvGrpSpPr>
        <p:grpSpPr>
          <a:xfrm>
            <a:off x="7909222" y="51272"/>
            <a:ext cx="1103962" cy="873142"/>
            <a:chOff x="4787671" y="3863282"/>
            <a:chExt cx="1103962" cy="873142"/>
          </a:xfrm>
        </p:grpSpPr>
        <p:sp>
          <p:nvSpPr>
            <p:cNvPr id="160" name="Google Shape;160;p59"/>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59"/>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62" name="Google Shape;162;p59"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63" name="Google Shape;163;p5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64" name="Google Shape;164;p59"/>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65" name="Google Shape;165;p59"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66" name="Google Shape;166;p5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67" name="Google Shape;167;p5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p6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71" name="Google Shape;171;p61"/>
          <p:cNvGrpSpPr/>
          <p:nvPr/>
        </p:nvGrpSpPr>
        <p:grpSpPr>
          <a:xfrm>
            <a:off x="7932915" y="55980"/>
            <a:ext cx="1103962" cy="873142"/>
            <a:chOff x="6285205" y="3863282"/>
            <a:chExt cx="1103962" cy="873142"/>
          </a:xfrm>
        </p:grpSpPr>
        <p:sp>
          <p:nvSpPr>
            <p:cNvPr id="172" name="Google Shape;172;p61"/>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61"/>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74" name="Google Shape;174;p61"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75" name="Google Shape;175;p61"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76" name="Google Shape;176;p61"/>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77" name="Google Shape;177;p61"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78" name="Google Shape;178;p6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79" name="Google Shape;179;p6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pic>
        <p:nvPicPr>
          <p:cNvPr id="182" name="Google Shape;182;p6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83" name="Google Shape;183;p63"/>
          <p:cNvGrpSpPr/>
          <p:nvPr/>
        </p:nvGrpSpPr>
        <p:grpSpPr>
          <a:xfrm>
            <a:off x="7980619" y="51272"/>
            <a:ext cx="1103962" cy="873142"/>
            <a:chOff x="1375335" y="4888824"/>
            <a:chExt cx="1103962" cy="873142"/>
          </a:xfrm>
        </p:grpSpPr>
        <p:sp>
          <p:nvSpPr>
            <p:cNvPr id="184" name="Google Shape;184;p63"/>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63"/>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86" name="Google Shape;186;p63"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87" name="Google Shape;187;p63"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88" name="Google Shape;188;p63"/>
          <p:cNvSpPr/>
          <p:nvPr/>
        </p:nvSpPr>
        <p:spPr>
          <a:xfrm>
            <a:off x="0" y="1287915"/>
            <a:ext cx="115358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89" name="Google Shape;189;p63"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90" name="Google Shape;190;p6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91" name="Google Shape;191;p6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194" name="Google Shape;194;p6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95" name="Google Shape;195;p65"/>
          <p:cNvGrpSpPr/>
          <p:nvPr/>
        </p:nvGrpSpPr>
        <p:grpSpPr>
          <a:xfrm>
            <a:off x="7959841" y="51272"/>
            <a:ext cx="1103962" cy="873142"/>
            <a:chOff x="3038859" y="4998979"/>
            <a:chExt cx="1103962" cy="873142"/>
          </a:xfrm>
        </p:grpSpPr>
        <p:sp>
          <p:nvSpPr>
            <p:cNvPr id="196" name="Google Shape;196;p6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6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198" name="Google Shape;198;p65"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99" name="Google Shape;199;p65"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00" name="Google Shape;200;p65"/>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201" name="Google Shape;201;p65"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202" name="Google Shape;202;p6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203" name="Google Shape;203;p6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Google Shape;206;p6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07" name="Google Shape;207;p67"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08" name="Google Shape;208;p67"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pic>
        <p:nvPicPr>
          <p:cNvPr id="209" name="Google Shape;209;p67"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210" name="Google Shape;210;p6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211" name="Google Shape;211;p6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grpSp>
        <p:nvGrpSpPr>
          <p:cNvPr id="214" name="Google Shape;214;p69"/>
          <p:cNvGrpSpPr/>
          <p:nvPr/>
        </p:nvGrpSpPr>
        <p:grpSpPr>
          <a:xfrm>
            <a:off x="1445312" y="854228"/>
            <a:ext cx="1122067" cy="887461"/>
            <a:chOff x="1445312" y="854228"/>
            <a:chExt cx="1122067" cy="887461"/>
          </a:xfrm>
        </p:grpSpPr>
        <p:sp>
          <p:nvSpPr>
            <p:cNvPr id="215" name="Google Shape;215;p69"/>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69"/>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217" name="Google Shape;217;p69"/>
          <p:cNvGrpSpPr/>
          <p:nvPr/>
        </p:nvGrpSpPr>
        <p:grpSpPr>
          <a:xfrm>
            <a:off x="2932656" y="872333"/>
            <a:ext cx="1103962" cy="873141"/>
            <a:chOff x="2932656" y="872333"/>
            <a:chExt cx="1103962" cy="873141"/>
          </a:xfrm>
        </p:grpSpPr>
        <p:sp>
          <p:nvSpPr>
            <p:cNvPr id="218" name="Google Shape;218;p69"/>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69"/>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220" name="Google Shape;220;p69"/>
          <p:cNvGrpSpPr/>
          <p:nvPr/>
        </p:nvGrpSpPr>
        <p:grpSpPr>
          <a:xfrm>
            <a:off x="4418556" y="967979"/>
            <a:ext cx="1103962" cy="873141"/>
            <a:chOff x="4418556" y="967979"/>
            <a:chExt cx="1103962" cy="873141"/>
          </a:xfrm>
        </p:grpSpPr>
        <p:sp>
          <p:nvSpPr>
            <p:cNvPr id="221" name="Google Shape;221;p69"/>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69"/>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p:txBody>
        </p:sp>
      </p:grpSp>
      <p:grpSp>
        <p:nvGrpSpPr>
          <p:cNvPr id="223" name="Google Shape;223;p69"/>
          <p:cNvGrpSpPr/>
          <p:nvPr/>
        </p:nvGrpSpPr>
        <p:grpSpPr>
          <a:xfrm>
            <a:off x="1410627" y="2455123"/>
            <a:ext cx="1103962" cy="893063"/>
            <a:chOff x="1410627" y="2455123"/>
            <a:chExt cx="1103962" cy="893063"/>
          </a:xfrm>
        </p:grpSpPr>
        <p:sp>
          <p:nvSpPr>
            <p:cNvPr id="224" name="Google Shape;224;p69"/>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69"/>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226" name="Google Shape;226;p69"/>
          <p:cNvGrpSpPr/>
          <p:nvPr/>
        </p:nvGrpSpPr>
        <p:grpSpPr>
          <a:xfrm>
            <a:off x="2981189" y="2467920"/>
            <a:ext cx="1103962" cy="880267"/>
            <a:chOff x="2981189" y="2467920"/>
            <a:chExt cx="1103962" cy="880267"/>
          </a:xfrm>
        </p:grpSpPr>
        <p:sp>
          <p:nvSpPr>
            <p:cNvPr id="227" name="Google Shape;227;p69"/>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69"/>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grpSp>
        <p:nvGrpSpPr>
          <p:cNvPr id="229" name="Google Shape;229;p69"/>
          <p:cNvGrpSpPr/>
          <p:nvPr/>
        </p:nvGrpSpPr>
        <p:grpSpPr>
          <a:xfrm>
            <a:off x="4463231" y="2475168"/>
            <a:ext cx="1103962" cy="873141"/>
            <a:chOff x="4463231" y="2475168"/>
            <a:chExt cx="1103962" cy="873141"/>
          </a:xfrm>
        </p:grpSpPr>
        <p:sp>
          <p:nvSpPr>
            <p:cNvPr id="230" name="Google Shape;230;p6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6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232" name="Google Shape;232;p69"/>
          <p:cNvGrpSpPr/>
          <p:nvPr/>
        </p:nvGrpSpPr>
        <p:grpSpPr>
          <a:xfrm>
            <a:off x="5902565" y="945552"/>
            <a:ext cx="1103962" cy="879786"/>
            <a:chOff x="5902565" y="945552"/>
            <a:chExt cx="1103962" cy="879786"/>
          </a:xfrm>
        </p:grpSpPr>
        <p:sp>
          <p:nvSpPr>
            <p:cNvPr id="233" name="Google Shape;233;p69"/>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69"/>
            <p:cNvSpPr txBox="1"/>
            <p:nvPr/>
          </p:nvSpPr>
          <p:spPr>
            <a:xfrm>
              <a:off x="6095497"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235" name="Google Shape;235;p69"/>
          <p:cNvGrpSpPr/>
          <p:nvPr/>
        </p:nvGrpSpPr>
        <p:grpSpPr>
          <a:xfrm>
            <a:off x="1375335" y="3781280"/>
            <a:ext cx="1103962" cy="873141"/>
            <a:chOff x="1375335" y="3781280"/>
            <a:chExt cx="1103962" cy="873141"/>
          </a:xfrm>
        </p:grpSpPr>
        <p:sp>
          <p:nvSpPr>
            <p:cNvPr id="236" name="Google Shape;236;p69"/>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69"/>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38" name="Google Shape;238;p69"/>
          <p:cNvGrpSpPr/>
          <p:nvPr/>
        </p:nvGrpSpPr>
        <p:grpSpPr>
          <a:xfrm>
            <a:off x="3144060" y="3786557"/>
            <a:ext cx="1103962" cy="873142"/>
            <a:chOff x="3144060" y="3786557"/>
            <a:chExt cx="1103962" cy="873142"/>
          </a:xfrm>
        </p:grpSpPr>
        <p:sp>
          <p:nvSpPr>
            <p:cNvPr id="239" name="Google Shape;239;p69"/>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69"/>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41" name="Google Shape;241;p69"/>
          <p:cNvGrpSpPr/>
          <p:nvPr/>
        </p:nvGrpSpPr>
        <p:grpSpPr>
          <a:xfrm>
            <a:off x="4787671" y="3863282"/>
            <a:ext cx="1103962" cy="873142"/>
            <a:chOff x="4787671" y="3863282"/>
            <a:chExt cx="1103962" cy="873142"/>
          </a:xfrm>
        </p:grpSpPr>
        <p:sp>
          <p:nvSpPr>
            <p:cNvPr id="242" name="Google Shape;242;p69"/>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69"/>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44" name="Google Shape;244;p69"/>
          <p:cNvGrpSpPr/>
          <p:nvPr/>
        </p:nvGrpSpPr>
        <p:grpSpPr>
          <a:xfrm>
            <a:off x="6285205" y="3863282"/>
            <a:ext cx="1103962" cy="873142"/>
            <a:chOff x="6285205" y="3863282"/>
            <a:chExt cx="1103962" cy="873142"/>
          </a:xfrm>
        </p:grpSpPr>
        <p:sp>
          <p:nvSpPr>
            <p:cNvPr id="245" name="Google Shape;245;p6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6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47" name="Google Shape;247;p69"/>
          <p:cNvGrpSpPr/>
          <p:nvPr/>
        </p:nvGrpSpPr>
        <p:grpSpPr>
          <a:xfrm>
            <a:off x="1375335" y="4888824"/>
            <a:ext cx="1103962" cy="873142"/>
            <a:chOff x="1375335" y="4888824"/>
            <a:chExt cx="1103962" cy="873142"/>
          </a:xfrm>
        </p:grpSpPr>
        <p:sp>
          <p:nvSpPr>
            <p:cNvPr id="248" name="Google Shape;248;p69"/>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69"/>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50" name="Google Shape;250;p69"/>
          <p:cNvGrpSpPr/>
          <p:nvPr/>
        </p:nvGrpSpPr>
        <p:grpSpPr>
          <a:xfrm>
            <a:off x="4838174" y="5007913"/>
            <a:ext cx="1172116" cy="873142"/>
            <a:chOff x="4838174" y="5007913"/>
            <a:chExt cx="1172116" cy="873142"/>
          </a:xfrm>
        </p:grpSpPr>
        <p:sp>
          <p:nvSpPr>
            <p:cNvPr id="251" name="Google Shape;251;p69"/>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69"/>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53" name="Google Shape;253;p69"/>
          <p:cNvGrpSpPr/>
          <p:nvPr/>
        </p:nvGrpSpPr>
        <p:grpSpPr>
          <a:xfrm>
            <a:off x="3038859" y="4998979"/>
            <a:ext cx="1103962" cy="873142"/>
            <a:chOff x="3038859" y="4998979"/>
            <a:chExt cx="1103962" cy="873142"/>
          </a:xfrm>
        </p:grpSpPr>
        <p:sp>
          <p:nvSpPr>
            <p:cNvPr id="254" name="Google Shape;254;p69"/>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69"/>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56" name="Google Shape;256;p69"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4313"/>
              </a:srgbClr>
            </a:outerShdw>
          </a:effectLst>
        </p:spPr>
      </p:pic>
      <p:pic>
        <p:nvPicPr>
          <p:cNvPr id="257" name="Google Shape;257;p69"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4313"/>
              </a:srgbClr>
            </a:outerShdw>
          </a:effectLst>
        </p:spPr>
      </p:pic>
      <p:grpSp>
        <p:nvGrpSpPr>
          <p:cNvPr id="258" name="Google Shape;258;p69"/>
          <p:cNvGrpSpPr/>
          <p:nvPr/>
        </p:nvGrpSpPr>
        <p:grpSpPr>
          <a:xfrm>
            <a:off x="6010290" y="2485874"/>
            <a:ext cx="1114462" cy="873141"/>
            <a:chOff x="6010290" y="2485874"/>
            <a:chExt cx="1114462" cy="873141"/>
          </a:xfrm>
        </p:grpSpPr>
        <p:grpSp>
          <p:nvGrpSpPr>
            <p:cNvPr id="259" name="Google Shape;259;p69"/>
            <p:cNvGrpSpPr/>
            <p:nvPr/>
          </p:nvGrpSpPr>
          <p:grpSpPr>
            <a:xfrm>
              <a:off x="6010290" y="2485874"/>
              <a:ext cx="1114462" cy="873141"/>
              <a:chOff x="6010290" y="2485874"/>
              <a:chExt cx="1114462" cy="873141"/>
            </a:xfrm>
          </p:grpSpPr>
          <p:sp>
            <p:nvSpPr>
              <p:cNvPr id="260" name="Google Shape;260;p69"/>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69"/>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knowledge</a:t>
                </a:r>
                <a:endParaRPr sz="1400" b="0" i="0" u="none" strike="noStrike" cap="none">
                  <a:solidFill>
                    <a:srgbClr val="000000"/>
                  </a:solidFill>
                  <a:latin typeface="Arial"/>
                  <a:ea typeface="Arial"/>
                  <a:cs typeface="Arial"/>
                  <a:sym typeface="Arial"/>
                </a:endParaRPr>
              </a:p>
            </p:txBody>
          </p:sp>
        </p:grpSp>
        <p:pic>
          <p:nvPicPr>
            <p:cNvPr id="262" name="Google Shape;262;p69" descr="Pencil.png"/>
            <p:cNvPicPr preferRelativeResize="0"/>
            <p:nvPr/>
          </p:nvPicPr>
          <p:blipFill rotWithShape="1">
            <a:blip r:embed="rId6">
              <a:alphaModFix/>
            </a:blip>
            <a:srcRect/>
            <a:stretch/>
          </p:blipFill>
          <p:spPr>
            <a:xfrm rot="4613148">
              <a:off x="6510094" y="2564603"/>
              <a:ext cx="47238" cy="106387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3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5" name="Google Shape;25;p37"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6" name="Google Shape;26;p37"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7" name="Google Shape;27;p37"/>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28" name="Google Shape;28;p37"/>
          <p:cNvGrpSpPr/>
          <p:nvPr/>
        </p:nvGrpSpPr>
        <p:grpSpPr>
          <a:xfrm>
            <a:off x="7893399" y="51272"/>
            <a:ext cx="1103962" cy="873141"/>
            <a:chOff x="4418556" y="967979"/>
            <a:chExt cx="1103962" cy="873141"/>
          </a:xfrm>
        </p:grpSpPr>
        <p:sp>
          <p:nvSpPr>
            <p:cNvPr id="29" name="Google Shape;29;p37"/>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37"/>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p:txBody>
        </p:sp>
      </p:grpSp>
      <p:pic>
        <p:nvPicPr>
          <p:cNvPr id="31" name="Google Shape;31;p37"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32" name="Google Shape;32;p3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33" name="Google Shape;33;p3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Google Shape;36;p3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37" name="Google Shape;37;p39"/>
          <p:cNvGrpSpPr/>
          <p:nvPr/>
        </p:nvGrpSpPr>
        <p:grpSpPr>
          <a:xfrm>
            <a:off x="7889899" y="52915"/>
            <a:ext cx="1103962" cy="879786"/>
            <a:chOff x="5902565" y="945552"/>
            <a:chExt cx="1103962" cy="879786"/>
          </a:xfrm>
        </p:grpSpPr>
        <p:sp>
          <p:nvSpPr>
            <p:cNvPr id="38" name="Google Shape;38;p39"/>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39"/>
            <p:cNvSpPr txBox="1"/>
            <p:nvPr/>
          </p:nvSpPr>
          <p:spPr>
            <a:xfrm>
              <a:off x="6095495"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40" name="Google Shape;40;p39"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41" name="Google Shape;41;p3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42" name="Google Shape;42;p39"/>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43" name="Google Shape;43;p39"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44" name="Google Shape;44;p3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45" name="Google Shape;45;p3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4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49" name="Google Shape;49;p41"/>
          <p:cNvGrpSpPr/>
          <p:nvPr/>
        </p:nvGrpSpPr>
        <p:grpSpPr>
          <a:xfrm>
            <a:off x="7912579" y="51272"/>
            <a:ext cx="1103962" cy="893063"/>
            <a:chOff x="1410627" y="2455123"/>
            <a:chExt cx="1103962" cy="893063"/>
          </a:xfrm>
        </p:grpSpPr>
        <p:sp>
          <p:nvSpPr>
            <p:cNvPr id="50" name="Google Shape;50;p41"/>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41"/>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2" name="Google Shape;52;p41"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53" name="Google Shape;53;p41"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54" name="Google Shape;54;p41"/>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C. How your measurements can help</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55" name="Google Shape;55;p41"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56" name="Google Shape;56;p4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57" name="Google Shape;57;p4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4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1" name="Google Shape;61;p43"/>
          <p:cNvGrpSpPr/>
          <p:nvPr/>
        </p:nvGrpSpPr>
        <p:grpSpPr>
          <a:xfrm>
            <a:off x="7884711" y="43872"/>
            <a:ext cx="1122067" cy="887461"/>
            <a:chOff x="1445312" y="854228"/>
            <a:chExt cx="1122067" cy="887461"/>
          </a:xfrm>
        </p:grpSpPr>
        <p:sp>
          <p:nvSpPr>
            <p:cNvPr id="62" name="Google Shape;62;p43"/>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43"/>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4" name="Google Shape;64;p43"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65" name="Google Shape;65;p43"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66" name="Google Shape;66;p43"/>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67" name="Google Shape;67;p43"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68" name="Google Shape;68;p4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69" name="Google Shape;69;p4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4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3" name="Google Shape;73;p45"/>
          <p:cNvGrpSpPr/>
          <p:nvPr/>
        </p:nvGrpSpPr>
        <p:grpSpPr>
          <a:xfrm>
            <a:off x="7925433" y="51272"/>
            <a:ext cx="1172116" cy="873142"/>
            <a:chOff x="4838174" y="5007913"/>
            <a:chExt cx="1172116" cy="873142"/>
          </a:xfrm>
        </p:grpSpPr>
        <p:sp>
          <p:nvSpPr>
            <p:cNvPr id="74" name="Google Shape;74;p4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4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76" name="Google Shape;76;p45"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77" name="Google Shape;77;p45"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78" name="Google Shape;78;p45"/>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79" name="Google Shape;79;p45"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80" name="Google Shape;80;p4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81" name="Google Shape;81;p4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4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5" name="Google Shape;85;p47"/>
          <p:cNvGrpSpPr/>
          <p:nvPr/>
        </p:nvGrpSpPr>
        <p:grpSpPr>
          <a:xfrm>
            <a:off x="7948933" y="51272"/>
            <a:ext cx="1103962" cy="880267"/>
            <a:chOff x="2981189" y="2467920"/>
            <a:chExt cx="1103962" cy="880267"/>
          </a:xfrm>
        </p:grpSpPr>
        <p:sp>
          <p:nvSpPr>
            <p:cNvPr id="86" name="Google Shape;86;p4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4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88" name="Google Shape;88;p47"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89" name="Google Shape;89;p47"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pic>
        <p:nvPicPr>
          <p:cNvPr id="90" name="Google Shape;90;p47"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91" name="Google Shape;91;p4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92" name="Google Shape;92;p4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47"/>
          <p:cNvSpPr/>
          <p:nvPr/>
        </p:nvSpPr>
        <p:spPr>
          <a:xfrm>
            <a:off x="0" y="1287915"/>
            <a:ext cx="115358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E. Submitting data to GLOBE. </a:t>
            </a:r>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4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7" name="Google Shape;97;p49"/>
          <p:cNvGrpSpPr/>
          <p:nvPr/>
        </p:nvGrpSpPr>
        <p:grpSpPr>
          <a:xfrm>
            <a:off x="7946599" y="37026"/>
            <a:ext cx="1103962" cy="873141"/>
            <a:chOff x="4463231" y="2475168"/>
            <a:chExt cx="1103962" cy="873141"/>
          </a:xfrm>
        </p:grpSpPr>
        <p:sp>
          <p:nvSpPr>
            <p:cNvPr id="98" name="Google Shape;98;p4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4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100" name="Google Shape;100;p49"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01" name="Google Shape;101;p4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02" name="Google Shape;102;p49"/>
          <p:cNvSpPr/>
          <p:nvPr/>
        </p:nvSpPr>
        <p:spPr>
          <a:xfrm>
            <a:off x="0" y="1229425"/>
            <a:ext cx="115358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F. Understand the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03" name="Google Shape;103;p49"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04" name="Google Shape;104;p4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05" name="Google Shape;105;p4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5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09" name="Google Shape;109;p51"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10" name="Google Shape;110;p51"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11" name="Google Shape;111;p51"/>
          <p:cNvSpPr/>
          <p:nvPr/>
        </p:nvSpPr>
        <p:spPr>
          <a:xfrm>
            <a:off x="0" y="1229425"/>
            <a:ext cx="115358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G. Quiz yourself</a:t>
            </a: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112" name="Google Shape;112;p51"/>
          <p:cNvGrpSpPr/>
          <p:nvPr/>
        </p:nvGrpSpPr>
        <p:grpSpPr>
          <a:xfrm>
            <a:off x="7628617" y="68009"/>
            <a:ext cx="1114462" cy="873141"/>
            <a:chOff x="6010290" y="2485874"/>
            <a:chExt cx="1114462" cy="873141"/>
          </a:xfrm>
        </p:grpSpPr>
        <p:grpSp>
          <p:nvGrpSpPr>
            <p:cNvPr id="113" name="Google Shape;113;p51"/>
            <p:cNvGrpSpPr/>
            <p:nvPr/>
          </p:nvGrpSpPr>
          <p:grpSpPr>
            <a:xfrm>
              <a:off x="6010290" y="2485874"/>
              <a:ext cx="1114462" cy="873141"/>
              <a:chOff x="6010290" y="2485874"/>
              <a:chExt cx="1114462" cy="873141"/>
            </a:xfrm>
          </p:grpSpPr>
          <p:sp>
            <p:nvSpPr>
              <p:cNvPr id="114" name="Google Shape;114;p5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51"/>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knowledge</a:t>
                </a:r>
                <a:endParaRPr sz="1400" b="0" i="0" u="none" strike="noStrike" cap="none">
                  <a:solidFill>
                    <a:srgbClr val="000000"/>
                  </a:solidFill>
                  <a:latin typeface="Arial"/>
                  <a:ea typeface="Arial"/>
                  <a:cs typeface="Arial"/>
                  <a:sym typeface="Arial"/>
                </a:endParaRPr>
              </a:p>
            </p:txBody>
          </p:sp>
        </p:grpSp>
        <p:pic>
          <p:nvPicPr>
            <p:cNvPr id="116" name="Google Shape;116;p51" descr="Pencil.png"/>
            <p:cNvPicPr preferRelativeResize="0"/>
            <p:nvPr/>
          </p:nvPicPr>
          <p:blipFill rotWithShape="1">
            <a:blip r:embed="rId6">
              <a:alphaModFix/>
            </a:blip>
            <a:srcRect/>
            <a:stretch/>
          </p:blipFill>
          <p:spPr>
            <a:xfrm rot="4613148">
              <a:off x="6510094" y="2564603"/>
              <a:ext cx="47238" cy="1063873"/>
            </a:xfrm>
            <a:prstGeom prst="rect">
              <a:avLst/>
            </a:prstGeom>
            <a:noFill/>
            <a:ln>
              <a:noFill/>
            </a:ln>
          </p:spPr>
        </p:pic>
      </p:grpSp>
      <p:pic>
        <p:nvPicPr>
          <p:cNvPr id="117" name="Google Shape;117;p51" descr="IconHydrosphereSM.png"/>
          <p:cNvPicPr preferRelativeResize="0"/>
          <p:nvPr/>
        </p:nvPicPr>
        <p:blipFill rotWithShape="1">
          <a:blip r:embed="rId7">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18" name="Google Shape;118;p5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19" name="Google Shape;119;p5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be.gov/documents/11865/f3841172-0e17-4e45-b52f-e68674a276e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0157/380993/Tool+Ki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hyperlink" Target="https://www.globe.gov/documents/11865/a0ca653b-3149-5991-4b1e-2b6535a580e2" TargetMode="External"/><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hyperlink" Target="http://www.globe.gov/documents/11865/dfab0065-ed1c-4e37-a45d-f25fe0a7c241" TargetMode="Externa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hyperlink" Target="http://www.globe.gov/documents/11865/0c711839-1cb7-423b-8974-7d19fcda15e0" TargetMode="External"/><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3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3.png"/><Relationship Id="rId3" Type="http://schemas.openxmlformats.org/officeDocument/2006/relationships/hyperlink" Target="https://www.globe.gov/documents/11865/a0ca653b-3149-5991-4b1e-2b6535a580e2" TargetMode="External"/><Relationship Id="rId7" Type="http://schemas.openxmlformats.org/officeDocument/2006/relationships/image" Target="../media/image36.png"/><Relationship Id="rId12"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50.png"/><Relationship Id="rId5" Type="http://schemas.openxmlformats.org/officeDocument/2006/relationships/hyperlink" Target="http://www.globe.gov/documents/11865/4ec75029-d207-4c2a-ac27-9ebcf71fcd87" TargetMode="External"/><Relationship Id="rId10" Type="http://schemas.openxmlformats.org/officeDocument/2006/relationships/image" Target="../media/image49.png"/><Relationship Id="rId4" Type="http://schemas.openxmlformats.org/officeDocument/2006/relationships/hyperlink" Target="http://www.globe.gov/documents/11865/0c711839-1cb7-423b-8974-7d19fcda15e0" TargetMode="External"/><Relationship Id="rId9" Type="http://schemas.openxmlformats.org/officeDocument/2006/relationships/image" Target="../media/image37.pn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12.png"/><Relationship Id="rId4" Type="http://schemas.openxmlformats.org/officeDocument/2006/relationships/image" Target="../media/image36.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4.jpg"/><Relationship Id="rId7" Type="http://schemas.openxmlformats.org/officeDocument/2006/relationships/image" Target="../media/image56.jp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5.jpg"/><Relationship Id="rId5" Type="http://schemas.openxmlformats.org/officeDocument/2006/relationships/image" Target="../media/image41.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7.jpg"/></Relationships>
</file>

<file path=ppt/slides/_rels/slide37.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hyperlink" Target="http://www.globe.gov/documents/10157/7349361/Viz+tutorial.pdf" TargetMode="Externa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0"/>
          <p:cNvSpPr txBox="1"/>
          <p:nvPr/>
        </p:nvSpPr>
        <p:spPr>
          <a:xfrm>
            <a:off x="1323643" y="1192760"/>
            <a:ext cx="3510173" cy="49552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2" name="Google Shape;332;p10"/>
          <p:cNvGrpSpPr/>
          <p:nvPr/>
        </p:nvGrpSpPr>
        <p:grpSpPr>
          <a:xfrm>
            <a:off x="7874380" y="67732"/>
            <a:ext cx="1103962" cy="873142"/>
            <a:chOff x="6285205" y="3863282"/>
            <a:chExt cx="1103962" cy="873142"/>
          </a:xfrm>
        </p:grpSpPr>
        <p:sp>
          <p:nvSpPr>
            <p:cNvPr id="333" name="Google Shape;333;p10"/>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10"/>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sp>
        <p:nvSpPr>
          <p:cNvPr id="335" name="Google Shape;335;p10"/>
          <p:cNvSpPr txBox="1"/>
          <p:nvPr/>
        </p:nvSpPr>
        <p:spPr>
          <a:xfrm>
            <a:off x="1236134" y="985958"/>
            <a:ext cx="8366567"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Site Selection and Sampling-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6" name="Google Shape;336;p10" descr="A person standing on a bridge collecting water with a bucket."/>
          <p:cNvPicPr preferRelativeResize="0"/>
          <p:nvPr/>
        </p:nvPicPr>
        <p:blipFill rotWithShape="1">
          <a:blip r:embed="rId3">
            <a:alphaModFix/>
          </a:blip>
          <a:srcRect/>
          <a:stretch/>
        </p:blipFill>
        <p:spPr>
          <a:xfrm>
            <a:off x="4963752" y="1647646"/>
            <a:ext cx="3956870" cy="2967652"/>
          </a:xfrm>
          <a:prstGeom prst="rect">
            <a:avLst/>
          </a:prstGeom>
          <a:noFill/>
          <a:ln>
            <a:noFill/>
          </a:ln>
        </p:spPr>
      </p:pic>
      <p:sp>
        <p:nvSpPr>
          <p:cNvPr id="337" name="Google Shape;337;p10"/>
          <p:cNvSpPr txBox="1"/>
          <p:nvPr/>
        </p:nvSpPr>
        <p:spPr>
          <a:xfrm>
            <a:off x="1339311" y="5019184"/>
            <a:ext cx="7248882"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1"/>
          <p:cNvSpPr txBox="1"/>
          <p:nvPr/>
        </p:nvSpPr>
        <p:spPr>
          <a:xfrm>
            <a:off x="1354667" y="1276501"/>
            <a:ext cx="7408333" cy="4970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Overview of Water pH Protocol</a:t>
            </a:r>
            <a:endParaRPr sz="2400" b="1" i="0" u="none" strike="noStrike" cap="none">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 of a water body can be measured using either a pH meter or pH paper. The accuracy of either method depends on the </a:t>
            </a:r>
            <a:r>
              <a:rPr lang="en-US" sz="1800" b="1" i="0" u="none" strike="noStrike" cap="none">
                <a:solidFill>
                  <a:srgbClr val="000072"/>
                </a:solidFill>
                <a:latin typeface="Calibri"/>
                <a:ea typeface="Calibri"/>
                <a:cs typeface="Calibri"/>
                <a:sym typeface="Calibri"/>
              </a:rPr>
              <a:t>electrical conductivity </a:t>
            </a:r>
            <a:r>
              <a:rPr lang="en-US" sz="1800" b="0" i="0" u="none" strike="noStrike" cap="none">
                <a:solidFill>
                  <a:schemeClr val="dk1"/>
                </a:solidFill>
                <a:latin typeface="Calibri"/>
                <a:ea typeface="Calibri"/>
                <a:cs typeface="Calibri"/>
                <a:sym typeface="Calibri"/>
              </a:rPr>
              <a:t>of the water. The electrical conductivity needs to be at least 200 µS/cm for these methods to report accurately.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you are sampling Ocean or brackish water, you can assume that the electrical conductivity of your sample is greater than 200 µS/cm. If you are not sure if the fresh water at your Hydrosphere Study Site has a conductivity value high enough for the measurement technique (paper or meter), you will need to measure the </a:t>
            </a:r>
            <a:r>
              <a:rPr lang="en-US" sz="1800" b="1" i="0" u="none" strike="noStrike" cap="none">
                <a:solidFill>
                  <a:srgbClr val="000072"/>
                </a:solidFill>
                <a:latin typeface="Calibri"/>
                <a:ea typeface="Calibri"/>
                <a:cs typeface="Calibri"/>
                <a:sym typeface="Calibri"/>
              </a:rPr>
              <a:t>electrical conductivity </a:t>
            </a:r>
            <a:r>
              <a:rPr lang="en-US" sz="1800" b="0" i="0" u="none" strike="noStrike" cap="none">
                <a:solidFill>
                  <a:schemeClr val="dk1"/>
                </a:solidFill>
                <a:latin typeface="Calibri"/>
                <a:ea typeface="Calibri"/>
                <a:cs typeface="Calibri"/>
                <a:sym typeface="Calibri"/>
              </a:rPr>
              <a:t>before taking your pH measurements. After you know the electrical conductivity value of the water, use the appropriate pH field guide.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For more information, see the </a:t>
            </a:r>
            <a:r>
              <a:rPr lang="en-US" sz="1800" b="1" i="0" u="none" strike="noStrike" cap="none">
                <a:solidFill>
                  <a:srgbClr val="000072"/>
                </a:solidFill>
                <a:latin typeface="Calibri"/>
                <a:ea typeface="Calibri"/>
                <a:cs typeface="Calibri"/>
                <a:sym typeface="Calibri"/>
              </a:rPr>
              <a:t>  </a:t>
            </a:r>
            <a:r>
              <a:rPr lang="en-US" sz="18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Electrical Conductivity Field Guide Protocol</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2"/>
          <p:cNvSpPr/>
          <p:nvPr/>
        </p:nvSpPr>
        <p:spPr>
          <a:xfrm>
            <a:off x="1375737" y="1145080"/>
            <a:ext cx="749481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Sources for Equipment You Need for the pH Meter Protocol</a:t>
            </a:r>
            <a:endParaRPr sz="2000" b="1" i="0" u="none" strike="noStrike" cap="none">
              <a:solidFill>
                <a:srgbClr val="055000"/>
              </a:solidFill>
              <a:latin typeface="Calibri"/>
              <a:ea typeface="Calibri"/>
              <a:cs typeface="Calibri"/>
              <a:sym typeface="Calibri"/>
            </a:endParaRPr>
          </a:p>
        </p:txBody>
      </p:sp>
      <p:sp>
        <p:nvSpPr>
          <p:cNvPr id="348" name="Google Shape;348;p12"/>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349" name="Google Shape;349;p12" descr="Screenshot of the cover of the GLOBE Toolkit, part of the GLOBE Teacher’s Guide."/>
          <p:cNvPicPr preferRelativeResize="0"/>
          <p:nvPr/>
        </p:nvPicPr>
        <p:blipFill rotWithShape="1">
          <a:blip r:embed="rId3">
            <a:alphaModFix/>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4313"/>
              </a:srgbClr>
            </a:outerShdw>
          </a:effectLst>
        </p:spPr>
      </p:pic>
      <p:sp>
        <p:nvSpPr>
          <p:cNvPr id="350" name="Google Shape;350;p12"/>
          <p:cNvSpPr txBox="1"/>
          <p:nvPr/>
        </p:nvSpPr>
        <p:spPr>
          <a:xfrm>
            <a:off x="1375737" y="4254430"/>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Where to find specifications for instruments used in GLOBE investigations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Where to find scientific instruments used in GLOBE investigations </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3"/>
          <p:cNvSpPr txBox="1"/>
          <p:nvPr/>
        </p:nvSpPr>
        <p:spPr>
          <a:xfrm>
            <a:off x="1132660" y="1064446"/>
            <a:ext cx="8046900" cy="61722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72"/>
              </a:buClr>
              <a:buSzPts val="2400"/>
              <a:buFont typeface="Calibri"/>
              <a:buAutoNum type="romanUcPeriod"/>
            </a:pPr>
            <a:r>
              <a:rPr lang="en-US" sz="2400" b="1" i="0" u="none" strike="noStrike" cap="none" dirty="0">
                <a:solidFill>
                  <a:srgbClr val="000072"/>
                </a:solidFill>
                <a:latin typeface="Calibri"/>
                <a:ea typeface="Calibri"/>
                <a:cs typeface="Calibri"/>
                <a:sym typeface="Calibri"/>
              </a:rPr>
              <a:t>pH Water Protocol using </a:t>
            </a:r>
            <a:r>
              <a:rPr lang="en-US" sz="2400" b="1" i="0" u="none" strike="noStrike" cap="none" dirty="0">
                <a:solidFill>
                  <a:srgbClr val="FF0000"/>
                </a:solidFill>
                <a:latin typeface="Calibri"/>
                <a:ea typeface="Calibri"/>
                <a:cs typeface="Calibri"/>
                <a:sym typeface="Calibri"/>
              </a:rPr>
              <a:t>a pH Meter</a:t>
            </a:r>
            <a:r>
              <a:rPr lang="en-US" sz="2400" b="1" i="0" u="none" strike="noStrike" cap="none" dirty="0">
                <a:solidFill>
                  <a:srgbClr val="00007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	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 (1/8)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Time: </a:t>
            </a:r>
            <a:r>
              <a:rPr lang="en-US" sz="1800" b="0" i="0" u="none" strike="noStrike" cap="none" dirty="0">
                <a:solidFill>
                  <a:srgbClr val="000000"/>
                </a:solidFill>
                <a:latin typeface="Calibri"/>
                <a:ea typeface="Calibri"/>
                <a:cs typeface="Calibri"/>
                <a:sym typeface="Calibri"/>
              </a:rPr>
              <a:t>10 minutes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Suggested Frequency: </a:t>
            </a:r>
            <a:r>
              <a:rPr lang="en-US" sz="1800" b="0" i="0" u="none" strike="noStrike" cap="none" dirty="0">
                <a:solidFill>
                  <a:schemeClr val="dk1"/>
                </a:solidFill>
                <a:latin typeface="Calibri"/>
                <a:ea typeface="Calibri"/>
                <a:cs typeface="Calibri"/>
                <a:sym typeface="Calibri"/>
              </a:rPr>
              <a:t>weekly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72"/>
                </a:solidFill>
                <a:latin typeface="Calibri"/>
                <a:ea typeface="Calibri"/>
                <a:cs typeface="Calibri"/>
                <a:sym typeface="Calibri"/>
              </a:rPr>
              <a:t>Assemble Necessary Equipment:</a:t>
            </a: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72"/>
                </a:solidFill>
                <a:latin typeface="Calibri"/>
                <a:ea typeface="Calibri"/>
                <a:cs typeface="Calibri"/>
                <a:sym typeface="Calibri"/>
              </a:rPr>
              <a:t>Assemble Necessary Documents: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rgbClr val="000072"/>
                </a:solidFill>
                <a:latin typeface="Calibri"/>
                <a:ea typeface="Calibri"/>
                <a:cs typeface="Calibri"/>
                <a:sym typeface="Calibri"/>
                <a:hlinkClick r:id="rId3"/>
              </a:rPr>
              <a:t>Water pH Data Sheet</a:t>
            </a:r>
            <a:endParaRPr sz="16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rgbClr val="0000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Electrical Conductivity Field Guide</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Water Protocol using  pH Meter: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Electrical Conductivity Less than 200 mS/cm</a:t>
            </a:r>
            <a:endParaRPr sz="16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356" name="Google Shape;356;p13" descr="A clipboard listing the materials needed to measure pH with a pH meter: pH meter, electrical conductivity meter, 2 100 mL beakers or cups, protective gloves and goggles, thermometer, tweezers, stirring rod or spoon, salt, distilled water in wash bottle, paper towel or soft tissues, pen or pencil, pH 4.0 buffer solution in a jar with a lid, pH 7.0 buffer solution, pH 10 buffer solution, standard solution for electrical conductivity tester."/>
          <p:cNvGrpSpPr/>
          <p:nvPr/>
        </p:nvGrpSpPr>
        <p:grpSpPr>
          <a:xfrm>
            <a:off x="5611051" y="2113339"/>
            <a:ext cx="3036996" cy="4271759"/>
            <a:chOff x="5611051" y="2113339"/>
            <a:chExt cx="3036996" cy="4271759"/>
          </a:xfrm>
        </p:grpSpPr>
        <p:pic>
          <p:nvPicPr>
            <p:cNvPr id="357" name="Google Shape;357;p13" descr="ClipboardandPaper.png"/>
            <p:cNvPicPr preferRelativeResize="0"/>
            <p:nvPr/>
          </p:nvPicPr>
          <p:blipFill rotWithShape="1">
            <a:blip r:embed="rId6">
              <a:alphaModFix/>
            </a:blip>
            <a:srcRect/>
            <a:stretch/>
          </p:blipFill>
          <p:spPr>
            <a:xfrm>
              <a:off x="5611051" y="2113339"/>
              <a:ext cx="3036996" cy="4271759"/>
            </a:xfrm>
            <a:prstGeom prst="rect">
              <a:avLst/>
            </a:prstGeom>
            <a:noFill/>
            <a:ln>
              <a:noFill/>
            </a:ln>
            <a:effectLst>
              <a:outerShdw blurRad="292100" dist="139700" dir="2700000" algn="tl" rotWithShape="0">
                <a:srgbClr val="333333">
                  <a:alpha val="64313"/>
                </a:srgbClr>
              </a:outerShdw>
            </a:effectLst>
          </p:spPr>
        </p:pic>
        <p:sp>
          <p:nvSpPr>
            <p:cNvPr id="358" name="Google Shape;358;p13"/>
            <p:cNvSpPr txBox="1"/>
            <p:nvPr/>
          </p:nvSpPr>
          <p:spPr>
            <a:xfrm>
              <a:off x="6060519" y="2934471"/>
              <a:ext cx="2212848" cy="336246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pH meter</a:t>
              </a:r>
              <a:endParaRPr sz="800" b="0" i="0" u="none" strike="noStrike" cap="none">
                <a:solidFill>
                  <a:schemeClr val="dk1"/>
                </a:solidFill>
                <a:latin typeface="Short Stack"/>
                <a:ea typeface="Short Stack"/>
                <a:cs typeface="Short Stack"/>
                <a:sym typeface="Short Stack"/>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Electrical conductivity meter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2 100-ml beakers or cups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Protective gloves and goggles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Thermometer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Tweezers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Stirring rod or spoon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Salt crystals or table salt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Distilled water in wash bottle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Paper towel or soft tissues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Pen or Pencil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Salt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 mL of pH 4.0 buffer solution in a jar with a lid: labeled pH 4.0*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25 mL of pH 7.0 buffer solution in a jar with a lid: labeled pH 7.0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25 mL of pH 10.0 buffer solution in a jar with a lid: labeled pH 10.0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Standard solution for electrical conductivity tester</a:t>
              </a:r>
              <a:endParaRPr sz="1400" b="0" i="0" u="none" strike="noStrike" cap="none">
                <a:solidFill>
                  <a:srgbClr val="000000"/>
                </a:solidFill>
                <a:latin typeface="Arial"/>
                <a:ea typeface="Arial"/>
                <a:cs typeface="Arial"/>
                <a:sym typeface="Arial"/>
              </a:endParaRPr>
            </a:p>
            <a:p>
              <a:pPr marL="171450" marR="0" lvl="0" indent="-104775" algn="l" rtl="0">
                <a:lnSpc>
                  <a:spcPct val="100000"/>
                </a:lnSpc>
                <a:spcBef>
                  <a:spcPts val="0"/>
                </a:spcBef>
                <a:spcAft>
                  <a:spcPts val="0"/>
                </a:spcAft>
                <a:buClr>
                  <a:schemeClr val="dk1"/>
                </a:buClr>
                <a:buSzPts val="1050"/>
                <a:buFont typeface="Arial"/>
                <a:buNone/>
              </a:pPr>
              <a:endParaRPr sz="1050" b="0" i="0" u="none" strike="noStrike" cap="none">
                <a:solidFill>
                  <a:schemeClr val="dk1"/>
                </a:solidFill>
                <a:latin typeface="Short Stack"/>
                <a:ea typeface="Short Stack"/>
                <a:cs typeface="Short Stack"/>
                <a:sym typeface="Short Stack"/>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59" name="Google Shape;359;p13" descr="Pencil.png"/>
          <p:cNvPicPr preferRelativeResize="0"/>
          <p:nvPr/>
        </p:nvPicPr>
        <p:blipFill rotWithShape="1">
          <a:blip r:embed="rId7">
            <a:alphaModFix/>
          </a:blip>
          <a:srcRect/>
          <a:stretch/>
        </p:blipFill>
        <p:spPr>
          <a:xfrm rot="3937689" flipH="1">
            <a:off x="1782129" y="3529485"/>
            <a:ext cx="51027" cy="1149205"/>
          </a:xfrm>
          <a:prstGeom prst="rect">
            <a:avLst/>
          </a:prstGeom>
          <a:noFill/>
          <a:ln>
            <a:noFill/>
          </a:ln>
          <a:effectLst>
            <a:outerShdw blurRad="292100" dist="139700" dir="2700000" algn="tl" rotWithShape="0">
              <a:srgbClr val="333333">
                <a:alpha val="64313"/>
              </a:srgbClr>
            </a:outerShdw>
          </a:effectLst>
        </p:spPr>
      </p:pic>
      <p:pic>
        <p:nvPicPr>
          <p:cNvPr id="360" name="Google Shape;360;p13" descr="Goggles1whole.png"/>
          <p:cNvPicPr preferRelativeResize="0"/>
          <p:nvPr/>
        </p:nvPicPr>
        <p:blipFill rotWithShape="1">
          <a:blip r:embed="rId8">
            <a:alphaModFix/>
          </a:blip>
          <a:srcRect/>
          <a:stretch/>
        </p:blipFill>
        <p:spPr>
          <a:xfrm>
            <a:off x="4349887" y="2278067"/>
            <a:ext cx="794349" cy="605725"/>
          </a:xfrm>
          <a:prstGeom prst="rect">
            <a:avLst/>
          </a:prstGeom>
          <a:noFill/>
          <a:ln>
            <a:noFill/>
          </a:ln>
          <a:effectLst>
            <a:outerShdw blurRad="292100" dist="139700" dir="2700000" algn="tl" rotWithShape="0">
              <a:srgbClr val="333333">
                <a:alpha val="64313"/>
              </a:srgbClr>
            </a:outerShdw>
          </a:effectLst>
        </p:spPr>
      </p:pic>
      <p:pic>
        <p:nvPicPr>
          <p:cNvPr id="361" name="Google Shape;361;p13" descr="SodiumHexpile.png"/>
          <p:cNvPicPr preferRelativeResize="0"/>
          <p:nvPr/>
        </p:nvPicPr>
        <p:blipFill rotWithShape="1">
          <a:blip r:embed="rId9">
            <a:alphaModFix/>
          </a:blip>
          <a:srcRect/>
          <a:stretch/>
        </p:blipFill>
        <p:spPr>
          <a:xfrm>
            <a:off x="3272589" y="4149907"/>
            <a:ext cx="373929" cy="178314"/>
          </a:xfrm>
          <a:prstGeom prst="rect">
            <a:avLst/>
          </a:prstGeom>
          <a:noFill/>
          <a:ln>
            <a:noFill/>
          </a:ln>
        </p:spPr>
      </p:pic>
      <p:cxnSp>
        <p:nvCxnSpPr>
          <p:cNvPr id="362" name="Google Shape;362;p13"/>
          <p:cNvCxnSpPr/>
          <p:nvPr/>
        </p:nvCxnSpPr>
        <p:spPr>
          <a:xfrm>
            <a:off x="2301372" y="4177240"/>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grpSp>
        <p:nvGrpSpPr>
          <p:cNvPr id="363" name="Google Shape;363;p13" descr="Equipment needed for measuring pH with a pH meter: two beakers, salt, pen, pencil, protective gloves, tweasers, water bottle, waste container, pH probe, data sheets."/>
          <p:cNvGrpSpPr/>
          <p:nvPr/>
        </p:nvGrpSpPr>
        <p:grpSpPr>
          <a:xfrm>
            <a:off x="1273716" y="3203887"/>
            <a:ext cx="4029494" cy="1943225"/>
            <a:chOff x="1273716" y="3203887"/>
            <a:chExt cx="4029494" cy="1943225"/>
          </a:xfrm>
        </p:grpSpPr>
        <p:grpSp>
          <p:nvGrpSpPr>
            <p:cNvPr id="364" name="Google Shape;364;p13"/>
            <p:cNvGrpSpPr/>
            <p:nvPr/>
          </p:nvGrpSpPr>
          <p:grpSpPr>
            <a:xfrm rot="-1521617">
              <a:off x="1480083" y="4179165"/>
              <a:ext cx="1266435" cy="639779"/>
              <a:chOff x="5110464" y="1424636"/>
              <a:chExt cx="2652904" cy="1213715"/>
            </a:xfrm>
          </p:grpSpPr>
          <p:pic>
            <p:nvPicPr>
              <p:cNvPr id="365" name="Google Shape;365;p13" descr="Gloves.png"/>
              <p:cNvPicPr preferRelativeResize="0"/>
              <p:nvPr/>
            </p:nvPicPr>
            <p:blipFill rotWithShape="1">
              <a:blip r:embed="rId10">
                <a:alphaModFix/>
              </a:blip>
              <a:srcRect/>
              <a:stretch/>
            </p:blipFill>
            <p:spPr>
              <a:xfrm>
                <a:off x="5110464" y="1706466"/>
                <a:ext cx="1922850" cy="487834"/>
              </a:xfrm>
              <a:prstGeom prst="rect">
                <a:avLst/>
              </a:prstGeom>
              <a:noFill/>
              <a:ln>
                <a:noFill/>
              </a:ln>
            </p:spPr>
          </p:pic>
          <p:pic>
            <p:nvPicPr>
              <p:cNvPr id="366" name="Google Shape;366;p13" descr="Gloves.png"/>
              <p:cNvPicPr preferRelativeResize="0"/>
              <p:nvPr/>
            </p:nvPicPr>
            <p:blipFill rotWithShape="1">
              <a:blip r:embed="rId11">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67" name="Google Shape;367;p13" descr="Beaker3D100mlL.png"/>
            <p:cNvPicPr preferRelativeResize="0"/>
            <p:nvPr/>
          </p:nvPicPr>
          <p:blipFill rotWithShape="1">
            <a:blip r:embed="rId12">
              <a:alphaModFix/>
            </a:blip>
            <a:srcRect/>
            <a:stretch/>
          </p:blipFill>
          <p:spPr>
            <a:xfrm>
              <a:off x="1273716" y="3255998"/>
              <a:ext cx="477131" cy="613141"/>
            </a:xfrm>
            <a:prstGeom prst="rect">
              <a:avLst/>
            </a:prstGeom>
            <a:noFill/>
            <a:ln>
              <a:noFill/>
            </a:ln>
            <a:effectLst>
              <a:outerShdw blurRad="292100" dist="139700" dir="2700000" algn="tl" rotWithShape="0">
                <a:srgbClr val="333333">
                  <a:alpha val="64313"/>
                </a:srgbClr>
              </a:outerShdw>
            </a:effectLst>
          </p:spPr>
        </p:pic>
        <p:pic>
          <p:nvPicPr>
            <p:cNvPr id="368" name="Google Shape;368;p13" descr="PermanentMarker.png"/>
            <p:cNvPicPr preferRelativeResize="0"/>
            <p:nvPr/>
          </p:nvPicPr>
          <p:blipFill rotWithShape="1">
            <a:blip r:embed="rId13">
              <a:alphaModFix/>
            </a:blip>
            <a:srcRect/>
            <a:stretch/>
          </p:blipFill>
          <p:spPr>
            <a:xfrm rot="10800000" flipH="1">
              <a:off x="1295646" y="4024679"/>
              <a:ext cx="1053748" cy="158822"/>
            </a:xfrm>
            <a:prstGeom prst="rect">
              <a:avLst/>
            </a:prstGeom>
            <a:noFill/>
            <a:ln>
              <a:noFill/>
            </a:ln>
            <a:effectLst>
              <a:outerShdw blurRad="292100" dist="139700" dir="2700000" algn="tl" rotWithShape="0">
                <a:srgbClr val="333333">
                  <a:alpha val="64313"/>
                </a:srgbClr>
              </a:outerShdw>
            </a:effectLst>
          </p:spPr>
        </p:pic>
        <p:pic>
          <p:nvPicPr>
            <p:cNvPr id="369" name="Google Shape;369;p13" descr="ClothSM.png"/>
            <p:cNvPicPr preferRelativeResize="0"/>
            <p:nvPr/>
          </p:nvPicPr>
          <p:blipFill rotWithShape="1">
            <a:blip r:embed="rId14">
              <a:alphaModFix/>
            </a:blip>
            <a:srcRect/>
            <a:stretch/>
          </p:blipFill>
          <p:spPr>
            <a:xfrm>
              <a:off x="3433828" y="4149907"/>
              <a:ext cx="812227" cy="500332"/>
            </a:xfrm>
            <a:prstGeom prst="rect">
              <a:avLst/>
            </a:prstGeom>
            <a:noFill/>
            <a:ln>
              <a:noFill/>
            </a:ln>
            <a:effectLst>
              <a:outerShdw blurRad="292100" dist="139700" dir="2700000" algn="tl" rotWithShape="0">
                <a:srgbClr val="333333">
                  <a:alpha val="64313"/>
                </a:srgbClr>
              </a:outerShdw>
            </a:effectLst>
          </p:spPr>
        </p:pic>
        <p:pic>
          <p:nvPicPr>
            <p:cNvPr id="370" name="Google Shape;370;p13" descr="NalgeneWaterBottle.png"/>
            <p:cNvPicPr preferRelativeResize="0"/>
            <p:nvPr/>
          </p:nvPicPr>
          <p:blipFill rotWithShape="1">
            <a:blip r:embed="rId15">
              <a:alphaModFix/>
            </a:blip>
            <a:srcRect/>
            <a:stretch/>
          </p:blipFill>
          <p:spPr>
            <a:xfrm>
              <a:off x="3828656" y="3255998"/>
              <a:ext cx="417399" cy="789359"/>
            </a:xfrm>
            <a:prstGeom prst="rect">
              <a:avLst/>
            </a:prstGeom>
            <a:noFill/>
            <a:ln>
              <a:noFill/>
            </a:ln>
            <a:effectLst>
              <a:outerShdw blurRad="292100" dist="139700" dir="2700000" algn="tl" rotWithShape="0">
                <a:srgbClr val="333333">
                  <a:alpha val="64313"/>
                </a:srgbClr>
              </a:outerShdw>
            </a:effectLst>
          </p:spPr>
        </p:pic>
        <p:pic>
          <p:nvPicPr>
            <p:cNvPr id="371" name="Google Shape;371;p13" descr="Washbottle.png"/>
            <p:cNvPicPr preferRelativeResize="0"/>
            <p:nvPr/>
          </p:nvPicPr>
          <p:blipFill rotWithShape="1">
            <a:blip r:embed="rId16">
              <a:alphaModFix/>
            </a:blip>
            <a:srcRect/>
            <a:stretch/>
          </p:blipFill>
          <p:spPr>
            <a:xfrm>
              <a:off x="4321068" y="3291150"/>
              <a:ext cx="531540" cy="1142246"/>
            </a:xfrm>
            <a:prstGeom prst="rect">
              <a:avLst/>
            </a:prstGeom>
            <a:noFill/>
            <a:ln>
              <a:noFill/>
            </a:ln>
            <a:effectLst>
              <a:outerShdw blurRad="292100" dist="139700" dir="2700000" algn="tl" rotWithShape="0">
                <a:srgbClr val="333333">
                  <a:alpha val="64313"/>
                </a:srgbClr>
              </a:outerShdw>
            </a:effectLst>
          </p:spPr>
        </p:pic>
        <p:pic>
          <p:nvPicPr>
            <p:cNvPr id="372" name="Google Shape;372;p13" descr="Salt.png"/>
            <p:cNvPicPr preferRelativeResize="0"/>
            <p:nvPr/>
          </p:nvPicPr>
          <p:blipFill rotWithShape="1">
            <a:blip r:embed="rId17">
              <a:alphaModFix/>
            </a:blip>
            <a:srcRect/>
            <a:stretch/>
          </p:blipFill>
          <p:spPr>
            <a:xfrm>
              <a:off x="2738071" y="3472835"/>
              <a:ext cx="393915" cy="769072"/>
            </a:xfrm>
            <a:prstGeom prst="rect">
              <a:avLst/>
            </a:prstGeom>
            <a:noFill/>
            <a:ln>
              <a:noFill/>
            </a:ln>
            <a:effectLst>
              <a:outerShdw blurRad="292100" dist="139700" dir="2700000" algn="tl" rotWithShape="0">
                <a:srgbClr val="333333">
                  <a:alpha val="64313"/>
                </a:srgbClr>
              </a:outerShdw>
            </a:effectLst>
          </p:spPr>
        </p:pic>
        <p:pic>
          <p:nvPicPr>
            <p:cNvPr id="373" name="Google Shape;373;p13" descr="ElectricalConductivityMeterMED.png"/>
            <p:cNvPicPr preferRelativeResize="0"/>
            <p:nvPr/>
          </p:nvPicPr>
          <p:blipFill rotWithShape="1">
            <a:blip r:embed="rId18">
              <a:alphaModFix/>
            </a:blip>
            <a:srcRect/>
            <a:stretch/>
          </p:blipFill>
          <p:spPr>
            <a:xfrm rot="1403459">
              <a:off x="4768610" y="4214290"/>
              <a:ext cx="372077" cy="895773"/>
            </a:xfrm>
            <a:prstGeom prst="rect">
              <a:avLst/>
            </a:prstGeom>
            <a:noFill/>
            <a:ln>
              <a:noFill/>
            </a:ln>
          </p:spPr>
        </p:pic>
        <p:pic>
          <p:nvPicPr>
            <p:cNvPr id="374" name="Google Shape;374;p13" descr="Beaker3D100mlL.png"/>
            <p:cNvPicPr preferRelativeResize="0"/>
            <p:nvPr/>
          </p:nvPicPr>
          <p:blipFill rotWithShape="1">
            <a:blip r:embed="rId12">
              <a:alphaModFix/>
            </a:blip>
            <a:srcRect/>
            <a:stretch/>
          </p:blipFill>
          <p:spPr>
            <a:xfrm>
              <a:off x="2062806" y="3203887"/>
              <a:ext cx="477131" cy="613141"/>
            </a:xfrm>
            <a:prstGeom prst="rect">
              <a:avLst/>
            </a:prstGeom>
            <a:noFill/>
            <a:ln>
              <a:noFill/>
            </a:ln>
            <a:effectLst>
              <a:outerShdw blurRad="292100" dist="139700" dir="2700000" algn="tl" rotWithShape="0">
                <a:srgbClr val="333333">
                  <a:alpha val="64313"/>
                </a:srgbClr>
              </a:outerShdw>
            </a:effectLst>
          </p:spPr>
        </p:pic>
        <p:cxnSp>
          <p:nvCxnSpPr>
            <p:cNvPr id="375" name="Google Shape;375;p13"/>
            <p:cNvCxnSpPr/>
            <p:nvPr/>
          </p:nvCxnSpPr>
          <p:spPr>
            <a:xfrm rot="10800000">
              <a:off x="3427771" y="3242489"/>
              <a:ext cx="4150" cy="594880"/>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376" name="Google Shape;376;p13"/>
            <p:cNvCxnSpPr/>
            <p:nvPr/>
          </p:nvCxnSpPr>
          <p:spPr>
            <a:xfrm rot="10800000">
              <a:off x="3451922" y="3239153"/>
              <a:ext cx="135646" cy="59487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4"/>
          <p:cNvSpPr/>
          <p:nvPr/>
        </p:nvSpPr>
        <p:spPr>
          <a:xfrm>
            <a:off x="3378399" y="6117614"/>
            <a:ext cx="450521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SAFTEY</a:t>
            </a:r>
            <a:r>
              <a:rPr lang="en-US" sz="1200" b="0" i="1" u="none" strike="noStrike" cap="none">
                <a:solidFill>
                  <a:schemeClr val="dk1"/>
                </a:solidFill>
                <a:latin typeface="Calibri"/>
                <a:ea typeface="Calibri"/>
                <a:cs typeface="Calibri"/>
                <a:sym typeface="Calibri"/>
              </a:rPr>
              <a:t> be sure to wear gloves and goggles during your investigation</a:t>
            </a:r>
            <a:endParaRPr sz="1200" b="0" i="1" u="none" strike="noStrike" cap="none">
              <a:solidFill>
                <a:schemeClr val="dk1"/>
              </a:solidFill>
              <a:latin typeface="Calibri"/>
              <a:ea typeface="Calibri"/>
              <a:cs typeface="Calibri"/>
              <a:sym typeface="Calibri"/>
            </a:endParaRPr>
          </a:p>
        </p:txBody>
      </p:sp>
      <p:sp>
        <p:nvSpPr>
          <p:cNvPr id="382" name="Google Shape;382;p14"/>
          <p:cNvSpPr txBox="1"/>
          <p:nvPr/>
        </p:nvSpPr>
        <p:spPr>
          <a:xfrm>
            <a:off x="1198222" y="1174473"/>
            <a:ext cx="6935400" cy="326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1. pH Water Protocol using  </a:t>
            </a:r>
            <a:r>
              <a:rPr lang="en-US" sz="2400" b="1" i="0" u="none" strike="noStrike" cap="none" dirty="0">
                <a:solidFill>
                  <a:srgbClr val="FF0000"/>
                </a:solidFill>
                <a:latin typeface="Calibri"/>
                <a:ea typeface="Calibri"/>
                <a:cs typeface="Calibri"/>
                <a:sym typeface="Calibri"/>
              </a:rPr>
              <a:t>a pH Meter</a:t>
            </a:r>
            <a:r>
              <a:rPr lang="en-US" sz="2400" b="1" i="0" u="none" strike="noStrike" cap="none" dirty="0">
                <a:solidFill>
                  <a:srgbClr val="000072"/>
                </a:solidFill>
                <a:latin typeface="Calibri"/>
                <a:ea typeface="Calibri"/>
                <a:cs typeface="Calibri"/>
                <a:sym typeface="Calibri"/>
              </a:rPr>
              <a:t> 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 (2/8)</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Fill in the top part of the Hydrosphere Investigation,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and check the box next to “pH meter”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2.     </a:t>
            </a:r>
            <a:r>
              <a:rPr lang="en-US" sz="1800" b="0" i="0" u="none" strike="noStrike" cap="none" dirty="0">
                <a:solidFill>
                  <a:schemeClr val="dk1"/>
                </a:solidFill>
                <a:latin typeface="Calibri"/>
                <a:ea typeface="Calibri"/>
                <a:cs typeface="Calibri"/>
                <a:sym typeface="Calibri"/>
              </a:rPr>
              <a:t>Put on protective gloves.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3"/>
            </a:pPr>
            <a:r>
              <a:rPr lang="en-US" sz="1800" b="0" i="0" u="none" strike="noStrike" cap="none" dirty="0">
                <a:solidFill>
                  <a:schemeClr val="dk1"/>
                </a:solidFill>
                <a:latin typeface="Calibri"/>
                <a:ea typeface="Calibri"/>
                <a:cs typeface="Calibri"/>
                <a:sym typeface="Calibri"/>
              </a:rPr>
              <a:t>Rinse tweezers in sample water and dry with paper towel.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3"/>
            </a:pPr>
            <a:r>
              <a:rPr lang="en-US" sz="1800" b="0" i="0" u="none" strike="noStrike" cap="none" dirty="0">
                <a:solidFill>
                  <a:schemeClr val="dk1"/>
                </a:solidFill>
                <a:latin typeface="Calibri"/>
                <a:ea typeface="Calibri"/>
                <a:cs typeface="Calibri"/>
                <a:sym typeface="Calibri"/>
              </a:rPr>
              <a:t>Rinse two beakers or cups with sample water three times.</a:t>
            </a:r>
            <a:endParaRPr sz="1400" b="0" i="0" u="none" strike="noStrike" cap="none" dirty="0">
              <a:solidFill>
                <a:srgbClr val="000000"/>
              </a:solidFill>
              <a:latin typeface="Arial"/>
              <a:ea typeface="Arial"/>
              <a:cs typeface="Arial"/>
              <a:sym typeface="Arial"/>
            </a:endParaRPr>
          </a:p>
        </p:txBody>
      </p:sp>
      <p:pic>
        <p:nvPicPr>
          <p:cNvPr id="383" name="Google Shape;383;p14"/>
          <p:cNvPicPr preferRelativeResize="0"/>
          <p:nvPr/>
        </p:nvPicPr>
        <p:blipFill rotWithShape="1">
          <a:blip r:embed="rId3">
            <a:alphaModFix/>
          </a:blip>
          <a:srcRect/>
          <a:stretch/>
        </p:blipFill>
        <p:spPr>
          <a:xfrm>
            <a:off x="7384312" y="3759199"/>
            <a:ext cx="422769" cy="543283"/>
          </a:xfrm>
          <a:prstGeom prst="rect">
            <a:avLst/>
          </a:prstGeom>
          <a:noFill/>
          <a:ln>
            <a:noFill/>
          </a:ln>
          <a:effectLst>
            <a:outerShdw blurRad="292100" dist="139700" dir="2700000" algn="tl" rotWithShape="0">
              <a:srgbClr val="333333">
                <a:alpha val="64313"/>
              </a:srgbClr>
            </a:outerShdw>
          </a:effectLst>
        </p:spPr>
      </p:pic>
      <p:grpSp>
        <p:nvGrpSpPr>
          <p:cNvPr id="384" name="Google Shape;384;p14" descr="Image of gloves and goggles"/>
          <p:cNvGrpSpPr/>
          <p:nvPr/>
        </p:nvGrpSpPr>
        <p:grpSpPr>
          <a:xfrm>
            <a:off x="1219471" y="5543304"/>
            <a:ext cx="2121167" cy="1065421"/>
            <a:chOff x="1219471" y="5543304"/>
            <a:chExt cx="2121167" cy="1065421"/>
          </a:xfrm>
        </p:grpSpPr>
        <p:grpSp>
          <p:nvGrpSpPr>
            <p:cNvPr id="385" name="Google Shape;385;p14"/>
            <p:cNvGrpSpPr/>
            <p:nvPr/>
          </p:nvGrpSpPr>
          <p:grpSpPr>
            <a:xfrm>
              <a:off x="1652901" y="5912513"/>
              <a:ext cx="1558386" cy="696212"/>
              <a:chOff x="5110464" y="1424636"/>
              <a:chExt cx="2652904" cy="1213715"/>
            </a:xfrm>
          </p:grpSpPr>
          <p:pic>
            <p:nvPicPr>
              <p:cNvPr id="386" name="Google Shape;386;p14" descr="Gloves.png"/>
              <p:cNvPicPr preferRelativeResize="0"/>
              <p:nvPr/>
            </p:nvPicPr>
            <p:blipFill rotWithShape="1">
              <a:blip r:embed="rId4">
                <a:alphaModFix/>
              </a:blip>
              <a:srcRect/>
              <a:stretch/>
            </p:blipFill>
            <p:spPr>
              <a:xfrm>
                <a:off x="5110464" y="1706466"/>
                <a:ext cx="1922850" cy="487834"/>
              </a:xfrm>
              <a:prstGeom prst="rect">
                <a:avLst/>
              </a:prstGeom>
              <a:noFill/>
              <a:ln>
                <a:noFill/>
              </a:ln>
            </p:spPr>
          </p:pic>
          <p:pic>
            <p:nvPicPr>
              <p:cNvPr id="387" name="Google Shape;387;p14" descr="Gloves.png"/>
              <p:cNvPicPr preferRelativeResize="0"/>
              <p:nvPr/>
            </p:nvPicPr>
            <p:blipFill rotWithShape="1">
              <a:blip r:embed="rId5">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88" name="Google Shape;388;p14" descr="1_AttentionICON_8_14_15.png"/>
            <p:cNvPicPr preferRelativeResize="0"/>
            <p:nvPr/>
          </p:nvPicPr>
          <p:blipFill rotWithShape="1">
            <a:blip r:embed="rId6">
              <a:alphaModFix/>
            </a:blip>
            <a:srcRect/>
            <a:stretch/>
          </p:blipFill>
          <p:spPr>
            <a:xfrm>
              <a:off x="1219471" y="5966739"/>
              <a:ext cx="399410" cy="409377"/>
            </a:xfrm>
            <a:prstGeom prst="rect">
              <a:avLst/>
            </a:prstGeom>
            <a:noFill/>
            <a:ln>
              <a:noFill/>
            </a:ln>
            <a:effectLst>
              <a:outerShdw blurRad="292100" dist="139700" dir="2700000" algn="tl" rotWithShape="0">
                <a:srgbClr val="333333">
                  <a:alpha val="64313"/>
                </a:srgbClr>
              </a:outerShdw>
            </a:effectLst>
          </p:spPr>
        </p:pic>
        <p:pic>
          <p:nvPicPr>
            <p:cNvPr id="389" name="Google Shape;389;p14" descr="Goggles1whole.png"/>
            <p:cNvPicPr preferRelativeResize="0"/>
            <p:nvPr/>
          </p:nvPicPr>
          <p:blipFill rotWithShape="1">
            <a:blip r:embed="rId7">
              <a:alphaModFix/>
            </a:blip>
            <a:srcRect/>
            <a:stretch/>
          </p:blipFill>
          <p:spPr>
            <a:xfrm>
              <a:off x="2224229" y="5543304"/>
              <a:ext cx="1116409" cy="851309"/>
            </a:xfrm>
            <a:prstGeom prst="rect">
              <a:avLst/>
            </a:prstGeom>
            <a:noFill/>
            <a:ln>
              <a:noFill/>
            </a:ln>
            <a:effectLst>
              <a:outerShdw blurRad="292100" dist="139700" dir="2700000" algn="tl" rotWithShape="0">
                <a:srgbClr val="333333">
                  <a:alpha val="64313"/>
                </a:srgbClr>
              </a:outerShdw>
            </a:effectLst>
          </p:spPr>
        </p:pic>
      </p:grpSp>
      <p:pic>
        <p:nvPicPr>
          <p:cNvPr id="390" name="Google Shape;390;p14"/>
          <p:cNvPicPr preferRelativeResize="0"/>
          <p:nvPr/>
        </p:nvPicPr>
        <p:blipFill rotWithShape="1">
          <a:blip r:embed="rId8">
            <a:alphaModFix/>
          </a:blip>
          <a:srcRect/>
          <a:stretch/>
        </p:blipFill>
        <p:spPr>
          <a:xfrm>
            <a:off x="6875678" y="2862829"/>
            <a:ext cx="373929" cy="178314"/>
          </a:xfrm>
          <a:prstGeom prst="rect">
            <a:avLst/>
          </a:prstGeom>
          <a:noFill/>
          <a:ln>
            <a:noFill/>
          </a:ln>
        </p:spPr>
      </p:pic>
      <p:pic>
        <p:nvPicPr>
          <p:cNvPr id="391" name="Google Shape;391;p14"/>
          <p:cNvPicPr preferRelativeResize="0"/>
          <p:nvPr/>
        </p:nvPicPr>
        <p:blipFill rotWithShape="1">
          <a:blip r:embed="rId9">
            <a:alphaModFix/>
          </a:blip>
          <a:srcRect/>
          <a:stretch/>
        </p:blipFill>
        <p:spPr>
          <a:xfrm>
            <a:off x="7551371" y="2277452"/>
            <a:ext cx="582358" cy="1136985"/>
          </a:xfrm>
          <a:prstGeom prst="rect">
            <a:avLst/>
          </a:prstGeom>
          <a:noFill/>
          <a:ln>
            <a:noFill/>
          </a:ln>
          <a:effectLst>
            <a:outerShdw blurRad="292100" dist="139700" dir="2700000" algn="tl" rotWithShape="0">
              <a:srgbClr val="333333">
                <a:alpha val="64313"/>
              </a:srgbClr>
            </a:outerShdw>
          </a:effectLst>
        </p:spPr>
      </p:pic>
      <p:cxnSp>
        <p:nvCxnSpPr>
          <p:cNvPr id="392" name="Google Shape;392;p14"/>
          <p:cNvCxnSpPr/>
          <p:nvPr/>
        </p:nvCxnSpPr>
        <p:spPr>
          <a:xfrm>
            <a:off x="7595697" y="4608343"/>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pic>
        <p:nvPicPr>
          <p:cNvPr id="393" name="Google Shape;393;p14"/>
          <p:cNvPicPr preferRelativeResize="0"/>
          <p:nvPr/>
        </p:nvPicPr>
        <p:blipFill rotWithShape="1">
          <a:blip r:embed="rId10">
            <a:alphaModFix/>
          </a:blip>
          <a:srcRect/>
          <a:stretch/>
        </p:blipFill>
        <p:spPr>
          <a:xfrm>
            <a:off x="8240506" y="3041143"/>
            <a:ext cx="575082" cy="1087558"/>
          </a:xfrm>
          <a:prstGeom prst="rect">
            <a:avLst/>
          </a:prstGeom>
          <a:noFill/>
          <a:ln>
            <a:noFill/>
          </a:ln>
          <a:effectLst>
            <a:outerShdw blurRad="292100" dist="139700" dir="2700000" algn="tl" rotWithShape="0">
              <a:srgbClr val="333333">
                <a:alpha val="64313"/>
              </a:srgbClr>
            </a:outerShdw>
          </a:effectLst>
        </p:spPr>
      </p:pic>
      <p:pic>
        <p:nvPicPr>
          <p:cNvPr id="394" name="Google Shape;394;p14"/>
          <p:cNvPicPr preferRelativeResize="0"/>
          <p:nvPr/>
        </p:nvPicPr>
        <p:blipFill rotWithShape="1">
          <a:blip r:embed="rId11">
            <a:alphaModFix/>
          </a:blip>
          <a:srcRect/>
          <a:stretch/>
        </p:blipFill>
        <p:spPr>
          <a:xfrm>
            <a:off x="7794642" y="4030841"/>
            <a:ext cx="468448" cy="601983"/>
          </a:xfrm>
          <a:prstGeom prst="rect">
            <a:avLst/>
          </a:prstGeom>
          <a:noFill/>
          <a:ln>
            <a:noFill/>
          </a:ln>
          <a:effectLst>
            <a:outerShdw blurRad="292100" dist="139700" dir="2700000" algn="tl" rotWithShape="0">
              <a:srgbClr val="333333">
                <a:alpha val="64313"/>
              </a:srgbClr>
            </a:outerShdw>
          </a:effectLst>
        </p:spPr>
      </p:pic>
      <p:cxnSp>
        <p:nvCxnSpPr>
          <p:cNvPr id="395" name="Google Shape;395;p14"/>
          <p:cNvCxnSpPr/>
          <p:nvPr/>
        </p:nvCxnSpPr>
        <p:spPr>
          <a:xfrm rot="10800000" flipH="1">
            <a:off x="7000837" y="2251385"/>
            <a:ext cx="76200" cy="56648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396" name="Google Shape;396;p14"/>
          <p:cNvCxnSpPr/>
          <p:nvPr/>
        </p:nvCxnSpPr>
        <p:spPr>
          <a:xfrm rot="10800000">
            <a:off x="7077037" y="2251385"/>
            <a:ext cx="0" cy="649284"/>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5"/>
          <p:cNvSpPr txBox="1"/>
          <p:nvPr/>
        </p:nvSpPr>
        <p:spPr>
          <a:xfrm>
            <a:off x="1198222" y="1174473"/>
            <a:ext cx="6051385" cy="36317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1. 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(3/8)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Fill one beaker or cup with about 50 mL of sample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Using the tweezers, place one crystal of salt in the sample water. (If you do not have salt crystals, use a few grains of table salt and pour that into the sample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Stir thoroughly with stirring rod or spoon.</a:t>
            </a:r>
            <a:endParaRPr sz="1800" b="1" i="0" u="none" strike="noStrike" cap="none">
              <a:solidFill>
                <a:srgbClr val="000072"/>
              </a:solidFill>
              <a:latin typeface="Calibri"/>
              <a:ea typeface="Calibri"/>
              <a:cs typeface="Calibri"/>
              <a:sym typeface="Calibri"/>
            </a:endParaRPr>
          </a:p>
          <a:p>
            <a:pPr marL="342900" marR="0" lvl="0" indent="-254000" algn="l" rtl="0">
              <a:lnSpc>
                <a:spcPct val="100000"/>
              </a:lnSpc>
              <a:spcBef>
                <a:spcPts val="0"/>
              </a:spcBef>
              <a:spcAft>
                <a:spcPts val="0"/>
              </a:spcAft>
              <a:buClr>
                <a:schemeClr val="dk1"/>
              </a:buClr>
              <a:buSzPts val="1400"/>
              <a:buFont typeface="Calibri"/>
              <a:buNone/>
            </a:pPr>
            <a:endParaRPr sz="1400" b="1" i="0" u="none" strike="noStrike" cap="none">
              <a:solidFill>
                <a:schemeClr val="dk1"/>
              </a:solidFill>
              <a:latin typeface="Calibri"/>
              <a:ea typeface="Calibri"/>
              <a:cs typeface="Calibri"/>
              <a:sym typeface="Calibri"/>
            </a:endParaRPr>
          </a:p>
        </p:txBody>
      </p:sp>
      <p:grpSp>
        <p:nvGrpSpPr>
          <p:cNvPr id="402" name="Google Shape;402;p15"/>
          <p:cNvGrpSpPr/>
          <p:nvPr/>
        </p:nvGrpSpPr>
        <p:grpSpPr>
          <a:xfrm>
            <a:off x="6875678" y="1680888"/>
            <a:ext cx="1728270" cy="3590901"/>
            <a:chOff x="6875678" y="1680888"/>
            <a:chExt cx="1728270" cy="3590901"/>
          </a:xfrm>
        </p:grpSpPr>
        <p:pic>
          <p:nvPicPr>
            <p:cNvPr id="403" name="Google Shape;403;p15" descr="Beaker3D100mlL.png"/>
            <p:cNvPicPr preferRelativeResize="0"/>
            <p:nvPr/>
          </p:nvPicPr>
          <p:blipFill rotWithShape="1">
            <a:blip r:embed="rId3">
              <a:alphaModFix/>
            </a:blip>
            <a:srcRect/>
            <a:stretch/>
          </p:blipFill>
          <p:spPr>
            <a:xfrm>
              <a:off x="7384312" y="3759199"/>
              <a:ext cx="422769" cy="543283"/>
            </a:xfrm>
            <a:prstGeom prst="rect">
              <a:avLst/>
            </a:prstGeom>
            <a:noFill/>
            <a:ln>
              <a:noFill/>
            </a:ln>
            <a:effectLst>
              <a:outerShdw blurRad="292100" dist="139700" dir="2700000" algn="tl" rotWithShape="0">
                <a:srgbClr val="333333">
                  <a:alpha val="64313"/>
                </a:srgbClr>
              </a:outerShdw>
            </a:effectLst>
          </p:spPr>
        </p:pic>
        <p:pic>
          <p:nvPicPr>
            <p:cNvPr id="404" name="Google Shape;404;p15" descr="SodiumHexpile.png"/>
            <p:cNvPicPr preferRelativeResize="0"/>
            <p:nvPr/>
          </p:nvPicPr>
          <p:blipFill rotWithShape="1">
            <a:blip r:embed="rId4">
              <a:alphaModFix/>
            </a:blip>
            <a:srcRect/>
            <a:stretch/>
          </p:blipFill>
          <p:spPr>
            <a:xfrm>
              <a:off x="6875678" y="2862829"/>
              <a:ext cx="373929" cy="178314"/>
            </a:xfrm>
            <a:prstGeom prst="rect">
              <a:avLst/>
            </a:prstGeom>
            <a:noFill/>
            <a:ln>
              <a:noFill/>
            </a:ln>
          </p:spPr>
        </p:pic>
        <p:pic>
          <p:nvPicPr>
            <p:cNvPr id="405" name="Google Shape;405;p15" descr="Salt.png"/>
            <p:cNvPicPr preferRelativeResize="0"/>
            <p:nvPr/>
          </p:nvPicPr>
          <p:blipFill rotWithShape="1">
            <a:blip r:embed="rId5">
              <a:alphaModFix/>
            </a:blip>
            <a:srcRect/>
            <a:stretch/>
          </p:blipFill>
          <p:spPr>
            <a:xfrm>
              <a:off x="7301251" y="1680888"/>
              <a:ext cx="582358" cy="1136985"/>
            </a:xfrm>
            <a:prstGeom prst="rect">
              <a:avLst/>
            </a:prstGeom>
            <a:noFill/>
            <a:ln>
              <a:noFill/>
            </a:ln>
            <a:effectLst>
              <a:outerShdw blurRad="292100" dist="139700" dir="2700000" algn="tl" rotWithShape="0">
                <a:srgbClr val="333333">
                  <a:alpha val="64313"/>
                </a:srgbClr>
              </a:outerShdw>
            </a:effectLst>
          </p:spPr>
        </p:pic>
        <p:cxnSp>
          <p:nvCxnSpPr>
            <p:cNvPr id="406" name="Google Shape;406;p15"/>
            <p:cNvCxnSpPr/>
            <p:nvPr/>
          </p:nvCxnSpPr>
          <p:spPr>
            <a:xfrm>
              <a:off x="7595697" y="4608343"/>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pic>
          <p:nvPicPr>
            <p:cNvPr id="407" name="Google Shape;407;p15" descr="NalgeneWaterBottle.png"/>
            <p:cNvPicPr preferRelativeResize="0"/>
            <p:nvPr/>
          </p:nvPicPr>
          <p:blipFill rotWithShape="1">
            <a:blip r:embed="rId6">
              <a:alphaModFix/>
            </a:blip>
            <a:srcRect/>
            <a:stretch/>
          </p:blipFill>
          <p:spPr>
            <a:xfrm>
              <a:off x="8028866" y="3041143"/>
              <a:ext cx="575082" cy="1087558"/>
            </a:xfrm>
            <a:prstGeom prst="rect">
              <a:avLst/>
            </a:prstGeom>
            <a:noFill/>
            <a:ln>
              <a:noFill/>
            </a:ln>
            <a:effectLst>
              <a:outerShdw blurRad="292100" dist="139700" dir="2700000" algn="tl" rotWithShape="0">
                <a:srgbClr val="333333">
                  <a:alpha val="64313"/>
                </a:srgbClr>
              </a:outerShdw>
            </a:effectLst>
          </p:spPr>
        </p:pic>
        <p:pic>
          <p:nvPicPr>
            <p:cNvPr id="408" name="Google Shape;408;p15" descr="Beaker3D100mlL.png"/>
            <p:cNvPicPr preferRelativeResize="0"/>
            <p:nvPr/>
          </p:nvPicPr>
          <p:blipFill rotWithShape="1">
            <a:blip r:embed="rId7">
              <a:alphaModFix/>
            </a:blip>
            <a:srcRect/>
            <a:stretch/>
          </p:blipFill>
          <p:spPr>
            <a:xfrm>
              <a:off x="7794642" y="4030841"/>
              <a:ext cx="468448" cy="601983"/>
            </a:xfrm>
            <a:prstGeom prst="rect">
              <a:avLst/>
            </a:prstGeom>
            <a:noFill/>
            <a:ln>
              <a:noFill/>
            </a:ln>
            <a:effectLst>
              <a:outerShdw blurRad="292100" dist="139700" dir="2700000" algn="tl" rotWithShape="0">
                <a:srgbClr val="333333">
                  <a:alpha val="64313"/>
                </a:srgbClr>
              </a:outerShdw>
            </a:effectLst>
          </p:spPr>
        </p:pic>
        <p:cxnSp>
          <p:nvCxnSpPr>
            <p:cNvPr id="409" name="Google Shape;409;p15"/>
            <p:cNvCxnSpPr/>
            <p:nvPr/>
          </p:nvCxnSpPr>
          <p:spPr>
            <a:xfrm rot="10800000" flipH="1">
              <a:off x="7000837" y="2251385"/>
              <a:ext cx="76200" cy="56648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410" name="Google Shape;410;p15"/>
            <p:cNvCxnSpPr/>
            <p:nvPr/>
          </p:nvCxnSpPr>
          <p:spPr>
            <a:xfrm rot="10800000">
              <a:off x="7077037" y="2251385"/>
              <a:ext cx="0" cy="649284"/>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grpSp>
      <p:sp>
        <p:nvSpPr>
          <p:cNvPr id="411" name="Google Shape;411;p15"/>
          <p:cNvSpPr txBox="1"/>
          <p:nvPr/>
        </p:nvSpPr>
        <p:spPr>
          <a:xfrm>
            <a:off x="1635434" y="5615574"/>
            <a:ext cx="729211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dirty="0">
                <a:solidFill>
                  <a:schemeClr val="dk1"/>
                </a:solidFill>
                <a:latin typeface="Calibri"/>
                <a:ea typeface="Calibri"/>
                <a:cs typeface="Calibri"/>
                <a:sym typeface="Calibri"/>
              </a:rPr>
              <a:t>*Crystal of about 0.5 – 2.0 mm in diameter is much easier to work with than the very finely ground “table salt” used is some countries. In North America, the larger salt crystals are often marketed as “sea salt”</a:t>
            </a:r>
            <a:endParaRPr sz="1400" b="0" i="0" u="none" strike="noStrike" cap="none" dirty="0">
              <a:solidFill>
                <a:srgbClr val="000000"/>
              </a:solidFill>
              <a:latin typeface="Arial"/>
              <a:ea typeface="Arial"/>
              <a:cs typeface="Arial"/>
              <a:sym typeface="Arial"/>
            </a:endParaRPr>
          </a:p>
        </p:txBody>
      </p:sp>
      <p:pic>
        <p:nvPicPr>
          <p:cNvPr id="412" name="Google Shape;412;p15"/>
          <p:cNvPicPr preferRelativeResize="0"/>
          <p:nvPr/>
        </p:nvPicPr>
        <p:blipFill rotWithShape="1">
          <a:blip r:embed="rId8">
            <a:alphaModFix/>
          </a:blip>
          <a:srcRect/>
          <a:stretch/>
        </p:blipFill>
        <p:spPr>
          <a:xfrm>
            <a:off x="1255264" y="5615574"/>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6"/>
          <p:cNvSpPr txBox="1"/>
          <p:nvPr/>
        </p:nvSpPr>
        <p:spPr>
          <a:xfrm>
            <a:off x="1198223" y="1785933"/>
            <a:ext cx="5304178"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8. Measure the electrical conductivity of the treated sample water (with the added salt) using the </a:t>
            </a:r>
            <a:r>
              <a:rPr lang="en-US" sz="1800" b="1" i="0" u="none" strike="noStrike" cap="none">
                <a:solidFill>
                  <a:srgbClr val="000072"/>
                </a:solidFill>
                <a:latin typeface="Calibri"/>
                <a:ea typeface="Calibri"/>
                <a:cs typeface="Calibri"/>
                <a:sym typeface="Calibri"/>
              </a:rPr>
              <a:t>Electrical Conductivity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If the electrical conductivity is at least 200 mS/cm, record value on Data Sheet. Go to </a:t>
            </a:r>
            <a:r>
              <a:rPr lang="en-US" sz="1800" b="1" i="0" u="none" strike="noStrike" cap="none">
                <a:solidFill>
                  <a:srgbClr val="000072"/>
                </a:solidFill>
                <a:latin typeface="Calibri"/>
                <a:ea typeface="Calibri"/>
                <a:cs typeface="Calibri"/>
                <a:sym typeface="Calibri"/>
              </a:rPr>
              <a:t>step 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 If the electrical conductivity is still less than 200 mS/cm, go to </a:t>
            </a:r>
            <a:r>
              <a:rPr lang="en-US" sz="1800" b="1" i="0" u="none" strike="noStrike" cap="none">
                <a:solidFill>
                  <a:srgbClr val="000072"/>
                </a:solidFill>
                <a:latin typeface="Calibri"/>
                <a:ea typeface="Calibri"/>
                <a:cs typeface="Calibri"/>
                <a:sym typeface="Calibri"/>
              </a:rPr>
              <a:t>step 6 </a:t>
            </a:r>
            <a:r>
              <a:rPr lang="en-US" sz="1800" b="0" i="0" u="none" strike="noStrike" cap="none">
                <a:solidFill>
                  <a:schemeClr val="dk1"/>
                </a:solidFill>
                <a:latin typeface="Calibri"/>
                <a:ea typeface="Calibri"/>
                <a:cs typeface="Calibri"/>
                <a:sym typeface="Calibri"/>
              </a:rPr>
              <a:t>and repeat until you get a value that is at least 200 mS/cm. </a:t>
            </a:r>
            <a:endParaRPr sz="1400" b="0" i="0" u="none" strike="noStrike" cap="none">
              <a:solidFill>
                <a:srgbClr val="000000"/>
              </a:solidFill>
              <a:latin typeface="Arial"/>
              <a:ea typeface="Arial"/>
              <a:cs typeface="Arial"/>
              <a:sym typeface="Arial"/>
            </a:endParaRPr>
          </a:p>
        </p:txBody>
      </p:sp>
      <p:sp>
        <p:nvSpPr>
          <p:cNvPr id="418" name="Google Shape;418;p16"/>
          <p:cNvSpPr txBox="1"/>
          <p:nvPr/>
        </p:nvSpPr>
        <p:spPr>
          <a:xfrm>
            <a:off x="1198223" y="898691"/>
            <a:ext cx="6554088"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(4/8)</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16"/>
          <p:cNvPicPr preferRelativeResize="0"/>
          <p:nvPr/>
        </p:nvPicPr>
        <p:blipFill rotWithShape="1">
          <a:blip r:embed="rId3">
            <a:alphaModFix/>
          </a:blip>
          <a:srcRect/>
          <a:stretch/>
        </p:blipFill>
        <p:spPr>
          <a:xfrm flipH="1">
            <a:off x="6965367" y="2870244"/>
            <a:ext cx="359323" cy="1195826"/>
          </a:xfrm>
          <a:prstGeom prst="rect">
            <a:avLst/>
          </a:prstGeom>
          <a:noFill/>
          <a:ln>
            <a:noFill/>
          </a:ln>
        </p:spPr>
      </p:pic>
      <p:pic>
        <p:nvPicPr>
          <p:cNvPr id="420" name="Google Shape;420;p16"/>
          <p:cNvPicPr preferRelativeResize="0"/>
          <p:nvPr/>
        </p:nvPicPr>
        <p:blipFill rotWithShape="1">
          <a:blip r:embed="rId4">
            <a:alphaModFix/>
          </a:blip>
          <a:srcRect/>
          <a:stretch/>
        </p:blipFill>
        <p:spPr>
          <a:xfrm>
            <a:off x="7874646" y="3151170"/>
            <a:ext cx="373929" cy="178314"/>
          </a:xfrm>
          <a:prstGeom prst="rect">
            <a:avLst/>
          </a:prstGeom>
          <a:noFill/>
          <a:ln>
            <a:noFill/>
          </a:ln>
        </p:spPr>
      </p:pic>
      <p:pic>
        <p:nvPicPr>
          <p:cNvPr id="421" name="Google Shape;421;p16"/>
          <p:cNvPicPr preferRelativeResize="0"/>
          <p:nvPr/>
        </p:nvPicPr>
        <p:blipFill rotWithShape="1">
          <a:blip r:embed="rId5">
            <a:alphaModFix/>
          </a:blip>
          <a:srcRect/>
          <a:stretch/>
        </p:blipFill>
        <p:spPr>
          <a:xfrm>
            <a:off x="8061611" y="1883576"/>
            <a:ext cx="582358" cy="1136985"/>
          </a:xfrm>
          <a:prstGeom prst="rect">
            <a:avLst/>
          </a:prstGeom>
          <a:noFill/>
          <a:ln>
            <a:noFill/>
          </a:ln>
          <a:effectLst>
            <a:outerShdw blurRad="292100" dist="139700" dir="2700000" algn="tl" rotWithShape="0">
              <a:srgbClr val="333333">
                <a:alpha val="64313"/>
              </a:srgbClr>
            </a:outerShdw>
          </a:effectLst>
        </p:spPr>
      </p:pic>
      <p:pic>
        <p:nvPicPr>
          <p:cNvPr id="422" name="Google Shape;422;p16"/>
          <p:cNvPicPr preferRelativeResize="0"/>
          <p:nvPr/>
        </p:nvPicPr>
        <p:blipFill rotWithShape="1">
          <a:blip r:embed="rId6">
            <a:alphaModFix/>
          </a:blip>
          <a:srcRect/>
          <a:stretch/>
        </p:blipFill>
        <p:spPr>
          <a:xfrm>
            <a:off x="6764057" y="3468157"/>
            <a:ext cx="734498" cy="943872"/>
          </a:xfrm>
          <a:prstGeom prst="rect">
            <a:avLst/>
          </a:prstGeom>
          <a:noFill/>
          <a:ln>
            <a:noFill/>
          </a:ln>
          <a:effectLst>
            <a:outerShdw blurRad="292100" dist="139700" dir="2700000" algn="tl" rotWithShape="0">
              <a:srgbClr val="333333">
                <a:alpha val="64313"/>
              </a:srgbClr>
            </a:outerShdw>
          </a:effectLst>
        </p:spPr>
      </p:pic>
      <p:cxnSp>
        <p:nvCxnSpPr>
          <p:cNvPr id="423" name="Google Shape;423;p16"/>
          <p:cNvCxnSpPr/>
          <p:nvPr/>
        </p:nvCxnSpPr>
        <p:spPr>
          <a:xfrm>
            <a:off x="7672752" y="3329484"/>
            <a:ext cx="575823" cy="66344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7"/>
          <p:cNvSpPr txBox="1"/>
          <p:nvPr/>
        </p:nvSpPr>
        <p:spPr>
          <a:xfrm>
            <a:off x="1219471" y="1196160"/>
            <a:ext cx="7479387"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(5/8)</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9. Remove the cap from the meter that covers the electrode (the glass bulb on the pH meter)</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Rinse the electrode on the meter and the area around it with distilled     water in the wash bottle. Blot the meter dry with a clean paper towel or tissue. Note: Do not rub the electrode or touch it with your fingers.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11.   Rinse the electrode with distilled water and blot dry again.</a:t>
            </a:r>
            <a:endParaRPr sz="1800" b="0" i="0" u="none" strike="noStrike" cap="none">
              <a:solidFill>
                <a:srgbClr val="000000"/>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29" name="Google Shape;429;p17"/>
          <p:cNvGrpSpPr/>
          <p:nvPr/>
        </p:nvGrpSpPr>
        <p:grpSpPr>
          <a:xfrm>
            <a:off x="5884474" y="4694708"/>
            <a:ext cx="2668300" cy="1436770"/>
            <a:chOff x="5884474" y="4694708"/>
            <a:chExt cx="2668300" cy="1436770"/>
          </a:xfrm>
        </p:grpSpPr>
        <p:pic>
          <p:nvPicPr>
            <p:cNvPr id="430" name="Google Shape;430;p17"/>
            <p:cNvPicPr preferRelativeResize="0"/>
            <p:nvPr/>
          </p:nvPicPr>
          <p:blipFill rotWithShape="1">
            <a:blip r:embed="rId3">
              <a:alphaModFix/>
            </a:blip>
            <a:srcRect/>
            <a:stretch/>
          </p:blipFill>
          <p:spPr>
            <a:xfrm>
              <a:off x="7884178" y="4694708"/>
              <a:ext cx="668596" cy="1436770"/>
            </a:xfrm>
            <a:prstGeom prst="rect">
              <a:avLst/>
            </a:prstGeom>
            <a:noFill/>
            <a:ln>
              <a:noFill/>
            </a:ln>
            <a:effectLst>
              <a:outerShdw blurRad="292100" dist="139700" dir="2700000" algn="tl" rotWithShape="0">
                <a:srgbClr val="333333">
                  <a:alpha val="64313"/>
                </a:srgbClr>
              </a:outerShdw>
            </a:effectLst>
          </p:spPr>
        </p:pic>
        <p:pic>
          <p:nvPicPr>
            <p:cNvPr id="431" name="Google Shape;431;p17"/>
            <p:cNvPicPr preferRelativeResize="0"/>
            <p:nvPr/>
          </p:nvPicPr>
          <p:blipFill rotWithShape="1">
            <a:blip r:embed="rId4">
              <a:alphaModFix/>
            </a:blip>
            <a:srcRect/>
            <a:stretch/>
          </p:blipFill>
          <p:spPr>
            <a:xfrm rot="-7885137" flipH="1">
              <a:off x="7116599" y="4969525"/>
              <a:ext cx="473463" cy="1088422"/>
            </a:xfrm>
            <a:prstGeom prst="rect">
              <a:avLst/>
            </a:prstGeom>
            <a:noFill/>
            <a:ln>
              <a:noFill/>
            </a:ln>
          </p:spPr>
        </p:pic>
        <p:pic>
          <p:nvPicPr>
            <p:cNvPr id="432" name="Google Shape;432;p17"/>
            <p:cNvPicPr preferRelativeResize="0"/>
            <p:nvPr/>
          </p:nvPicPr>
          <p:blipFill rotWithShape="1">
            <a:blip r:embed="rId5">
              <a:alphaModFix/>
            </a:blip>
            <a:srcRect/>
            <a:stretch/>
          </p:blipFill>
          <p:spPr>
            <a:xfrm>
              <a:off x="5884474" y="5494335"/>
              <a:ext cx="904144" cy="556953"/>
            </a:xfrm>
            <a:prstGeom prst="rect">
              <a:avLst/>
            </a:prstGeom>
            <a:noFill/>
            <a:ln>
              <a:noFill/>
            </a:ln>
            <a:effectLst>
              <a:outerShdw blurRad="292100" dist="139700" dir="2700000" algn="tl" rotWithShape="0">
                <a:srgbClr val="333333">
                  <a:alpha val="64313"/>
                </a:srgbClr>
              </a:outerShdw>
            </a:effec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8"/>
          <p:cNvSpPr txBox="1"/>
          <p:nvPr/>
        </p:nvSpPr>
        <p:spPr>
          <a:xfrm>
            <a:off x="1219471" y="1317485"/>
            <a:ext cx="595719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18"/>
          <p:cNvSpPr txBox="1"/>
          <p:nvPr/>
        </p:nvSpPr>
        <p:spPr>
          <a:xfrm>
            <a:off x="1219472" y="1032933"/>
            <a:ext cx="768746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72"/>
              </a:solidFill>
              <a:latin typeface="Calibri"/>
              <a:ea typeface="Calibri"/>
              <a:cs typeface="Calibri"/>
              <a:sym typeface="Calibri"/>
            </a:endParaRPr>
          </a:p>
        </p:txBody>
      </p:sp>
      <p:pic>
        <p:nvPicPr>
          <p:cNvPr id="439" name="Google Shape;439;p18" descr="Electrical conductivity meter in solution"/>
          <p:cNvPicPr preferRelativeResize="0"/>
          <p:nvPr/>
        </p:nvPicPr>
        <p:blipFill rotWithShape="1">
          <a:blip r:embed="rId3">
            <a:alphaModFix/>
          </a:blip>
          <a:srcRect/>
          <a:stretch/>
        </p:blipFill>
        <p:spPr>
          <a:xfrm>
            <a:off x="6691577" y="4901693"/>
            <a:ext cx="2201844" cy="1651383"/>
          </a:xfrm>
          <a:prstGeom prst="rect">
            <a:avLst/>
          </a:prstGeom>
          <a:noFill/>
          <a:ln>
            <a:noFill/>
          </a:ln>
        </p:spPr>
      </p:pic>
      <p:pic>
        <p:nvPicPr>
          <p:cNvPr id="440" name="Google Shape;440;p18" descr="Electrical conductivity meter in solution"/>
          <p:cNvPicPr preferRelativeResize="0"/>
          <p:nvPr/>
        </p:nvPicPr>
        <p:blipFill rotWithShape="1">
          <a:blip r:embed="rId4">
            <a:alphaModFix/>
          </a:blip>
          <a:srcRect/>
          <a:stretch/>
        </p:blipFill>
        <p:spPr>
          <a:xfrm>
            <a:off x="6691577" y="1932615"/>
            <a:ext cx="2201844" cy="2893386"/>
          </a:xfrm>
          <a:prstGeom prst="rect">
            <a:avLst/>
          </a:prstGeom>
          <a:noFill/>
          <a:ln>
            <a:noFill/>
          </a:ln>
        </p:spPr>
      </p:pic>
      <p:sp>
        <p:nvSpPr>
          <p:cNvPr id="441" name="Google Shape;441;p18"/>
          <p:cNvSpPr txBox="1"/>
          <p:nvPr/>
        </p:nvSpPr>
        <p:spPr>
          <a:xfrm>
            <a:off x="1219472" y="2233261"/>
            <a:ext cx="5206822"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12. Calibrate the pH meter according to the manufacturer’s directions, using the three buffer solutions.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13. Put the electrode part of the meter into the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14. Stir once with the meter. Do not let the  meter touch the bottom or sides of the beaker. Wait one minute.  If the pH meter is still changing number,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wait another minute.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9"/>
          <p:cNvSpPr txBox="1"/>
          <p:nvPr/>
        </p:nvSpPr>
        <p:spPr>
          <a:xfrm>
            <a:off x="1219471" y="943899"/>
            <a:ext cx="7684640" cy="51398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(7/8)</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15. Record the pH value on the Hydrosphere Data Sheet (see inset below).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16. Repeat steps 3-10 twice using new water samples. You do NOT need to calibrate the pH meter again. Record conductivity and pH values on the Data Sheet.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17. Check to see if each of the three observations is within 0.2 of the average. If all three are within 0.2, record the average on the Data Sheet.  If all three observations are not within  0.2, repeat the measurements.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47" name="Google Shape;447;p19" descr="Screenshot of data sheet including a table with three rows for data entry. Column 1 is labeled “If salt added, conductivity” and Column 2 is labeled “pH”. "/>
          <p:cNvPicPr preferRelativeResize="0"/>
          <p:nvPr/>
        </p:nvPicPr>
        <p:blipFill rotWithShape="1">
          <a:blip r:embed="rId3">
            <a:alphaModFix/>
          </a:blip>
          <a:srcRect/>
          <a:stretch/>
        </p:blipFill>
        <p:spPr>
          <a:xfrm>
            <a:off x="2482011" y="4628326"/>
            <a:ext cx="5406099" cy="1968036"/>
          </a:xfrm>
          <a:prstGeom prst="rect">
            <a:avLst/>
          </a:prstGeom>
          <a:noFill/>
          <a:ln>
            <a:noFill/>
          </a:ln>
          <a:effectLst>
            <a:outerShdw blurRad="292100" dist="139700" dir="2700000" algn="tl" rotWithShape="0">
              <a:srgbClr val="333333">
                <a:alpha val="64313"/>
              </a:srgbClr>
            </a:outerShdw>
          </a:effectLst>
        </p:spPr>
      </p:pic>
      <p:sp>
        <p:nvSpPr>
          <p:cNvPr id="448" name="Google Shape;448;p19"/>
          <p:cNvSpPr txBox="1"/>
          <p:nvPr/>
        </p:nvSpPr>
        <p:spPr>
          <a:xfrm>
            <a:off x="5418667" y="4628326"/>
            <a:ext cx="254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x</a:t>
            </a:r>
            <a:endParaRPr sz="1800" b="1" i="0" u="none" strike="noStrike" cap="none">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 descr="1_PPTHydro_PH_Final_12_15_Lo.jpg"/>
          <p:cNvPicPr preferRelativeResize="0"/>
          <p:nvPr/>
        </p:nvPicPr>
        <p:blipFill rotWithShape="1">
          <a:blip r:embed="rId3">
            <a:alphaModFix amt="15000"/>
          </a:blip>
          <a:srcRect/>
          <a:stretch/>
        </p:blipFill>
        <p:spPr>
          <a:xfrm>
            <a:off x="1164709" y="1449319"/>
            <a:ext cx="7960223" cy="5408681"/>
          </a:xfrm>
          <a:prstGeom prst="rect">
            <a:avLst/>
          </a:prstGeom>
          <a:noFill/>
          <a:ln>
            <a:noFill/>
          </a:ln>
        </p:spPr>
      </p:pic>
      <p:sp>
        <p:nvSpPr>
          <p:cNvPr id="274" name="Google Shape;274;p2"/>
          <p:cNvSpPr txBox="1"/>
          <p:nvPr/>
        </p:nvSpPr>
        <p:spPr>
          <a:xfrm>
            <a:off x="1164709" y="1018908"/>
            <a:ext cx="7959090" cy="49244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pH and  explain how environmental variables result in different measurements</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in the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water pH measurements using a pH meter</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0"/>
          <p:cNvPicPr preferRelativeResize="0"/>
          <p:nvPr/>
        </p:nvPicPr>
        <p:blipFill rotWithShape="1">
          <a:blip r:embed="rId3">
            <a:alphaModFix/>
          </a:blip>
          <a:srcRect/>
          <a:stretch/>
        </p:blipFill>
        <p:spPr>
          <a:xfrm>
            <a:off x="1219471" y="5955371"/>
            <a:ext cx="399410" cy="409377"/>
          </a:xfrm>
          <a:prstGeom prst="rect">
            <a:avLst/>
          </a:prstGeom>
          <a:noFill/>
          <a:ln>
            <a:noFill/>
          </a:ln>
          <a:effectLst>
            <a:outerShdw blurRad="292100" dist="139700" dir="2700000" algn="tl" rotWithShape="0">
              <a:srgbClr val="333333">
                <a:alpha val="64313"/>
              </a:srgbClr>
            </a:outerShdw>
          </a:effectLst>
        </p:spPr>
      </p:pic>
      <p:sp>
        <p:nvSpPr>
          <p:cNvPr id="454" name="Google Shape;454;p20"/>
          <p:cNvSpPr txBox="1"/>
          <p:nvPr/>
        </p:nvSpPr>
        <p:spPr>
          <a:xfrm>
            <a:off x="1219471" y="943899"/>
            <a:ext cx="7810311" cy="42780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(8/8)</a:t>
            </a:r>
            <a:endParaRPr sz="2400" b="1" i="0" u="none" strike="noStrike" cap="none">
              <a:solidFill>
                <a:srgbClr val="000072"/>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18. Calculate the average of the three observations and record on the Data Sheet.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72"/>
                </a:solidFill>
                <a:latin typeface="Calibri"/>
                <a:ea typeface="Calibri"/>
                <a:cs typeface="Calibri"/>
                <a:sym typeface="Calibri"/>
              </a:rPr>
              <a:t>	Calculate Average:  </a:t>
            </a:r>
            <a:r>
              <a:rPr lang="en-US" sz="1600" b="1" i="0" u="sng" strike="noStrike" cap="none">
                <a:solidFill>
                  <a:srgbClr val="000072"/>
                </a:solidFill>
                <a:latin typeface="Calibri"/>
                <a:ea typeface="Calibri"/>
                <a:cs typeface="Calibri"/>
                <a:sym typeface="Calibri"/>
              </a:rPr>
              <a:t>Observer 1 + Observer 2 + Observer 3</a:t>
            </a: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72"/>
                </a:solidFill>
                <a:latin typeface="Calibri"/>
                <a:ea typeface="Calibri"/>
                <a:cs typeface="Calibri"/>
                <a:sym typeface="Calibri"/>
              </a:rPr>
              <a:t>								3</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19. Rinse the electrode with distilled water and blot dry. Turn off the meter and put on cap to protect the electrode.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20. Enter your data on the GLOBE Website.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		 *End of  data collection for this pH Water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55" name="Google Shape;455;p20"/>
          <p:cNvSpPr txBox="1"/>
          <p:nvPr/>
        </p:nvSpPr>
        <p:spPr>
          <a:xfrm>
            <a:off x="1799548" y="5961631"/>
            <a:ext cx="707813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chemeClr val="dk1"/>
                </a:solidFill>
                <a:latin typeface="Calibri"/>
                <a:ea typeface="Calibri"/>
                <a:cs typeface="Calibri"/>
                <a:sym typeface="Calibri"/>
              </a:rPr>
              <a:t>If you cannot get all three measurements within 0.2 of one another, talk to a master trainer about possible problems  </a:t>
            </a:r>
            <a:endParaRPr sz="1400" b="1" i="1"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1"/>
          <p:cNvSpPr/>
          <p:nvPr/>
        </p:nvSpPr>
        <p:spPr>
          <a:xfrm>
            <a:off x="1164534" y="2082096"/>
            <a:ext cx="8109648" cy="4493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72"/>
                </a:solidFill>
                <a:latin typeface="Calibri"/>
                <a:ea typeface="Calibri"/>
                <a:cs typeface="Calibri"/>
                <a:sym typeface="Calibri"/>
              </a:rPr>
              <a:t>Assemble Water pH Equipment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pH meter</a:t>
            </a:r>
            <a:endParaRPr sz="16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100-ml beaker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Protective gloves</a:t>
            </a:r>
            <a:endParaRPr sz="16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Pen or Pencil</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Distilled water in wash bottle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Clean paper towels or tissue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 mL of pH 4.0 buffer solution in a jar with a lid: labeled pH 4.0</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25 mL of pH 7.0 buffer solution in a jar with a lid: labeled pH 7.0</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25 mL of pH 10.0 buffer solution in a jar with a lid: labeled pH 10.0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72"/>
              </a:solidFill>
              <a:latin typeface="Calibri"/>
              <a:ea typeface="Calibri"/>
              <a:cs typeface="Calibri"/>
              <a:sym typeface="Calibri"/>
            </a:endParaRPr>
          </a:p>
          <a:p>
            <a:pPr marL="285750" marR="0" lvl="0" indent="-285750" algn="l" rtl="0">
              <a:lnSpc>
                <a:spcPct val="100000"/>
              </a:lnSpc>
              <a:spcBef>
                <a:spcPts val="0"/>
              </a:spcBef>
              <a:spcAft>
                <a:spcPts val="0"/>
              </a:spcAft>
              <a:buClr>
                <a:srgbClr val="000072"/>
              </a:buClr>
              <a:buSzPts val="1600"/>
              <a:buFont typeface="Arial"/>
              <a:buChar char="•"/>
            </a:pPr>
            <a:r>
              <a:rPr lang="en-US" sz="1600" b="1" i="0" u="sng" strike="noStrike" cap="none" dirty="0">
                <a:solidFill>
                  <a:srgbClr val="000072"/>
                </a:solidFill>
                <a:latin typeface="Calibri"/>
                <a:ea typeface="Calibri"/>
                <a:cs typeface="Calibri"/>
                <a:sym typeface="Calibri"/>
                <a:hlinkClick r:id="rId3"/>
              </a:rPr>
              <a:t>Water pH Data Sheet</a:t>
            </a:r>
            <a:endParaRPr sz="1600" b="1" i="0" u="none" strike="noStrike" cap="none" dirty="0">
              <a:solidFill>
                <a:srgbClr val="000072"/>
              </a:solidFill>
              <a:latin typeface="Calibri"/>
              <a:ea typeface="Calibri"/>
              <a:cs typeface="Calibri"/>
              <a:sym typeface="Calibri"/>
            </a:endParaRPr>
          </a:p>
          <a:p>
            <a:pPr marL="285750" marR="0" lvl="0" indent="-285750" algn="l" rtl="0">
              <a:lnSpc>
                <a:spcPct val="100000"/>
              </a:lnSpc>
              <a:spcBef>
                <a:spcPts val="0"/>
              </a:spcBef>
              <a:spcAft>
                <a:spcPts val="0"/>
              </a:spcAft>
              <a:buClr>
                <a:srgbClr val="000072"/>
              </a:buClr>
              <a:buSzPts val="1600"/>
              <a:buFont typeface="Arial"/>
              <a:buChar char="•"/>
            </a:pPr>
            <a:r>
              <a:rPr lang="en-US" sz="1600" b="1" i="0" u="sng" strike="noStrike" cap="none" dirty="0">
                <a:solidFill>
                  <a:srgbClr val="0000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Electrical Conductivity Field Guide</a:t>
            </a:r>
            <a:endParaRPr sz="16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72"/>
              </a:buClr>
              <a:buSzPts val="1400"/>
              <a:buFont typeface="Arial"/>
              <a:buChar char="•"/>
            </a:pPr>
            <a:r>
              <a:rPr lang="en-US" sz="1400" b="1" i="0" u="sng" strike="noStrike" cap="none" dirty="0">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Water Protocol using  a pH Meter: Electrical Conductivity Greater than 200 mS/cm</a:t>
            </a:r>
            <a:endParaRPr sz="1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	</a:t>
            </a:r>
            <a:r>
              <a:rPr lang="en-US" sz="1400" b="1" i="1" u="none" strike="noStrike" cap="none" dirty="0">
                <a:solidFill>
                  <a:schemeClr val="dk1"/>
                </a:solidFill>
                <a:latin typeface="Calibri"/>
                <a:ea typeface="Calibri"/>
                <a:cs typeface="Calibri"/>
                <a:sym typeface="Calibri"/>
              </a:rPr>
              <a:t>Note: jars should have an opening large enough to immerse the pH meter</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61" name="Google Shape;461;p21"/>
          <p:cNvSpPr/>
          <p:nvPr/>
        </p:nvSpPr>
        <p:spPr>
          <a:xfrm>
            <a:off x="1203684" y="972830"/>
            <a:ext cx="7940315"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pH Water Protocol using  </a:t>
            </a:r>
            <a:r>
              <a:rPr lang="en-US" sz="2400" b="1" i="0" u="none" strike="noStrike" cap="none" dirty="0">
                <a:solidFill>
                  <a:srgbClr val="FF0000"/>
                </a:solidFill>
                <a:latin typeface="Calibri"/>
                <a:ea typeface="Calibri"/>
                <a:cs typeface="Calibri"/>
                <a:sym typeface="Calibri"/>
              </a:rPr>
              <a:t>a pH Meter</a:t>
            </a:r>
            <a:r>
              <a:rPr lang="en-US" sz="2400" b="1" i="0" u="none" strike="noStrike" cap="none" dirty="0">
                <a:solidFill>
                  <a:srgbClr val="000072"/>
                </a:solidFill>
                <a:latin typeface="Calibri"/>
                <a:ea typeface="Calibri"/>
                <a:cs typeface="Calibri"/>
                <a:sym typeface="Calibri"/>
              </a:rPr>
              <a:t>: Electrical Conductivity </a:t>
            </a:r>
            <a:r>
              <a:rPr lang="en-US" sz="2400" b="1" i="0" u="none" strike="noStrike" cap="none" dirty="0">
                <a:solidFill>
                  <a:srgbClr val="FF0000"/>
                </a:solidFill>
                <a:latin typeface="Calibri"/>
                <a:ea typeface="Calibri"/>
                <a:cs typeface="Calibri"/>
                <a:sym typeface="Calibri"/>
              </a:rPr>
              <a:t>Greater </a:t>
            </a:r>
            <a:r>
              <a:rPr lang="en-US" sz="2400" b="1" i="0" u="none" strike="noStrike" cap="none" dirty="0">
                <a:solidFill>
                  <a:srgbClr val="000072"/>
                </a:solidFill>
                <a:latin typeface="Calibri"/>
                <a:ea typeface="Calibri"/>
                <a:cs typeface="Calibri"/>
                <a:sym typeface="Calibri"/>
              </a:rPr>
              <a:t>than 200 mS/cm (1/5 slides)</a:t>
            </a:r>
            <a:endParaRPr sz="2400" b="1"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your study site is brackish or the Ocean, you can assume that the Electrical Conductivity is Greater than 200 mS/cm.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FF0000"/>
              </a:solidFill>
              <a:latin typeface="Calibri"/>
              <a:ea typeface="Calibri"/>
              <a:cs typeface="Calibri"/>
              <a:sym typeface="Calibri"/>
            </a:endParaRPr>
          </a:p>
        </p:txBody>
      </p:sp>
      <p:grpSp>
        <p:nvGrpSpPr>
          <p:cNvPr id="462" name="Google Shape;462;p21" descr="Equipment needed to measure water pH"/>
          <p:cNvGrpSpPr/>
          <p:nvPr/>
        </p:nvGrpSpPr>
        <p:grpSpPr>
          <a:xfrm>
            <a:off x="4576635" y="2072245"/>
            <a:ext cx="4174516" cy="3272067"/>
            <a:chOff x="4576635" y="2072245"/>
            <a:chExt cx="4174516" cy="3272067"/>
          </a:xfrm>
        </p:grpSpPr>
        <p:grpSp>
          <p:nvGrpSpPr>
            <p:cNvPr id="463" name="Google Shape;463;p21"/>
            <p:cNvGrpSpPr/>
            <p:nvPr/>
          </p:nvGrpSpPr>
          <p:grpSpPr>
            <a:xfrm rot="-1521617">
              <a:off x="6648311" y="3562633"/>
              <a:ext cx="1558386" cy="696212"/>
              <a:chOff x="5110464" y="1424636"/>
              <a:chExt cx="2652904" cy="1213715"/>
            </a:xfrm>
          </p:grpSpPr>
          <p:pic>
            <p:nvPicPr>
              <p:cNvPr id="464" name="Google Shape;464;p21" descr="Gloves.png"/>
              <p:cNvPicPr preferRelativeResize="0"/>
              <p:nvPr/>
            </p:nvPicPr>
            <p:blipFill rotWithShape="1">
              <a:blip r:embed="rId6">
                <a:alphaModFix/>
              </a:blip>
              <a:srcRect/>
              <a:stretch/>
            </p:blipFill>
            <p:spPr>
              <a:xfrm>
                <a:off x="5110464" y="1706466"/>
                <a:ext cx="1922850" cy="487834"/>
              </a:xfrm>
              <a:prstGeom prst="rect">
                <a:avLst/>
              </a:prstGeom>
              <a:noFill/>
              <a:ln>
                <a:noFill/>
              </a:ln>
            </p:spPr>
          </p:pic>
          <p:pic>
            <p:nvPicPr>
              <p:cNvPr id="465" name="Google Shape;465;p21" descr="Gloves.png"/>
              <p:cNvPicPr preferRelativeResize="0"/>
              <p:nvPr/>
            </p:nvPicPr>
            <p:blipFill rotWithShape="1">
              <a:blip r:embed="rId7">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466" name="Google Shape;466;p21" descr="Beaker3D100mlL.png"/>
            <p:cNvPicPr preferRelativeResize="0"/>
            <p:nvPr/>
          </p:nvPicPr>
          <p:blipFill rotWithShape="1">
            <a:blip r:embed="rId8">
              <a:alphaModFix/>
            </a:blip>
            <a:srcRect/>
            <a:stretch/>
          </p:blipFill>
          <p:spPr>
            <a:xfrm>
              <a:off x="5514982" y="2571042"/>
              <a:ext cx="734498" cy="943872"/>
            </a:xfrm>
            <a:prstGeom prst="rect">
              <a:avLst/>
            </a:prstGeom>
            <a:noFill/>
            <a:ln>
              <a:noFill/>
            </a:ln>
            <a:effectLst>
              <a:outerShdw blurRad="292100" dist="139700" dir="2700000" algn="tl" rotWithShape="0">
                <a:srgbClr val="333333">
                  <a:alpha val="64313"/>
                </a:srgbClr>
              </a:outerShdw>
            </a:effectLst>
          </p:spPr>
        </p:pic>
        <p:pic>
          <p:nvPicPr>
            <p:cNvPr id="467" name="Google Shape;467;p21" descr="Goggles1whole.png"/>
            <p:cNvPicPr preferRelativeResize="0"/>
            <p:nvPr/>
          </p:nvPicPr>
          <p:blipFill rotWithShape="1">
            <a:blip r:embed="rId9">
              <a:alphaModFix/>
            </a:blip>
            <a:srcRect/>
            <a:stretch/>
          </p:blipFill>
          <p:spPr>
            <a:xfrm>
              <a:off x="7264425" y="2450158"/>
              <a:ext cx="1116409" cy="851309"/>
            </a:xfrm>
            <a:prstGeom prst="rect">
              <a:avLst/>
            </a:prstGeom>
            <a:noFill/>
            <a:ln>
              <a:noFill/>
            </a:ln>
            <a:effectLst>
              <a:outerShdw blurRad="292100" dist="139700" dir="2700000" algn="tl" rotWithShape="0">
                <a:srgbClr val="333333">
                  <a:alpha val="64313"/>
                </a:srgbClr>
              </a:outerShdw>
            </a:effectLst>
          </p:spPr>
        </p:pic>
        <p:pic>
          <p:nvPicPr>
            <p:cNvPr id="468" name="Google Shape;468;p21" descr="PermanentMarker.png"/>
            <p:cNvPicPr preferRelativeResize="0"/>
            <p:nvPr/>
          </p:nvPicPr>
          <p:blipFill rotWithShape="1">
            <a:blip r:embed="rId10">
              <a:alphaModFix/>
            </a:blip>
            <a:srcRect/>
            <a:stretch/>
          </p:blipFill>
          <p:spPr>
            <a:xfrm>
              <a:off x="4576635" y="3757960"/>
              <a:ext cx="1279476" cy="192845"/>
            </a:xfrm>
            <a:prstGeom prst="rect">
              <a:avLst/>
            </a:prstGeom>
            <a:noFill/>
            <a:ln>
              <a:noFill/>
            </a:ln>
            <a:effectLst>
              <a:outerShdw blurRad="292100" dist="139700" dir="2700000" algn="tl" rotWithShape="0">
                <a:srgbClr val="333333">
                  <a:alpha val="64313"/>
                </a:srgbClr>
              </a:outerShdw>
            </a:effectLst>
          </p:spPr>
        </p:pic>
        <p:pic>
          <p:nvPicPr>
            <p:cNvPr id="469" name="Google Shape;469;p21" descr="ClothSM.png"/>
            <p:cNvPicPr preferRelativeResize="0"/>
            <p:nvPr/>
          </p:nvPicPr>
          <p:blipFill rotWithShape="1">
            <a:blip r:embed="rId11">
              <a:alphaModFix/>
            </a:blip>
            <a:srcRect/>
            <a:stretch/>
          </p:blipFill>
          <p:spPr>
            <a:xfrm>
              <a:off x="7039944" y="4757159"/>
              <a:ext cx="953170" cy="587153"/>
            </a:xfrm>
            <a:prstGeom prst="rect">
              <a:avLst/>
            </a:prstGeom>
            <a:noFill/>
            <a:ln>
              <a:noFill/>
            </a:ln>
            <a:effectLst>
              <a:outerShdw blurRad="292100" dist="139700" dir="2700000" algn="tl" rotWithShape="0">
                <a:srgbClr val="333333">
                  <a:alpha val="64313"/>
                </a:srgbClr>
              </a:outerShdw>
            </a:effectLst>
          </p:spPr>
        </p:pic>
        <p:pic>
          <p:nvPicPr>
            <p:cNvPr id="470" name="Google Shape;470;p21" descr="NalgeneWaterBottle.png"/>
            <p:cNvPicPr preferRelativeResize="0"/>
            <p:nvPr/>
          </p:nvPicPr>
          <p:blipFill rotWithShape="1">
            <a:blip r:embed="rId12">
              <a:alphaModFix/>
            </a:blip>
            <a:srcRect/>
            <a:stretch/>
          </p:blipFill>
          <p:spPr>
            <a:xfrm>
              <a:off x="8010517" y="3362683"/>
              <a:ext cx="740634" cy="1400640"/>
            </a:xfrm>
            <a:prstGeom prst="rect">
              <a:avLst/>
            </a:prstGeom>
            <a:noFill/>
            <a:ln>
              <a:noFill/>
            </a:ln>
            <a:effectLst>
              <a:outerShdw blurRad="292100" dist="139700" dir="2700000" algn="tl" rotWithShape="0">
                <a:srgbClr val="333333">
                  <a:alpha val="64313"/>
                </a:srgbClr>
              </a:outerShdw>
            </a:effectLst>
          </p:spPr>
        </p:pic>
        <p:pic>
          <p:nvPicPr>
            <p:cNvPr id="471" name="Google Shape;471;p21" descr="Washbottle.png"/>
            <p:cNvPicPr preferRelativeResize="0"/>
            <p:nvPr/>
          </p:nvPicPr>
          <p:blipFill rotWithShape="1">
            <a:blip r:embed="rId13">
              <a:alphaModFix/>
            </a:blip>
            <a:srcRect/>
            <a:stretch/>
          </p:blipFill>
          <p:spPr>
            <a:xfrm>
              <a:off x="6520164" y="2072245"/>
              <a:ext cx="668596" cy="1436770"/>
            </a:xfrm>
            <a:prstGeom prst="rect">
              <a:avLst/>
            </a:prstGeom>
            <a:noFill/>
            <a:ln>
              <a:noFill/>
            </a:ln>
            <a:effectLst>
              <a:outerShdw blurRad="292100" dist="139700" dir="2700000" algn="tl" rotWithShape="0">
                <a:srgbClr val="333333">
                  <a:alpha val="64313"/>
                </a:srgbClr>
              </a:outerShdw>
            </a:effectLst>
          </p:spPr>
        </p:pic>
      </p:grpSp>
      <p:pic>
        <p:nvPicPr>
          <p:cNvPr id="472" name="Google Shape;472;p21" descr="1_AttentionICON_8_14_15.png"/>
          <p:cNvPicPr preferRelativeResize="0"/>
          <p:nvPr/>
        </p:nvPicPr>
        <p:blipFill rotWithShape="1">
          <a:blip r:embed="rId14">
            <a:alphaModFix/>
          </a:blip>
          <a:srcRect/>
          <a:stretch/>
        </p:blipFill>
        <p:spPr>
          <a:xfrm>
            <a:off x="1357694" y="5885170"/>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grpSp>
        <p:nvGrpSpPr>
          <p:cNvPr id="477" name="Google Shape;477;p22"/>
          <p:cNvGrpSpPr/>
          <p:nvPr/>
        </p:nvGrpSpPr>
        <p:grpSpPr>
          <a:xfrm>
            <a:off x="1652901" y="5912513"/>
            <a:ext cx="1558386" cy="696212"/>
            <a:chOff x="5110464" y="1424636"/>
            <a:chExt cx="2652904" cy="1213715"/>
          </a:xfrm>
        </p:grpSpPr>
        <p:pic>
          <p:nvPicPr>
            <p:cNvPr id="478" name="Google Shape;478;p22"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479" name="Google Shape;479;p22" descr="Gloves.png"/>
            <p:cNvPicPr preferRelativeResize="0"/>
            <p:nvPr/>
          </p:nvPicPr>
          <p:blipFill rotWithShape="1">
            <a:blip r:embed="rId4">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sp>
        <p:nvSpPr>
          <p:cNvPr id="480" name="Google Shape;480;p22"/>
          <p:cNvSpPr/>
          <p:nvPr/>
        </p:nvSpPr>
        <p:spPr>
          <a:xfrm>
            <a:off x="3804467" y="6131478"/>
            <a:ext cx="450521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SAFTEY</a:t>
            </a:r>
            <a:r>
              <a:rPr lang="en-US" sz="1200" b="0" i="1" u="none" strike="noStrike" cap="none">
                <a:solidFill>
                  <a:schemeClr val="dk1"/>
                </a:solidFill>
                <a:latin typeface="Calibri"/>
                <a:ea typeface="Calibri"/>
                <a:cs typeface="Calibri"/>
                <a:sym typeface="Calibri"/>
              </a:rPr>
              <a:t> be sure to wear gloves and goggles during your investigation</a:t>
            </a:r>
            <a:endParaRPr sz="1200" b="0" i="1" u="none" strike="noStrike" cap="none">
              <a:solidFill>
                <a:schemeClr val="dk1"/>
              </a:solidFill>
              <a:latin typeface="Calibri"/>
              <a:ea typeface="Calibri"/>
              <a:cs typeface="Calibri"/>
              <a:sym typeface="Calibri"/>
            </a:endParaRPr>
          </a:p>
        </p:txBody>
      </p:sp>
      <p:pic>
        <p:nvPicPr>
          <p:cNvPr id="481" name="Google Shape;481;p22" descr="1_AttentionICON_8_14_15.png"/>
          <p:cNvPicPr preferRelativeResize="0"/>
          <p:nvPr/>
        </p:nvPicPr>
        <p:blipFill rotWithShape="1">
          <a:blip r:embed="rId5">
            <a:alphaModFix/>
          </a:blip>
          <a:srcRect/>
          <a:stretch/>
        </p:blipFill>
        <p:spPr>
          <a:xfrm>
            <a:off x="1219471" y="5966739"/>
            <a:ext cx="399410" cy="409377"/>
          </a:xfrm>
          <a:prstGeom prst="rect">
            <a:avLst/>
          </a:prstGeom>
          <a:noFill/>
          <a:ln>
            <a:noFill/>
          </a:ln>
          <a:effectLst>
            <a:outerShdw blurRad="292100" dist="139700" dir="2700000" algn="tl" rotWithShape="0">
              <a:srgbClr val="333333">
                <a:alpha val="64313"/>
              </a:srgbClr>
            </a:outerShdw>
          </a:effectLst>
        </p:spPr>
      </p:pic>
      <p:sp>
        <p:nvSpPr>
          <p:cNvPr id="482" name="Google Shape;482;p22"/>
          <p:cNvSpPr txBox="1"/>
          <p:nvPr/>
        </p:nvSpPr>
        <p:spPr>
          <a:xfrm>
            <a:off x="1219471" y="1196160"/>
            <a:ext cx="7479387" cy="54168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IV. pH Water Protocol using  </a:t>
            </a:r>
            <a:r>
              <a:rPr lang="en-US" sz="2000" b="1" i="0" u="none" strike="noStrike" cap="none">
                <a:solidFill>
                  <a:srgbClr val="FF0000"/>
                </a:solidFill>
                <a:latin typeface="Calibri"/>
                <a:ea typeface="Calibri"/>
                <a:cs typeface="Calibri"/>
                <a:sym typeface="Calibri"/>
              </a:rPr>
              <a:t>a pH Meter</a:t>
            </a:r>
            <a:r>
              <a:rPr lang="en-US" sz="2000" b="1" i="0" u="none" strike="noStrike" cap="none">
                <a:solidFill>
                  <a:srgbClr val="000072"/>
                </a:solidFill>
                <a:latin typeface="Calibri"/>
                <a:ea typeface="Calibri"/>
                <a:cs typeface="Calibri"/>
                <a:sym typeface="Calibri"/>
              </a:rPr>
              <a:t>: Electrical Conductivity </a:t>
            </a:r>
            <a:r>
              <a:rPr lang="en-US" sz="2000" b="1" i="0" u="none" strike="noStrike" cap="none">
                <a:solidFill>
                  <a:srgbClr val="FF0000"/>
                </a:solidFill>
                <a:latin typeface="Calibri"/>
                <a:ea typeface="Calibri"/>
                <a:cs typeface="Calibri"/>
                <a:sym typeface="Calibri"/>
              </a:rPr>
              <a:t>Greater </a:t>
            </a:r>
            <a:r>
              <a:rPr lang="en-US" sz="2000" b="1" i="0" u="none" strike="noStrike" cap="none">
                <a:solidFill>
                  <a:srgbClr val="000072"/>
                </a:solidFill>
                <a:latin typeface="Calibri"/>
                <a:ea typeface="Calibri"/>
                <a:cs typeface="Calibri"/>
                <a:sym typeface="Calibri"/>
              </a:rPr>
              <a:t>than 200 mS/cm (2/5)</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 Fill in the top part of the Hydrosphere Investigation. In the pH section of the    Data Sheet, check the box next to “pH 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2. Put on protective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3. Remove the cap from the meter that covers the electrode (the glass bulb on the pH meter)</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4. Rinse the electrode on the meter and the area around it with distilled     water in the wash bottle. Blot the meter dry with a clean paper towel or tissue. Note: Do not rub the electrode or touch it with your fingers.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5. Rinse the electrode with distilled water and blot dry again.</a:t>
            </a:r>
            <a:endParaRPr sz="1800" b="0" i="0" u="none" strike="noStrike" cap="none">
              <a:solidFill>
                <a:srgbClr val="000000"/>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3" name="Google Shape;483;p22" descr="Goggles1whole.png"/>
          <p:cNvPicPr preferRelativeResize="0"/>
          <p:nvPr/>
        </p:nvPicPr>
        <p:blipFill rotWithShape="1">
          <a:blip r:embed="rId6">
            <a:alphaModFix/>
          </a:blip>
          <a:srcRect/>
          <a:stretch/>
        </p:blipFill>
        <p:spPr>
          <a:xfrm>
            <a:off x="2953468" y="5727193"/>
            <a:ext cx="850999" cy="648923"/>
          </a:xfrm>
          <a:prstGeom prst="rect">
            <a:avLst/>
          </a:prstGeom>
          <a:noFill/>
          <a:ln>
            <a:noFill/>
          </a:ln>
          <a:effectLst>
            <a:outerShdw blurRad="292100" dist="139700" dir="2700000" algn="tl" rotWithShape="0">
              <a:srgbClr val="333333">
                <a:alpha val="64313"/>
              </a:srgbClr>
            </a:outerShdw>
          </a:effectLst>
        </p:spPr>
      </p:pic>
      <p:pic>
        <p:nvPicPr>
          <p:cNvPr id="484" name="Google Shape;484;p22"/>
          <p:cNvPicPr preferRelativeResize="0"/>
          <p:nvPr/>
        </p:nvPicPr>
        <p:blipFill rotWithShape="1">
          <a:blip r:embed="rId7">
            <a:alphaModFix/>
          </a:blip>
          <a:srcRect/>
          <a:stretch/>
        </p:blipFill>
        <p:spPr>
          <a:xfrm>
            <a:off x="8030262" y="1901146"/>
            <a:ext cx="668596" cy="1436770"/>
          </a:xfrm>
          <a:prstGeom prst="rect">
            <a:avLst/>
          </a:prstGeom>
          <a:noFill/>
          <a:ln>
            <a:noFill/>
          </a:ln>
          <a:effectLst>
            <a:outerShdw blurRad="292100" dist="139700" dir="2700000" algn="tl" rotWithShape="0">
              <a:srgbClr val="333333">
                <a:alpha val="64313"/>
              </a:srgbClr>
            </a:outerShdw>
          </a:effectLst>
        </p:spPr>
      </p:pic>
      <p:pic>
        <p:nvPicPr>
          <p:cNvPr id="485" name="Google Shape;485;p22"/>
          <p:cNvPicPr preferRelativeResize="0"/>
          <p:nvPr/>
        </p:nvPicPr>
        <p:blipFill rotWithShape="1">
          <a:blip r:embed="rId8">
            <a:alphaModFix/>
          </a:blip>
          <a:srcRect/>
          <a:stretch/>
        </p:blipFill>
        <p:spPr>
          <a:xfrm rot="-7885137" flipH="1">
            <a:off x="7634070" y="4963487"/>
            <a:ext cx="489564" cy="1088422"/>
          </a:xfrm>
          <a:prstGeom prst="rect">
            <a:avLst/>
          </a:prstGeom>
          <a:noFill/>
          <a:ln>
            <a:noFill/>
          </a:ln>
        </p:spPr>
      </p:pic>
      <p:pic>
        <p:nvPicPr>
          <p:cNvPr id="486" name="Google Shape;486;p22"/>
          <p:cNvPicPr preferRelativeResize="0"/>
          <p:nvPr/>
        </p:nvPicPr>
        <p:blipFill rotWithShape="1">
          <a:blip r:embed="rId9">
            <a:alphaModFix/>
          </a:blip>
          <a:srcRect/>
          <a:stretch/>
        </p:blipFill>
        <p:spPr>
          <a:xfrm>
            <a:off x="6336546" y="2780963"/>
            <a:ext cx="904144" cy="556953"/>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3"/>
          <p:cNvSpPr txBox="1"/>
          <p:nvPr/>
        </p:nvSpPr>
        <p:spPr>
          <a:xfrm>
            <a:off x="1219472" y="1317485"/>
            <a:ext cx="4194859" cy="56323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6. Calibrate</a:t>
            </a:r>
            <a:r>
              <a:rPr lang="en-US" sz="1600" b="0" i="0" u="none" strike="noStrike" cap="none">
                <a:solidFill>
                  <a:srgbClr val="000000"/>
                </a:solidFill>
                <a:latin typeface="Calibri"/>
                <a:ea typeface="Calibri"/>
                <a:cs typeface="Calibri"/>
                <a:sym typeface="Calibri"/>
              </a:rPr>
              <a:t> the pH meter according to the manufacturer’s directions, using  the three buffer solutions.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7. Rinse a 100-mL beaker three times with sample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8. Pour 50 mL of sample water into the  100-mL beaker.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9. Put the electrode part of the meter  into the water.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10. Stir once with the meter. Do not let the meter touch the bottom or sides of the beaker. Wait one minute.  If the pH  meter is still changing numbers, wait  another minute.</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92" name="Google Shape;492;p23"/>
          <p:cNvSpPr txBox="1"/>
          <p:nvPr/>
        </p:nvSpPr>
        <p:spPr>
          <a:xfrm>
            <a:off x="1219472" y="1032933"/>
            <a:ext cx="768746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II.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a pH Meter</a:t>
            </a:r>
            <a:r>
              <a:rPr lang="en-US" sz="2000" b="1" i="0" u="none" strike="noStrike" cap="none">
                <a:solidFill>
                  <a:srgbClr val="000072"/>
                </a:solidFill>
                <a:latin typeface="Calibri"/>
                <a:ea typeface="Calibri"/>
                <a:cs typeface="Calibri"/>
                <a:sym typeface="Calibri"/>
              </a:rPr>
              <a:t>: Electrical Conductivity </a:t>
            </a:r>
            <a:r>
              <a:rPr lang="en-US" sz="2000" b="1" i="0" u="none" strike="noStrike" cap="none">
                <a:solidFill>
                  <a:srgbClr val="FF0000"/>
                </a:solidFill>
                <a:latin typeface="Calibri"/>
                <a:ea typeface="Calibri"/>
                <a:cs typeface="Calibri"/>
                <a:sym typeface="Calibri"/>
              </a:rPr>
              <a:t>Greater</a:t>
            </a:r>
            <a:r>
              <a:rPr lang="en-US" sz="2000" b="1" i="0" u="none" strike="noStrike" cap="none">
                <a:solidFill>
                  <a:srgbClr val="000072"/>
                </a:solidFill>
                <a:latin typeface="Calibri"/>
                <a:ea typeface="Calibri"/>
                <a:cs typeface="Calibri"/>
                <a:sym typeface="Calibri"/>
              </a:rPr>
              <a:t> than 200 mS/cm (3/5) </a:t>
            </a:r>
            <a:endParaRPr sz="2000" b="1" i="0" u="none" strike="noStrike" cap="none">
              <a:solidFill>
                <a:srgbClr val="000072"/>
              </a:solidFill>
              <a:latin typeface="Calibri"/>
              <a:ea typeface="Calibri"/>
              <a:cs typeface="Calibri"/>
              <a:sym typeface="Calibri"/>
            </a:endParaRPr>
          </a:p>
        </p:txBody>
      </p:sp>
      <p:pic>
        <p:nvPicPr>
          <p:cNvPr id="493" name="Google Shape;493;p23" descr="Electrical conductivity meter in solution"/>
          <p:cNvPicPr preferRelativeResize="0"/>
          <p:nvPr/>
        </p:nvPicPr>
        <p:blipFill rotWithShape="1">
          <a:blip r:embed="rId3">
            <a:alphaModFix/>
          </a:blip>
          <a:srcRect/>
          <a:stretch/>
        </p:blipFill>
        <p:spPr>
          <a:xfrm>
            <a:off x="6747577" y="1974947"/>
            <a:ext cx="2190510" cy="1642883"/>
          </a:xfrm>
          <a:prstGeom prst="rect">
            <a:avLst/>
          </a:prstGeom>
          <a:noFill/>
          <a:ln>
            <a:noFill/>
          </a:ln>
        </p:spPr>
      </p:pic>
      <p:pic>
        <p:nvPicPr>
          <p:cNvPr id="494" name="Google Shape;494;p23" descr="Beaker3D100mlL.png"/>
          <p:cNvPicPr preferRelativeResize="0"/>
          <p:nvPr/>
        </p:nvPicPr>
        <p:blipFill rotWithShape="1">
          <a:blip r:embed="rId4">
            <a:alphaModFix/>
          </a:blip>
          <a:srcRect/>
          <a:stretch/>
        </p:blipFill>
        <p:spPr>
          <a:xfrm>
            <a:off x="5393557" y="4210887"/>
            <a:ext cx="734498" cy="943872"/>
          </a:xfrm>
          <a:prstGeom prst="rect">
            <a:avLst/>
          </a:prstGeom>
          <a:noFill/>
          <a:ln>
            <a:noFill/>
          </a:ln>
          <a:effectLst>
            <a:outerShdw blurRad="292100" dist="139700" dir="2700000" algn="tl" rotWithShape="0">
              <a:srgbClr val="333333">
                <a:alpha val="64313"/>
              </a:srgbClr>
            </a:outerShdw>
          </a:effectLst>
        </p:spPr>
      </p:pic>
      <p:grpSp>
        <p:nvGrpSpPr>
          <p:cNvPr id="495" name="Google Shape;495;p23"/>
          <p:cNvGrpSpPr/>
          <p:nvPr/>
        </p:nvGrpSpPr>
        <p:grpSpPr>
          <a:xfrm>
            <a:off x="5480881" y="3770077"/>
            <a:ext cx="543998" cy="1384682"/>
            <a:chOff x="5480881" y="3770077"/>
            <a:chExt cx="543998" cy="1384682"/>
          </a:xfrm>
        </p:grpSpPr>
        <p:sp>
          <p:nvSpPr>
            <p:cNvPr id="496" name="Google Shape;496;p23"/>
            <p:cNvSpPr/>
            <p:nvPr/>
          </p:nvSpPr>
          <p:spPr>
            <a:xfrm>
              <a:off x="5480881" y="4616637"/>
              <a:ext cx="543998" cy="538122"/>
            </a:xfrm>
            <a:prstGeom prst="snip2SameRect">
              <a:avLst>
                <a:gd name="adj1" fmla="val 2911"/>
                <a:gd name="adj2" fmla="val 10317"/>
              </a:avLst>
            </a:prstGeom>
            <a:solidFill>
              <a:srgbClr val="DAE5F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7" name="Google Shape;497;p23" descr="ElectricalConductivityMeterMED.png"/>
            <p:cNvPicPr preferRelativeResize="0"/>
            <p:nvPr/>
          </p:nvPicPr>
          <p:blipFill rotWithShape="1">
            <a:blip r:embed="rId5">
              <a:alphaModFix/>
            </a:blip>
            <a:srcRect/>
            <a:stretch/>
          </p:blipFill>
          <p:spPr>
            <a:xfrm flipH="1">
              <a:off x="5613977" y="3770077"/>
              <a:ext cx="359323" cy="1195826"/>
            </a:xfrm>
            <a:prstGeom prst="rect">
              <a:avLst/>
            </a:prstGeom>
            <a:noFill/>
            <a:ln>
              <a:noFill/>
            </a:ln>
          </p:spPr>
        </p:pic>
      </p:grpSp>
      <p:pic>
        <p:nvPicPr>
          <p:cNvPr id="498" name="Google Shape;498;p23" descr="Electrical conductivity meter in solution"/>
          <p:cNvPicPr preferRelativeResize="0"/>
          <p:nvPr/>
        </p:nvPicPr>
        <p:blipFill rotWithShape="1">
          <a:blip r:embed="rId6">
            <a:alphaModFix/>
          </a:blip>
          <a:srcRect/>
          <a:stretch/>
        </p:blipFill>
        <p:spPr>
          <a:xfrm>
            <a:off x="5414331" y="1974947"/>
            <a:ext cx="1250221" cy="1642883"/>
          </a:xfrm>
          <a:prstGeom prst="rect">
            <a:avLst/>
          </a:prstGeom>
          <a:noFill/>
          <a:ln>
            <a:noFill/>
          </a:ln>
        </p:spPr>
      </p:pic>
      <p:pic>
        <p:nvPicPr>
          <p:cNvPr id="499" name="Google Shape;499;p23" descr="Student measuring water pH in a body of water"/>
          <p:cNvPicPr preferRelativeResize="0"/>
          <p:nvPr/>
        </p:nvPicPr>
        <p:blipFill rotWithShape="1">
          <a:blip r:embed="rId7">
            <a:alphaModFix/>
          </a:blip>
          <a:srcRect/>
          <a:stretch/>
        </p:blipFill>
        <p:spPr>
          <a:xfrm>
            <a:off x="6378222" y="3770077"/>
            <a:ext cx="2528712" cy="1896534"/>
          </a:xfrm>
          <a:prstGeom prst="rect">
            <a:avLst/>
          </a:prstGeom>
          <a:noFill/>
          <a:ln>
            <a:noFill/>
          </a:ln>
        </p:spPr>
      </p:pic>
      <p:sp>
        <p:nvSpPr>
          <p:cNvPr id="500" name="Google Shape;500;p23"/>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Calibri"/>
                <a:ea typeface="Calibri"/>
                <a:cs typeface="Calibri"/>
                <a:sym typeface="Calibri"/>
              </a:rPr>
              <a:t>Pay close attention to your calibration procedure. Without the calibration step your pH data will not be meaningful or comparable to data collected by others!  </a:t>
            </a:r>
            <a:endParaRPr sz="1400" b="1" i="0" u="none" strike="noStrike" cap="none">
              <a:solidFill>
                <a:srgbClr val="000090"/>
              </a:solidFill>
              <a:latin typeface="Calibri"/>
              <a:ea typeface="Calibri"/>
              <a:cs typeface="Calibri"/>
              <a:sym typeface="Calibri"/>
            </a:endParaRPr>
          </a:p>
        </p:txBody>
      </p:sp>
      <p:pic>
        <p:nvPicPr>
          <p:cNvPr id="501" name="Google Shape;501;p23" descr="1_AttentionICON_8_14_15.png"/>
          <p:cNvPicPr preferRelativeResize="0"/>
          <p:nvPr/>
        </p:nvPicPr>
        <p:blipFill rotWithShape="1">
          <a:blip r:embed="rId8">
            <a:alphaModFix/>
          </a:blip>
          <a:srcRect/>
          <a:stretch/>
        </p:blipFill>
        <p:spPr>
          <a:xfrm>
            <a:off x="1364523" y="6179895"/>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4"/>
          <p:cNvSpPr txBox="1"/>
          <p:nvPr/>
        </p:nvSpPr>
        <p:spPr>
          <a:xfrm>
            <a:off x="1144748" y="966047"/>
            <a:ext cx="7416800"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II.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a pH Meter</a:t>
            </a:r>
            <a:r>
              <a:rPr lang="en-US" sz="2000" b="1" i="0" u="none" strike="noStrike" cap="none">
                <a:solidFill>
                  <a:srgbClr val="000072"/>
                </a:solidFill>
                <a:latin typeface="Calibri"/>
                <a:ea typeface="Calibri"/>
                <a:cs typeface="Calibri"/>
                <a:sym typeface="Calibri"/>
              </a:rPr>
              <a:t>: Electrical Conductivity </a:t>
            </a:r>
            <a:r>
              <a:rPr lang="en-US" sz="2000" b="1" i="0" u="none" strike="noStrike" cap="none">
                <a:solidFill>
                  <a:srgbClr val="FF0000"/>
                </a:solidFill>
                <a:latin typeface="Calibri"/>
                <a:ea typeface="Calibri"/>
                <a:cs typeface="Calibri"/>
                <a:sym typeface="Calibri"/>
              </a:rPr>
              <a:t>Greater </a:t>
            </a:r>
            <a:r>
              <a:rPr lang="en-US" sz="2000" b="1" i="0" u="none" strike="noStrike" cap="none">
                <a:solidFill>
                  <a:srgbClr val="000072"/>
                </a:solidFill>
                <a:latin typeface="Calibri"/>
                <a:ea typeface="Calibri"/>
                <a:cs typeface="Calibri"/>
                <a:sym typeface="Calibri"/>
              </a:rPr>
              <a:t>than 200 mS/cm (4/5)</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24"/>
          <p:cNvSpPr txBox="1"/>
          <p:nvPr/>
        </p:nvSpPr>
        <p:spPr>
          <a:xfrm>
            <a:off x="1144748" y="1573045"/>
            <a:ext cx="7660585" cy="36317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alibri"/>
              <a:buAutoNum type="arabicPeriod" startAt="11"/>
            </a:pPr>
            <a:r>
              <a:rPr lang="en-US" sz="1600" b="0" i="0" u="none" strike="noStrike" cap="none">
                <a:solidFill>
                  <a:schemeClr val="dk1"/>
                </a:solidFill>
                <a:latin typeface="Calibri"/>
                <a:ea typeface="Calibri"/>
                <a:cs typeface="Calibri"/>
                <a:sym typeface="Calibri"/>
              </a:rPr>
              <a:t>Record your data from your first measurement on the Hydrology Data Sheet.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12. . Repeat steps 3-10 using new water samples. You do NOT need to calibrate the pH meter again. Record conductivity and pH values on Data Sheet as Observer 2 and Observer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13. Check to see if each of the three observations is within 0.2 of the average. If all three are within 0.2, record the average on the Data Sheet If all three observations are not within 0.2, repeat the measurements.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8" name="Google Shape;508;p24" descr="Screenshot of data sheet including a table with three rows for data entry. Column 1 is labeled “If salt added, conductivity” and Column 2 is labeled “pH”. "/>
          <p:cNvPicPr preferRelativeResize="0"/>
          <p:nvPr/>
        </p:nvPicPr>
        <p:blipFill rotWithShape="1">
          <a:blip r:embed="rId3">
            <a:alphaModFix/>
          </a:blip>
          <a:srcRect/>
          <a:stretch/>
        </p:blipFill>
        <p:spPr>
          <a:xfrm>
            <a:off x="2482011" y="4178456"/>
            <a:ext cx="5406099" cy="1968036"/>
          </a:xfrm>
          <a:prstGeom prst="rect">
            <a:avLst/>
          </a:prstGeom>
          <a:noFill/>
          <a:ln>
            <a:noFill/>
          </a:ln>
          <a:effectLst>
            <a:outerShdw blurRad="292100" dist="139700" dir="2700000" algn="tl" rotWithShape="0">
              <a:srgbClr val="333333">
                <a:alpha val="64313"/>
              </a:srgbClr>
            </a:outerShdw>
          </a:effectLst>
        </p:spPr>
      </p:pic>
      <p:sp>
        <p:nvSpPr>
          <p:cNvPr id="509" name="Google Shape;509;p24"/>
          <p:cNvSpPr txBox="1"/>
          <p:nvPr/>
        </p:nvSpPr>
        <p:spPr>
          <a:xfrm>
            <a:off x="5390445" y="4196804"/>
            <a:ext cx="254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x</a:t>
            </a:r>
            <a:endParaRPr sz="1800" b="1" i="0" u="none" strike="noStrike" cap="none">
              <a:solidFill>
                <a:srgbClr val="FF0000"/>
              </a:solidFill>
              <a:latin typeface="Calibri"/>
              <a:ea typeface="Calibri"/>
              <a:cs typeface="Calibri"/>
              <a:sym typeface="Calibri"/>
            </a:endParaRPr>
          </a:p>
        </p:txBody>
      </p:sp>
      <p:sp>
        <p:nvSpPr>
          <p:cNvPr id="510" name="Google Shape;510;p24"/>
          <p:cNvSpPr/>
          <p:nvPr/>
        </p:nvSpPr>
        <p:spPr>
          <a:xfrm>
            <a:off x="1818586" y="6357103"/>
            <a:ext cx="72993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If you cannot get all three measurements within 0.2 of one another, contact a GLOBE Master Trainer</a:t>
            </a:r>
            <a:endParaRPr sz="1200" b="1" i="1" u="none" strike="noStrike" cap="none">
              <a:solidFill>
                <a:schemeClr val="dk1"/>
              </a:solidFill>
              <a:latin typeface="Calibri"/>
              <a:ea typeface="Calibri"/>
              <a:cs typeface="Calibri"/>
              <a:sym typeface="Calibri"/>
            </a:endParaRPr>
          </a:p>
        </p:txBody>
      </p:sp>
      <p:pic>
        <p:nvPicPr>
          <p:cNvPr id="511" name="Google Shape;511;p24" descr="1_AttentionICON_8_14_15.png"/>
          <p:cNvPicPr preferRelativeResize="0"/>
          <p:nvPr/>
        </p:nvPicPr>
        <p:blipFill rotWithShape="1">
          <a:blip r:embed="rId4">
            <a:alphaModFix/>
          </a:blip>
          <a:srcRect/>
          <a:stretch/>
        </p:blipFill>
        <p:spPr>
          <a:xfrm>
            <a:off x="1393104" y="6224725"/>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5"/>
          <p:cNvSpPr txBox="1"/>
          <p:nvPr/>
        </p:nvSpPr>
        <p:spPr>
          <a:xfrm>
            <a:off x="1144748" y="966047"/>
            <a:ext cx="7416800"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II.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a pH Meter</a:t>
            </a:r>
            <a:r>
              <a:rPr lang="en-US" sz="2000" b="1" i="0" u="none" strike="noStrike" cap="none">
                <a:solidFill>
                  <a:srgbClr val="000072"/>
                </a:solidFill>
                <a:latin typeface="Calibri"/>
                <a:ea typeface="Calibri"/>
                <a:cs typeface="Calibri"/>
                <a:sym typeface="Calibri"/>
              </a:rPr>
              <a:t>: Electrical Conductivity </a:t>
            </a:r>
            <a:r>
              <a:rPr lang="en-US" sz="2000" b="1" i="0" u="none" strike="noStrike" cap="none">
                <a:solidFill>
                  <a:srgbClr val="FF0000"/>
                </a:solidFill>
                <a:latin typeface="Calibri"/>
                <a:ea typeface="Calibri"/>
                <a:cs typeface="Calibri"/>
                <a:sym typeface="Calibri"/>
              </a:rPr>
              <a:t>Greater </a:t>
            </a:r>
            <a:r>
              <a:rPr lang="en-US" sz="2000" b="1" i="0" u="none" strike="noStrike" cap="none">
                <a:solidFill>
                  <a:srgbClr val="000072"/>
                </a:solidFill>
                <a:latin typeface="Calibri"/>
                <a:ea typeface="Calibri"/>
                <a:cs typeface="Calibri"/>
                <a:sym typeface="Calibri"/>
              </a:rPr>
              <a:t>than 200 mS/cm (5/5)</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25"/>
          <p:cNvSpPr txBox="1"/>
          <p:nvPr/>
        </p:nvSpPr>
        <p:spPr>
          <a:xfrm>
            <a:off x="1144748" y="1911711"/>
            <a:ext cx="7342077" cy="3724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14.. Calculate the average of the three observations and record on the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Data Sheet:</a:t>
            </a:r>
            <a:endParaRPr sz="16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72"/>
                </a:solidFill>
                <a:latin typeface="Calibri"/>
                <a:ea typeface="Calibri"/>
                <a:cs typeface="Calibri"/>
                <a:sym typeface="Calibri"/>
              </a:rPr>
              <a:t>		Calculate Average:  </a:t>
            </a:r>
            <a:r>
              <a:rPr lang="en-US" sz="1600" b="1" i="0" u="sng" strike="noStrike" cap="none" dirty="0">
                <a:solidFill>
                  <a:srgbClr val="000072"/>
                </a:solidFill>
                <a:latin typeface="Calibri"/>
                <a:ea typeface="Calibri"/>
                <a:cs typeface="Calibri"/>
                <a:sym typeface="Calibri"/>
              </a:rPr>
              <a:t>Observer 1 + Observer 2 + Observer 3</a:t>
            </a:r>
            <a:endParaRPr sz="16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72"/>
                </a:solidFill>
                <a:latin typeface="Calibri"/>
                <a:ea typeface="Calibri"/>
                <a:cs typeface="Calibri"/>
                <a:sym typeface="Calibri"/>
              </a:rPr>
              <a:t>			   		       3</a:t>
            </a: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15. . Rinse the electrode with distilled water and blot dry. Turn off the meter. Put on the cap to protect the electrode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16. Enter your data on the GLOBE Website</a:t>
            </a:r>
            <a:r>
              <a:rPr lang="en-US"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0000"/>
                </a:solidFill>
                <a:latin typeface="Calibri"/>
                <a:ea typeface="Calibri"/>
                <a:cs typeface="Calibri"/>
                <a:sym typeface="Calibri"/>
              </a:rPr>
              <a:t>*End of data collection for this pH Water Protocol*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6"/>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523" name="Google Shape;523;p26"/>
          <p:cNvSpPr txBox="1"/>
          <p:nvPr/>
        </p:nvSpPr>
        <p:spPr>
          <a:xfrm>
            <a:off x="1466850" y="10573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Hydrosphere Site Creation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1"/>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Submit Your Data to GLOBE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29" name="Google Shape;529;p71" descr="Screenshot showing the GLOBE Observer App homepage. Select “Data Entry” to record data."/>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530" name="Google Shape;530;p71"/>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4"/>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5"/>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2"/>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36" name="Google Shape;536;p72"/>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537" name="Google Shape;537;p72" descr="Screenshot showing the GLOBE Observer App homepage. Select “Data Entry” to record data."/>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538" name="Google Shape;538;p72" descr="Screenshot showing the GLOBE Observer app Data Entry page. Select “New Observation” to enter data."/>
          <p:cNvPicPr preferRelativeResize="0"/>
          <p:nvPr/>
        </p:nvPicPr>
        <p:blipFill rotWithShape="1">
          <a:blip r:embed="rId4">
            <a:alphaModFix/>
          </a:blip>
          <a:srcRect/>
          <a:stretch/>
        </p:blipFill>
        <p:spPr>
          <a:xfrm>
            <a:off x="3886265" y="1722160"/>
            <a:ext cx="2297863" cy="4662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3"/>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44" name="Google Shape;544;p73"/>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Water pH from the list of Hydrosphere protocols. Click Continue at the bottom of the screen.</a:t>
            </a:r>
            <a:endParaRPr/>
          </a:p>
        </p:txBody>
      </p:sp>
      <p:pic>
        <p:nvPicPr>
          <p:cNvPr id="545" name="Google Shape;545;p73" descr="A screenshot of the protocol selection page."/>
          <p:cNvPicPr preferRelativeResize="0"/>
          <p:nvPr/>
        </p:nvPicPr>
        <p:blipFill rotWithShape="1">
          <a:blip r:embed="rId3">
            <a:alphaModFix/>
          </a:blip>
          <a:srcRect/>
          <a:stretch/>
        </p:blipFill>
        <p:spPr>
          <a:xfrm>
            <a:off x="1992306" y="1866900"/>
            <a:ext cx="2483351" cy="477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80" name="Google Shape;280;p3"/>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pic>
        <p:nvPicPr>
          <p:cNvPr id="281" name="Google Shape;281;p3" descr="Earth system diagram: Energy flows and matter cycles through the Earth's biosphere, hydrosphere, atmosphere and pedosphere (soil). The cycles are powered by the Sun's energy. "/>
          <p:cNvPicPr preferRelativeResize="0"/>
          <p:nvPr/>
        </p:nvPicPr>
        <p:blipFill rotWithShape="1">
          <a:blip r:embed="rId3">
            <a:alphaModFix/>
          </a:blip>
          <a:srcRect/>
          <a:stretch/>
        </p:blipFill>
        <p:spPr>
          <a:xfrm>
            <a:off x="5130800" y="1605679"/>
            <a:ext cx="3979332" cy="3786050"/>
          </a:xfrm>
          <a:prstGeom prst="rect">
            <a:avLst/>
          </a:prstGeom>
          <a:noFill/>
          <a:ln>
            <a:noFill/>
          </a:ln>
        </p:spPr>
      </p:pic>
      <p:sp>
        <p:nvSpPr>
          <p:cNvPr id="282" name="Google Shape;282;p3"/>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74"/>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Site Information</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51" name="Google Shape;551;p74"/>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552" name="Google Shape;552;p74" descr="Screenshot showing new site creation page. If you do not already have a hydrosphere site created, make one now."/>
          <p:cNvPicPr preferRelativeResize="0"/>
          <p:nvPr/>
        </p:nvPicPr>
        <p:blipFill rotWithShape="1">
          <a:blip r:embed="rId3">
            <a:alphaModFix/>
          </a:blip>
          <a:srcRect/>
          <a:stretch/>
        </p:blipFill>
        <p:spPr>
          <a:xfrm>
            <a:off x="2434772" y="1777999"/>
            <a:ext cx="2543627" cy="481472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5"/>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Site Information</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58" name="Google Shape;558;p75"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3">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559" name="Google Shape;559;p75"/>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Enter the Water Body Name. </a:t>
            </a:r>
            <a:endParaRPr sz="2800" b="0" i="0" u="none" strike="noStrike" cap="none" dirty="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Select the Water Body Type and Water Body Source from the dropdown list of options.</a:t>
            </a:r>
          </a:p>
          <a:p>
            <a:pPr marL="228600" marR="0" lvl="0" indent="-228600" algn="l" rtl="0">
              <a:lnSpc>
                <a:spcPct val="90000"/>
              </a:lnSpc>
              <a:spcBef>
                <a:spcPts val="1000"/>
              </a:spcBef>
              <a:spcAft>
                <a:spcPts val="0"/>
              </a:spcAft>
              <a:buClr>
                <a:srgbClr val="000000"/>
              </a:buClr>
              <a:buSzPts val="2000"/>
              <a:buFont typeface="Arial"/>
              <a:buChar char="•"/>
            </a:pPr>
            <a:endParaRPr lang="en-US" sz="2000" dirty="0">
              <a:latin typeface="Calibri"/>
              <a:ea typeface="Calibri"/>
              <a:cs typeface="Calibri"/>
              <a:sym typeface="Calibri"/>
            </a:endParaRPr>
          </a:p>
          <a:p>
            <a:pPr marR="0" lvl="0" algn="l" rtl="0">
              <a:lnSpc>
                <a:spcPct val="90000"/>
              </a:lnSpc>
              <a:spcBef>
                <a:spcPts val="1000"/>
              </a:spcBef>
              <a:spcAft>
                <a:spcPts val="0"/>
              </a:spcAft>
              <a:buClr>
                <a:srgbClr val="000000"/>
              </a:buClr>
              <a:buSzPts val="2000"/>
            </a:pPr>
            <a:endParaRPr lang="en-US" sz="2000" dirty="0">
              <a:latin typeface="Calibri"/>
              <a:ea typeface="Calibri"/>
              <a:cs typeface="Calibri"/>
              <a:sym typeface="Calibri"/>
            </a:endParaRPr>
          </a:p>
          <a:p>
            <a:pPr marR="0" lvl="0" algn="l" rtl="0">
              <a:lnSpc>
                <a:spcPct val="90000"/>
              </a:lnSpc>
              <a:spcBef>
                <a:spcPts val="1000"/>
              </a:spcBef>
              <a:spcAft>
                <a:spcPts val="0"/>
              </a:spcAft>
              <a:buClr>
                <a:srgbClr val="000000"/>
              </a:buClr>
              <a:buSzPts val="2000"/>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6"/>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Entering Measurement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65" name="Google Shape;565;p76"/>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Enter the date and time you took the measurements. </a:t>
            </a:r>
            <a:endParaRPr sz="2800" b="0" i="0" u="none" strike="noStrike" cap="none" dirty="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Once you enter the date, select Set Water Body State to enter your data.</a:t>
            </a:r>
          </a:p>
          <a:p>
            <a:pPr marR="0" lvl="0" algn="l" rtl="0">
              <a:lnSpc>
                <a:spcPct val="90000"/>
              </a:lnSpc>
              <a:spcBef>
                <a:spcPts val="1000"/>
              </a:spcBef>
              <a:spcAft>
                <a:spcPts val="0"/>
              </a:spcAft>
              <a:buClr>
                <a:srgbClr val="000000"/>
              </a:buClr>
              <a:buSzPts val="2000"/>
            </a:pPr>
            <a:endParaRPr lang="en-US" sz="2000" dirty="0">
              <a:latin typeface="Calibri"/>
              <a:ea typeface="Calibri"/>
              <a:cs typeface="Calibri"/>
              <a:sym typeface="Calibri"/>
            </a:endParaRPr>
          </a:p>
          <a:p>
            <a:pPr marR="0" lvl="0" algn="l" rtl="0">
              <a:lnSpc>
                <a:spcPct val="90000"/>
              </a:lnSpc>
              <a:spcBef>
                <a:spcPts val="1000"/>
              </a:spcBef>
              <a:spcAft>
                <a:spcPts val="0"/>
              </a:spcAft>
              <a:buClr>
                <a:srgbClr val="000000"/>
              </a:buClr>
              <a:buSzPts val="2000"/>
            </a:pPr>
            <a:endParaRPr sz="2800" b="0" i="0" u="none" strike="noStrike" cap="none" dirty="0">
              <a:solidFill>
                <a:schemeClr val="dk1"/>
              </a:solidFill>
              <a:latin typeface="Calibri"/>
              <a:ea typeface="Calibri"/>
              <a:cs typeface="Calibri"/>
              <a:sym typeface="Calibri"/>
            </a:endParaRPr>
          </a:p>
        </p:txBody>
      </p:sp>
      <p:pic>
        <p:nvPicPr>
          <p:cNvPr id="566" name="Google Shape;566;p76" descr="Screenshot showing date and time entry page"/>
          <p:cNvPicPr preferRelativeResize="0"/>
          <p:nvPr/>
        </p:nvPicPr>
        <p:blipFill rotWithShape="1">
          <a:blip r:embed="rId3">
            <a:alphaModFix/>
          </a:blip>
          <a:srcRect t="-1" b="2408"/>
          <a:stretch>
            <a:fillRect/>
          </a:stretch>
        </p:blipFill>
        <p:spPr>
          <a:xfrm>
            <a:off x="2265885" y="2235450"/>
            <a:ext cx="2306115" cy="43780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7"/>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 the Water Body State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2" name="Google Shape;572;p77"/>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Select the Water Body State from the dropdown list of options.</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a:lnSpc>
                <a:spcPct val="90000"/>
              </a:lnSpc>
              <a:buSzPts val="2000"/>
            </a:pPr>
            <a:r>
              <a:rPr lang="en-US" b="1" i="1" dirty="0">
                <a:latin typeface="Calibri"/>
                <a:ea typeface="Calibri"/>
                <a:cs typeface="Calibri"/>
                <a:sym typeface="Calibri"/>
              </a:rPr>
              <a:t>Data entry is allowed only when the state is set as “normal.” If the water body is dry, frozen or flooded, the system will not allow the measurements to be entered. </a:t>
            </a:r>
          </a:p>
          <a:p>
            <a:pPr marL="0" marR="0" lvl="0" indent="0" algn="l" rtl="0">
              <a:lnSpc>
                <a:spcPct val="90000"/>
              </a:lnSpc>
              <a:spcBef>
                <a:spcPts val="0"/>
              </a:spcBef>
              <a:spcAft>
                <a:spcPts val="0"/>
              </a:spcAft>
              <a:buClr>
                <a:srgbClr val="000000"/>
              </a:buClr>
              <a:buSzPts val="2000"/>
              <a:buFont typeface="Arial"/>
              <a:buNone/>
            </a:pPr>
            <a:endParaRPr dirty="0"/>
          </a:p>
        </p:txBody>
      </p:sp>
      <p:pic>
        <p:nvPicPr>
          <p:cNvPr id="573" name="Google Shape;573;p77" descr="First screenshot showing data entry for the water body state. Select the Water Body State from the list of dropdown options. Options are Normal, Frozen, Dry, Flooded, and Unreachable."/>
          <p:cNvPicPr preferRelativeResize="0"/>
          <p:nvPr/>
        </p:nvPicPr>
        <p:blipFill rotWithShape="1">
          <a:blip r:embed="rId3">
            <a:alphaModFix/>
          </a:blip>
          <a:srcRect/>
          <a:stretch/>
        </p:blipFill>
        <p:spPr>
          <a:xfrm>
            <a:off x="2397278" y="2067275"/>
            <a:ext cx="2250145" cy="4471638"/>
          </a:xfrm>
          <a:prstGeom prst="rect">
            <a:avLst/>
          </a:prstGeom>
          <a:noFill/>
          <a:ln>
            <a:noFill/>
          </a:ln>
        </p:spPr>
      </p:pic>
      <p:pic>
        <p:nvPicPr>
          <p:cNvPr id="2" name="Google Shape;472;p21" descr="1_AttentionICON_8_14_15.png">
            <a:extLst>
              <a:ext uri="{FF2B5EF4-FFF2-40B4-BE49-F238E27FC236}">
                <a16:creationId xmlns:a16="http://schemas.microsoft.com/office/drawing/2014/main" id="{BB3FA8BC-6D10-F71A-8D1D-C90EC996E2DD}"/>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8"/>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 Water pH Measurement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9" name="Google Shape;579;p78"/>
          <p:cNvSpPr txBox="1"/>
          <p:nvPr/>
        </p:nvSpPr>
        <p:spPr>
          <a:xfrm>
            <a:off x="5120852" y="2158048"/>
            <a:ext cx="3731623" cy="414115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pH Meter as the type of instrument used.</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If you added salt to the water sample, enter the conductivity.</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pH measurement.</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pH value of buffers used.</a:t>
            </a:r>
            <a:endParaRPr/>
          </a:p>
        </p:txBody>
      </p:sp>
      <p:pic>
        <p:nvPicPr>
          <p:cNvPr id="580" name="Google Shape;580;p78" descr="Screenshot of pH data entry. Choose the instrument used to measure water pH: pH paper or pH meter. If salt was added, enter the conductivity. Enter the pH of the water sample. Select the value of pH buffers used: pH4, pH 7, and/or pH 10."/>
          <p:cNvPicPr preferRelativeResize="0"/>
          <p:nvPr/>
        </p:nvPicPr>
        <p:blipFill rotWithShape="1">
          <a:blip r:embed="rId3">
            <a:alphaModFix/>
          </a:blip>
          <a:srcRect/>
          <a:stretch/>
        </p:blipFill>
        <p:spPr>
          <a:xfrm>
            <a:off x="2157336" y="1943100"/>
            <a:ext cx="2414664" cy="472821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9"/>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Review Data Entry and Send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86" name="Google Shape;586;p79"/>
          <p:cNvSpPr txBox="1"/>
          <p:nvPr/>
        </p:nvSpPr>
        <p:spPr>
          <a:xfrm>
            <a:off x="5735454" y="2761337"/>
            <a:ext cx="2560198"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587" name="Google Shape;587;p79" descr="Screenshot showing the water pH data review page. Check that the data you entered is correct and select Finish."/>
          <p:cNvPicPr preferRelativeResize="0"/>
          <p:nvPr/>
        </p:nvPicPr>
        <p:blipFill rotWithShape="1">
          <a:blip r:embed="rId3">
            <a:alphaModFix/>
          </a:blip>
          <a:srcRect/>
          <a:stretch/>
        </p:blipFill>
        <p:spPr>
          <a:xfrm>
            <a:off x="2590800" y="2021449"/>
            <a:ext cx="2394096" cy="4633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0"/>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Data System Responses</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93" name="Google Shape;593;p80"/>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594" name="Google Shape;594;p80"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595" name="Google Shape;595;p80" descr="Screenshot showing a popup window which says Success, your observation has been successfully sent to GLOBE."/>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596" name="Google Shape;596;p80"/>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597" name="Google Shape;597;p80"/>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598" name="Google Shape;598;p80"/>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7"/>
          <p:cNvSpPr txBox="1"/>
          <p:nvPr/>
        </p:nvSpPr>
        <p:spPr>
          <a:xfrm>
            <a:off x="1397294"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pH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visualization tool</a:t>
            </a:r>
            <a:r>
              <a:rPr lang="en-US" sz="1600" b="0" i="0" u="none" strike="noStrike" cap="none" dirty="0">
                <a:solidFill>
                  <a:schemeClr val="dk1"/>
                </a:solidFill>
                <a:latin typeface="Calibri"/>
                <a:ea typeface="Calibri"/>
                <a:cs typeface="Calibri"/>
                <a:sym typeface="Calibri"/>
              </a:rPr>
              <a:t> to map, graph, filter and export pH data that have been measured across GLOBE protocols since 1995. Here are screenshots  steps you will use when you use the visualization tool: </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pic>
        <p:nvPicPr>
          <p:cNvPr id="604" name="Google Shape;604;p27" descr="Screenshot of map interface, GLOBE Visualization System.From drop down menu, select “pH”"/>
          <p:cNvPicPr preferRelativeResize="0"/>
          <p:nvPr/>
        </p:nvPicPr>
        <p:blipFill>
          <a:blip r:embed="rId4"/>
          <a:srcRect/>
          <a:stretch/>
        </p:blipFill>
        <p:spPr>
          <a:xfrm>
            <a:off x="1685606" y="2767630"/>
            <a:ext cx="4338122" cy="2919272"/>
          </a:xfrm>
          <a:prstGeom prst="rect">
            <a:avLst/>
          </a:prstGeom>
          <a:noFill/>
          <a:ln>
            <a:noFill/>
          </a:ln>
        </p:spPr>
      </p:pic>
      <p:sp>
        <p:nvSpPr>
          <p:cNvPr id="605" name="Google Shape;605;p27"/>
          <p:cNvSpPr txBox="1"/>
          <p:nvPr/>
        </p:nvSpPr>
        <p:spPr>
          <a:xfrm>
            <a:off x="1397294" y="5686902"/>
            <a:ext cx="744190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800" b="0" i="0" u="none" strike="noStrike" cap="none">
                <a:solidFill>
                  <a:schemeClr val="dk1"/>
                </a:solidFill>
                <a:latin typeface="Calibri"/>
                <a:ea typeface="Calibri"/>
                <a:cs typeface="Calibri"/>
                <a:sym typeface="Calibri"/>
              </a:rPr>
              <a:t> to step-by-step tutorial on using the GLOBE Data Visualization Tool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27"/>
          <p:cNvSpPr txBox="1"/>
          <p:nvPr/>
        </p:nvSpPr>
        <p:spPr>
          <a:xfrm>
            <a:off x="6193410" y="3248406"/>
            <a:ext cx="264579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dirty="0">
                <a:solidFill>
                  <a:schemeClr val="dk1"/>
                </a:solidFill>
                <a:latin typeface="Calibri"/>
                <a:ea typeface="Calibri"/>
                <a:cs typeface="Calibri"/>
                <a:sym typeface="Calibri"/>
              </a:rPr>
              <a:t>Select Water Body pH from drop down menu, then click “Submit”</a:t>
            </a:r>
            <a:endParaRPr sz="1800" i="0" u="none" strike="noStrike" cap="none" dirty="0">
              <a:solidFill>
                <a:schemeClr val="dk1"/>
              </a:solidFill>
              <a:latin typeface="Calibri"/>
              <a:ea typeface="Calibri"/>
              <a:cs typeface="Calibri"/>
              <a:sym typeface="Calibri"/>
            </a:endParaRPr>
          </a:p>
        </p:txBody>
      </p:sp>
      <p:cxnSp>
        <p:nvCxnSpPr>
          <p:cNvPr id="607" name="Google Shape;607;p27"/>
          <p:cNvCxnSpPr>
            <a:cxnSpLocks/>
            <a:stCxn id="606" idx="1"/>
          </p:cNvCxnSpPr>
          <p:nvPr/>
        </p:nvCxnSpPr>
        <p:spPr>
          <a:xfrm flipH="1">
            <a:off x="3063711" y="3710051"/>
            <a:ext cx="3129699" cy="701693"/>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8"/>
          <p:cNvSpPr txBox="1"/>
          <p:nvPr/>
        </p:nvSpPr>
        <p:spPr>
          <a:xfrm>
            <a:off x="1397294" y="1140518"/>
            <a:ext cx="7480006" cy="387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pH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date for which you need pH data,  add layer and you can see where data is available. </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sp>
        <p:nvSpPr>
          <p:cNvPr id="613" name="Google Shape;613;p28"/>
          <p:cNvSpPr txBox="1"/>
          <p:nvPr/>
        </p:nvSpPr>
        <p:spPr>
          <a:xfrm>
            <a:off x="7257450" y="3229784"/>
            <a:ext cx="175186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Locations where pH data is available for the week you selected</a:t>
            </a:r>
            <a:endParaRPr sz="1400" b="1" i="0" u="none" strike="noStrike" cap="none" dirty="0">
              <a:solidFill>
                <a:schemeClr val="dk1"/>
              </a:solidFill>
              <a:latin typeface="Calibri"/>
              <a:ea typeface="Calibri"/>
              <a:cs typeface="Calibri"/>
              <a:sym typeface="Calibri"/>
            </a:endParaRPr>
          </a:p>
        </p:txBody>
      </p:sp>
      <p:pic>
        <p:nvPicPr>
          <p:cNvPr id="614" name="Google Shape;614;p28"/>
          <p:cNvPicPr preferRelativeResize="0"/>
          <p:nvPr/>
        </p:nvPicPr>
        <p:blipFill>
          <a:blip r:embed="rId3"/>
          <a:srcRect/>
          <a:stretch/>
        </p:blipFill>
        <p:spPr>
          <a:xfrm>
            <a:off x="1886550" y="2406954"/>
            <a:ext cx="5306101" cy="3654481"/>
          </a:xfrm>
          <a:prstGeom prst="rect">
            <a:avLst/>
          </a:prstGeom>
          <a:noFill/>
          <a:ln>
            <a:noFill/>
          </a:ln>
        </p:spPr>
      </p:pic>
      <p:cxnSp>
        <p:nvCxnSpPr>
          <p:cNvPr id="615" name="Google Shape;615;p28"/>
          <p:cNvCxnSpPr>
            <a:cxnSpLocks/>
          </p:cNvCxnSpPr>
          <p:nvPr/>
        </p:nvCxnSpPr>
        <p:spPr>
          <a:xfrm flipH="1">
            <a:off x="5552388" y="3644900"/>
            <a:ext cx="1705062" cy="538991"/>
          </a:xfrm>
          <a:prstGeom prst="straightConnector1">
            <a:avLst/>
          </a:prstGeom>
          <a:ln>
            <a:headEnd type="none" w="sm" len="sm"/>
            <a:tailEnd type="stealth" w="med" len="med"/>
          </a:ln>
        </p:spPr>
        <p:style>
          <a:lnRef idx="1">
            <a:schemeClr val="dk1"/>
          </a:lnRef>
          <a:fillRef idx="0">
            <a:schemeClr val="dk1"/>
          </a:fillRef>
          <a:effectRef idx="0">
            <a:schemeClr val="dk1"/>
          </a:effectRef>
          <a:fontRef idx="minor">
            <a:schemeClr val="tx1"/>
          </a:fontRef>
        </p:style>
      </p:cxnSp>
      <p:cxnSp>
        <p:nvCxnSpPr>
          <p:cNvPr id="616" name="Google Shape;616;p28"/>
          <p:cNvCxnSpPr>
            <a:cxnSpLocks/>
          </p:cNvCxnSpPr>
          <p:nvPr/>
        </p:nvCxnSpPr>
        <p:spPr>
          <a:xfrm>
            <a:off x="2366128" y="2026763"/>
            <a:ext cx="1640722" cy="779937"/>
          </a:xfrm>
          <a:prstGeom prst="straightConnector1">
            <a:avLst/>
          </a:prstGeom>
          <a:ln>
            <a:headEnd type="none" w="sm" len="sm"/>
            <a:tailEnd type="stealth" w="med" len="me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9"/>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pH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the sampling site for which you need  pH data,  and a box will open with data summary for that site.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622" name="Google Shape;622;p29"/>
          <p:cNvSpPr txBox="1"/>
          <p:nvPr/>
        </p:nvSpPr>
        <p:spPr>
          <a:xfrm>
            <a:off x="6872672" y="4872403"/>
            <a:ext cx="206586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Clicking on a location will open to a map note providing pH data for that location and time.</a:t>
            </a:r>
            <a:endParaRPr sz="1400" b="1" i="0" u="none" strike="noStrike" cap="none" dirty="0">
              <a:solidFill>
                <a:schemeClr val="dk1"/>
              </a:solidFill>
              <a:latin typeface="Calibri"/>
              <a:ea typeface="Calibri"/>
              <a:cs typeface="Calibri"/>
              <a:sym typeface="Calibri"/>
            </a:endParaRPr>
          </a:p>
        </p:txBody>
      </p:sp>
      <p:pic>
        <p:nvPicPr>
          <p:cNvPr id="623" name="Google Shape;623;p29" descr="Screenshot of map interface, GLOBE Visualization System. Clicking on a location will open to a map note providing alkalinity data for that location and time. Follow instructions in the tutorial to download data as a .csv file for analysis. "/>
          <p:cNvPicPr preferRelativeResize="0"/>
          <p:nvPr/>
        </p:nvPicPr>
        <p:blipFill>
          <a:blip r:embed="rId3"/>
          <a:srcRect/>
          <a:stretch/>
        </p:blipFill>
        <p:spPr>
          <a:xfrm>
            <a:off x="1667788" y="2319866"/>
            <a:ext cx="4934390" cy="3600986"/>
          </a:xfrm>
          <a:prstGeom prst="rect">
            <a:avLst/>
          </a:prstGeom>
          <a:noFill/>
          <a:ln>
            <a:noFill/>
          </a:ln>
        </p:spPr>
      </p:pic>
      <p:cxnSp>
        <p:nvCxnSpPr>
          <p:cNvPr id="624" name="Google Shape;624;p29"/>
          <p:cNvCxnSpPr>
            <a:cxnSpLocks/>
            <a:stCxn id="622" idx="1"/>
          </p:cNvCxnSpPr>
          <p:nvPr/>
        </p:nvCxnSpPr>
        <p:spPr>
          <a:xfrm flipH="1" flipV="1">
            <a:off x="3746500" y="4787900"/>
            <a:ext cx="3126172" cy="561537"/>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
          <p:cNvSpPr txBox="1"/>
          <p:nvPr/>
        </p:nvSpPr>
        <p:spPr>
          <a:xfrm>
            <a:off x="1286934" y="1066800"/>
            <a:ext cx="4512733" cy="5170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Hydrosphere Protocols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one of the hydrosphere protocols used by GLOBE to describe the status of a water body. The pH of a lake or stream measures water acidity, which influences how much oxygen is dissolved in the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Measures of pH directly indicate how hospitable a body of water is to aquatic life. It is interesting to both follow the annual cycle of water parameters, such as dissolved oxygen, alkalinity and pH, and to make comparisons between different water bodies. We can see if pH becomes depressed right after a rain or when there is a lot of snowmelt running off into the lake or stream. If we do find a depression in pH, we would expect this water to have a low level of alkalinity</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4" descr="List of GLOBE Hydrosphere Measurements. Hydrosphere Study Site, Water Temperature, Water Transparency, Conductivity, pH, Mosquito Larvae, Alkalinity, Dissolved Oxygen, Salinity, Nitrates, and Freshwater Macroinvertebrates. This is the water pH protocol. "/>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89" name="Google Shape;289;p4"/>
          <p:cNvSpPr/>
          <p:nvPr/>
        </p:nvSpPr>
        <p:spPr>
          <a:xfrm>
            <a:off x="6281367" y="3742577"/>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0"/>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pH Protocol</a:t>
            </a:r>
            <a:r>
              <a:rPr lang="en-US" sz="2400" b="1" i="0" u="none" strike="noStrike" cap="none">
                <a:solidFill>
                  <a:srgbClr val="055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take </a:t>
            </a:r>
            <a:r>
              <a:rPr lang="en-US" sz="2400" b="1" i="0" u="none" strike="noStrike" cap="none">
                <a:solidFill>
                  <a:srgbClr val="000072"/>
                </a:solidFill>
                <a:latin typeface="Calibri"/>
                <a:ea typeface="Calibri"/>
                <a:cs typeface="Calibri"/>
                <a:sym typeface="Calibri"/>
              </a:rPr>
              <a:t>Water pH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1"/>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90"/>
              </a:buClr>
              <a:buSzPts val="2400"/>
              <a:buFont typeface="Arial"/>
              <a:buNone/>
            </a:pPr>
            <a:r>
              <a:rPr lang="en-US" sz="2400" b="1" i="0" u="none" strike="noStrike" cap="none">
                <a:solidFill>
                  <a:srgbClr val="000090"/>
                </a:solidFill>
                <a:latin typeface="Calibri"/>
                <a:ea typeface="Calibri"/>
                <a:cs typeface="Calibri"/>
                <a:sym typeface="Calibri"/>
              </a:rPr>
              <a:t>Review questions to help you prepare to conduct the Hydrosphere pH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is the importance  of pH to aquatic life?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is a logarithmic scale?  Why is it a useful way to report pH?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True/False  pH affects the solubility and biological availability of nutrients.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In a water body, what happens to aquatic life in waters with pH values below 4.0 or above 10.0?</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other measurement, in addition to pH, must you do to ensure that your pH paper or meter is reporting accurately?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are the safety precautions you should take when doing any of the hydrology protocols?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is the acceptable range of error of the three replicate samples you take?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kinds of environmental events could change  water pH?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Which pH value is more acid:   a pH value of 1 or a pH value of 14?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is the pH value of pure water?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35" name="Google Shape;635;p31" descr="1_PPTHydro_PH_Final_12_15_Lo.jpg"/>
          <p:cNvPicPr preferRelativeResize="0"/>
          <p:nvPr/>
        </p:nvPicPr>
        <p:blipFill rotWithShape="1">
          <a:blip r:embed="rId3">
            <a:alphaModFix amt="14000"/>
          </a:blip>
          <a:srcRect/>
          <a:stretch/>
        </p:blipFill>
        <p:spPr>
          <a:xfrm>
            <a:off x="1128020" y="1325143"/>
            <a:ext cx="8015979" cy="553285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2"/>
          <p:cNvSpPr/>
          <p:nvPr/>
        </p:nvSpPr>
        <p:spPr>
          <a:xfrm>
            <a:off x="1285498" y="1128076"/>
            <a:ext cx="7199518" cy="58169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Does water temperature affect my pH reading?</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change in water temperature can actually change the pH value of your water. Since we want to know the actual pH value, we do not correct for this change.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can also affect the performance of the meter. The electrode is designed so there is no temperature sensitivity when the pH is 7.0. As the pH moves away from this value, the water temperature affects meter accuracy. Meters with automatic temperature compensation (ATC) correct for the temperature of the water at values above and below 7.0 by a factor of 0.003 pH/ ̊C/pH unit away from pH 7. They correct for meter error.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Does high salt concentration affect pH?</a:t>
            </a:r>
            <a:endParaRPr sz="1800" b="0"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Salt concentration can affect pH. As salt concentration increases, pH can increase. This is not a linear relationship, but can be important in estuaries, where the salinity varies with the tide. Taking into account salinity or conductivity data may be useful in understanding variations in your pH measurements.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3"/>
          <p:cNvSpPr/>
          <p:nvPr/>
        </p:nvSpPr>
        <p:spPr>
          <a:xfrm>
            <a:off x="1308347" y="1124283"/>
            <a:ext cx="6965025" cy="4031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90"/>
                </a:solidFill>
                <a:latin typeface="Calibri"/>
                <a:ea typeface="Calibri"/>
                <a:cs typeface="Calibri"/>
                <a:sym typeface="Calibri"/>
              </a:rPr>
              <a:t>FAQ: Frequently Asked Questions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Why may pH measurements be inaccurate in low conductivity waters?</a:t>
            </a:r>
            <a:endParaRPr sz="1800" b="0"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 measure the hydrogen ion concentration, you are actually measuring the potential of the hydrogen ions. Other ions have to be present to pass the current to make this measurement. When they are at too low of a concentration the meter slowly drifts and if the drift is really slow, the meter locks in on an incorrect measurement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Can I use a pH meter that connects to my Smart Phone?</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 pH meters that connect to iPhones, iPads and other Smart devices can be considered pH meters. For most of these meters an app is required.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4"/>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a:solidFill>
                  <a:srgbClr val="002060"/>
                </a:solidFill>
                <a:latin typeface="Calibri"/>
                <a:ea typeface="Calibri"/>
                <a:cs typeface="Calibri"/>
                <a:sym typeface="Calibri"/>
              </a:rPr>
              <a:t>Credits:</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Slides:  </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sz="1800">
                <a:solidFill>
                  <a:srgbClr val="000000"/>
                </a:solidFill>
                <a:latin typeface="Calibri"/>
                <a:ea typeface="Calibri"/>
                <a:cs typeface="Calibri"/>
                <a:sym typeface="Calibri"/>
              </a:rPr>
              <a:t>Russanne Low, Ph.D., University of Nebraska-Lincoln, USA </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sz="1800">
                <a:solidFill>
                  <a:srgbClr val="000000"/>
                </a:solidFill>
                <a:latin typeface="Calibri"/>
                <a:ea typeface="Calibri"/>
                <a:cs typeface="Calibri"/>
                <a:sym typeface="Calibri"/>
              </a:rPr>
              <a:t>Rebecca Boger, Ph.D., Brooklyn College, NYC, USA</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Photos: </a:t>
            </a:r>
            <a:r>
              <a:rPr lang="en-US" sz="1800">
                <a:solidFill>
                  <a:srgbClr val="000000"/>
                </a:solidFill>
                <a:latin typeface="Calibri"/>
                <a:ea typeface="Calibri"/>
                <a:cs typeface="Calibri"/>
                <a:sym typeface="Calibri"/>
              </a:rPr>
              <a:t>Russanne Low</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Art: </a:t>
            </a:r>
            <a:r>
              <a:rPr lang="en-US" sz="1800">
                <a:solidFill>
                  <a:srgbClr val="000000"/>
                </a:solidFill>
                <a:latin typeface="Calibri"/>
                <a:ea typeface="Calibri"/>
                <a:cs typeface="Calibri"/>
                <a:sym typeface="Calibri"/>
              </a:rPr>
              <a:t>Jenn Glaser, </a:t>
            </a:r>
            <a:r>
              <a:rPr lang="en-US" sz="1800" i="1">
                <a:solidFill>
                  <a:srgbClr val="000000"/>
                </a:solidFill>
                <a:latin typeface="Calibri"/>
                <a:ea typeface="Calibri"/>
                <a:cs typeface="Calibri"/>
                <a:sym typeface="Calibri"/>
              </a:rPr>
              <a:t>ScribeArts</a:t>
            </a:r>
            <a:endParaRPr sz="1800" i="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More Information:</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a:solidFill>
                  <a:srgbClr val="000000"/>
                </a:solidFill>
                <a:latin typeface="Calibri"/>
                <a:ea typeface="Calibri"/>
                <a:cs typeface="Calibri"/>
                <a:sym typeface="Calibri"/>
              </a:rPr>
              <a:t>, </a:t>
            </a:r>
            <a:r>
              <a:rPr lang="en-US" sz="1800" b="1"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The GLOBE Program is sponsored by these organizations: </a:t>
            </a:r>
            <a:endParaRPr sz="1800">
              <a:solidFill>
                <a:srgbClr val="000000"/>
              </a:solidFill>
              <a:latin typeface="Calibri"/>
              <a:ea typeface="Calibri"/>
              <a:cs typeface="Calibri"/>
              <a:sym typeface="Calibri"/>
            </a:endParaRPr>
          </a:p>
        </p:txBody>
      </p:sp>
      <p:sp>
        <p:nvSpPr>
          <p:cNvPr id="651" name="Google Shape;651;p34"/>
          <p:cNvSpPr txBox="1"/>
          <p:nvPr/>
        </p:nvSpPr>
        <p:spPr>
          <a:xfrm>
            <a:off x="1105728" y="717559"/>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a:solidFill>
                  <a:srgbClr val="000072"/>
                </a:solidFill>
                <a:latin typeface="Calibri"/>
                <a:ea typeface="Calibri"/>
                <a:cs typeface="Calibri"/>
                <a:sym typeface="Calibri"/>
              </a:rPr>
              <a:t>We want your Feedback!</a:t>
            </a:r>
            <a:endParaRPr sz="2800" b="1">
              <a:solidFill>
                <a:srgbClr val="000072"/>
              </a:solidFill>
              <a:latin typeface="Calibri"/>
              <a:ea typeface="Calibri"/>
              <a:cs typeface="Calibri"/>
              <a:sym typeface="Calibri"/>
            </a:endParaRPr>
          </a:p>
        </p:txBody>
      </p:sp>
      <p:sp>
        <p:nvSpPr>
          <p:cNvPr id="652" name="Google Shape;652;p34"/>
          <p:cNvSpPr txBox="1"/>
          <p:nvPr/>
        </p:nvSpPr>
        <p:spPr>
          <a:xfrm>
            <a:off x="1329205" y="6114852"/>
            <a:ext cx="6730200" cy="418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rgbClr val="000000"/>
              </a:buClr>
              <a:buSzPts val="1300"/>
              <a:buFont typeface="Arial"/>
              <a:buNone/>
            </a:pPr>
            <a:r>
              <a:rPr lang="en-US" sz="1050" b="1" dirty="0">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2800" b="1" dirty="0">
              <a:solidFill>
                <a:srgbClr val="000000"/>
              </a:solidFill>
              <a:latin typeface="Calibri"/>
              <a:ea typeface="Calibri"/>
              <a:cs typeface="Calibri"/>
              <a:sym typeface="Calibri"/>
            </a:endParaRPr>
          </a:p>
        </p:txBody>
      </p:sp>
      <p:pic>
        <p:nvPicPr>
          <p:cNvPr id="653" name="Google Shape;653;p34" descr="Logos for NASA, NOAA, NSF and the U.S. Department of State."/>
          <p:cNvPicPr preferRelativeResize="0"/>
          <p:nvPr/>
        </p:nvPicPr>
        <p:blipFill rotWithShape="1">
          <a:blip r:embed="rId7">
            <a:alphaModFix/>
          </a:blip>
          <a:srcRect/>
          <a:stretch/>
        </p:blipFill>
        <p:spPr>
          <a:xfrm>
            <a:off x="6562182" y="5659542"/>
            <a:ext cx="2505226" cy="5242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
          <p:cNvSpPr txBox="1"/>
          <p:nvPr/>
        </p:nvSpPr>
        <p:spPr>
          <a:xfrm>
            <a:off x="1265988" y="1077322"/>
            <a:ext cx="751817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pH?</a:t>
            </a:r>
            <a:endParaRPr sz="2400" b="0" i="0" u="none" strike="noStrike" cap="none">
              <a:solidFill>
                <a:schemeClr val="dk1"/>
              </a:solidFill>
              <a:latin typeface="Calibri"/>
              <a:ea typeface="Calibri"/>
              <a:cs typeface="Calibri"/>
              <a:sym typeface="Calibri"/>
            </a:endParaRPr>
          </a:p>
        </p:txBody>
      </p:sp>
      <p:sp>
        <p:nvSpPr>
          <p:cNvPr id="295" name="Google Shape;295;p5"/>
          <p:cNvSpPr txBox="1"/>
          <p:nvPr/>
        </p:nvSpPr>
        <p:spPr>
          <a:xfrm>
            <a:off x="1315137" y="1533464"/>
            <a:ext cx="7469030" cy="53245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a measure of the relative amount of free hydrogen ions there are in the water, which determines the acidity of the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concentration of the hydrogen ion [H+] activity in a solution determines the pH. Mathematically this is expressed as: </a:t>
            </a: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   pH = - log [H+] </a:t>
            </a: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reported in logarithmic units form 0-14, with 7 being neutral. Each number represents a 10x change in the acidity or alkalinity of the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pH values for your water site will depend on the geology, soil and vegetation of your area as well as other inputs into your water body. Where the air masses come from that precipitate into your water body may affect the pH of the water. Most lakes and streams have pH values that range between 6.5 and 8.5. Oceans have a pH value of 8.2. Pure water not in contact with the air has a neutral pH value of 7.0.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Naturally occurring basic waters are found typically in areas where the surrounding geology is rich in minerals such as calcite or limestone.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296" name="Google Shape;296;p5" descr="pH scale ranging from 0 to 14. Acidic pHs (0 to 5) are red to orange in color and basic pHs are green to blue in color (8 to 14)."/>
          <p:cNvPicPr preferRelativeResize="0"/>
          <p:nvPr/>
        </p:nvPicPr>
        <p:blipFill rotWithShape="1">
          <a:blip r:embed="rId3">
            <a:alphaModFix/>
          </a:blip>
          <a:srcRect/>
          <a:stretch/>
        </p:blipFill>
        <p:spPr>
          <a:xfrm>
            <a:off x="4792133" y="2885923"/>
            <a:ext cx="2827867" cy="67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
          <p:cNvSpPr txBox="1"/>
          <p:nvPr/>
        </p:nvSpPr>
        <p:spPr>
          <a:xfrm>
            <a:off x="1230126" y="1056068"/>
            <a:ext cx="7605943" cy="1585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waters that are naturally more acidic when there are certain types of minerals in the water, such as sulfides.  Mining can also release acid forming compounds to water bodies.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2" name="Google Shape;302;p6" descr="Image of a mountain river affected by acid mine drainage. The color of the river is brownish yellow."/>
          <p:cNvPicPr preferRelativeResize="0"/>
          <p:nvPr/>
        </p:nvPicPr>
        <p:blipFill rotWithShape="1">
          <a:blip r:embed="rId3">
            <a:alphaModFix/>
          </a:blip>
          <a:srcRect/>
          <a:stretch/>
        </p:blipFill>
        <p:spPr>
          <a:xfrm>
            <a:off x="5635540" y="2216500"/>
            <a:ext cx="2776570" cy="3633609"/>
          </a:xfrm>
          <a:prstGeom prst="rect">
            <a:avLst/>
          </a:prstGeom>
          <a:noFill/>
          <a:ln>
            <a:noFill/>
          </a:ln>
        </p:spPr>
      </p:pic>
      <p:sp>
        <p:nvSpPr>
          <p:cNvPr id="303" name="Google Shape;303;p6"/>
          <p:cNvSpPr txBox="1"/>
          <p:nvPr/>
        </p:nvSpPr>
        <p:spPr>
          <a:xfrm>
            <a:off x="1230126" y="2081792"/>
            <a:ext cx="4194997"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Pollution can change a water's pH, which in turn can harm animals and plants living in the water. For instance, the 2015  spill of mine waste into the Animas River, caused the Animas to have a pH of 5- acidic. By using the logarithm scale, this mine-drainage water would be 100 times more acidic than neutral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change in pH in a water body can be an indicator of increasing pollution or other environmental factor.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6"/>
          <p:cNvSpPr txBox="1"/>
          <p:nvPr/>
        </p:nvSpPr>
        <p:spPr>
          <a:xfrm>
            <a:off x="5635540" y="5917405"/>
            <a:ext cx="2751378"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The Animas River between Silverton and Durango in Colorado, USA, within 24 hours of the 2015 Gold King Mine waste water spill Credit: Riverhugger, Wikipedia Commons. </a:t>
            </a:r>
            <a:endParaRPr sz="1050" b="0" i="0" u="none" strike="noStrike" cap="none">
              <a:solidFill>
                <a:schemeClr val="dk1"/>
              </a:solidFill>
              <a:latin typeface="Calibri"/>
              <a:ea typeface="Calibri"/>
              <a:cs typeface="Calibri"/>
              <a:sym typeface="Calibri"/>
            </a:endParaRPr>
          </a:p>
        </p:txBody>
      </p:sp>
      <p:sp>
        <p:nvSpPr>
          <p:cNvPr id="305" name="Google Shape;305;p6"/>
          <p:cNvSpPr txBox="1"/>
          <p:nvPr/>
        </p:nvSpPr>
        <p:spPr>
          <a:xfrm>
            <a:off x="1230126" y="1017432"/>
            <a:ext cx="38312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Why Collect Water pH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
          <p:cNvSpPr txBox="1"/>
          <p:nvPr/>
        </p:nvSpPr>
        <p:spPr>
          <a:xfrm>
            <a:off x="1186117" y="1065534"/>
            <a:ext cx="34451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How Your Data Can Help</a:t>
            </a:r>
            <a:endParaRPr sz="2000" b="1" i="0" u="none" strike="noStrike" cap="none">
              <a:solidFill>
                <a:srgbClr val="000072"/>
              </a:solidFill>
              <a:latin typeface="Calibri"/>
              <a:ea typeface="Calibri"/>
              <a:cs typeface="Calibri"/>
              <a:sym typeface="Calibri"/>
            </a:endParaRPr>
          </a:p>
        </p:txBody>
      </p:sp>
      <p:pic>
        <p:nvPicPr>
          <p:cNvPr id="311" name="Google Shape;311;p7" descr="Diagram showing the effect of pH on aquatic organisms."/>
          <p:cNvPicPr preferRelativeResize="0"/>
          <p:nvPr/>
        </p:nvPicPr>
        <p:blipFill rotWithShape="1">
          <a:blip r:embed="rId3">
            <a:alphaModFix/>
          </a:blip>
          <a:srcRect/>
          <a:stretch/>
        </p:blipFill>
        <p:spPr>
          <a:xfrm>
            <a:off x="5714399" y="1091371"/>
            <a:ext cx="3429601" cy="5766629"/>
          </a:xfrm>
          <a:prstGeom prst="rect">
            <a:avLst/>
          </a:prstGeom>
          <a:noFill/>
          <a:ln>
            <a:noFill/>
          </a:ln>
        </p:spPr>
      </p:pic>
      <p:sp>
        <p:nvSpPr>
          <p:cNvPr id="312" name="Google Shape;312;p7"/>
          <p:cNvSpPr txBox="1"/>
          <p:nvPr/>
        </p:nvSpPr>
        <p:spPr>
          <a:xfrm>
            <a:off x="1186117" y="1296367"/>
            <a:ext cx="4913090" cy="60324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affects most chemical and biological processes that take place in water. pH affects the  solubility (amount that can be dissolved in water) and biological availability of nutrients. It also determines the degree to which potentially toxic materials, such as heavy metals, are soluble.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has a strong influence on what can live in the water; aquatic organisms have certain pH ranges they prefer or require. Salamanders, frogs and other amphibian life, as well as many macroinvertebrates, are particularly sensitive to extreme pH levels. Most insects, amphibians and fish are absent in water bodies with pH below 4.0 or above 10.0.</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Since most organisms are sensitive to changes in water pH, scientists monitor unusual decreases or increases in the pH of water bodies. pH does not normally change a great deal, although you may find some seasonal trends due to changes in temperature, rainfall patterns, or land cover.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
          <p:cNvSpPr/>
          <p:nvPr/>
        </p:nvSpPr>
        <p:spPr>
          <a:xfrm>
            <a:off x="1217296" y="1060912"/>
            <a:ext cx="7383163" cy="46474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Simultaneous or Prior Investigations Required to do Water pH Measurements</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 will need to define your </a:t>
            </a:r>
            <a:r>
              <a:rPr lang="en-US" sz="1800" b="1" i="0" u="none" strike="noStrike" cap="none">
                <a:solidFill>
                  <a:srgbClr val="000072"/>
                </a:solidFill>
                <a:latin typeface="Calibri"/>
                <a:ea typeface="Calibri"/>
                <a:cs typeface="Calibri"/>
                <a:sym typeface="Calibri"/>
              </a:rPr>
              <a:t>Hydrosphere Study Site. A Hydrosphere Study Site </a:t>
            </a:r>
            <a:r>
              <a:rPr lang="en-US" sz="1800" b="0" i="0" u="none" strike="noStrike" cap="none">
                <a:solidFill>
                  <a:schemeClr val="dk1"/>
                </a:solidFill>
                <a:latin typeface="Calibri"/>
                <a:ea typeface="Calibri"/>
                <a:cs typeface="Calibri"/>
                <a:sym typeface="Calibri"/>
              </a:rPr>
              <a:t>can be any surface water site that can be safely visited, although natural waters are preferred.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The Hydrosphere Investigation Data Sheet</a:t>
            </a:r>
            <a:r>
              <a:rPr lang="en-US" sz="1800" b="0" i="0" u="none" strike="noStrike" cap="none">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 define you study site you  will need these documents:</a:t>
            </a:r>
            <a:endParaRPr sz="1400" b="0" i="0" u="none" strike="noStrike" cap="none">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800"/>
              <a:buFont typeface="Arial"/>
              <a:buChar char="•"/>
            </a:pPr>
            <a:r>
              <a:rPr lang="en-US" sz="1800" b="1" i="0" u="none" strike="noStrike" cap="none">
                <a:solidFill>
                  <a:schemeClr val="dk2"/>
                </a:solidFill>
                <a:latin typeface="Calibri"/>
                <a:ea typeface="Calibri"/>
                <a:cs typeface="Calibri"/>
                <a:sym typeface="Calibri"/>
              </a:rPr>
              <a:t> </a:t>
            </a:r>
            <a:r>
              <a:rPr lang="en-US" sz="1800" b="1" i="0" u="sng" strike="noStrike" cap="none">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endParaRPr sz="1800" b="1" i="0" u="none" strike="noStrike" cap="none">
              <a:solidFill>
                <a:schemeClr val="dk2"/>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800"/>
              <a:buFont typeface="Arial"/>
              <a:buChar char="•"/>
            </a:pPr>
            <a:r>
              <a:rPr lang="en-US" sz="1800" b="1" i="0" u="sng" strike="noStrike" cap="none">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800" b="1" i="0" u="none" strike="noStrike" cap="none">
              <a:solidFill>
                <a:schemeClr val="dk2"/>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800"/>
              <a:buFont typeface="Arial"/>
              <a:buChar char="•"/>
            </a:pPr>
            <a:r>
              <a:rPr lang="en-US" sz="1800" b="1" i="0" u="none" strike="noStrike" cap="none">
                <a:solidFill>
                  <a:schemeClr val="dk2"/>
                </a:solidFill>
                <a:latin typeface="Calibri"/>
                <a:ea typeface="Calibri"/>
                <a:cs typeface="Calibri"/>
                <a:sym typeface="Calibri"/>
              </a:rPr>
              <a:t> </a:t>
            </a:r>
            <a:r>
              <a:rPr lang="en-US" sz="1800" b="1" i="0" u="sng" strike="noStrike" cap="none">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800" b="1" i="0" u="none" strike="noStrike" cap="none">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9"/>
          <p:cNvSpPr txBox="1"/>
          <p:nvPr/>
        </p:nvSpPr>
        <p:spPr>
          <a:xfrm>
            <a:off x="1337733" y="1090234"/>
            <a:ext cx="7425267" cy="578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Site Selection: Hydrosphere Study Site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Ideally, your Hydrosphere Study Site should  be within the major watershed of the 15 km by 15 km GLOBE Study Site and connected  to water systems that flow into larger river or estuary systems. </a:t>
            </a:r>
            <a:endParaRPr sz="1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 stream or river</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2. lake, reservoir, bay or ocean</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3. pond</a:t>
            </a: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4. an irrigation ditch or other water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body, if natural body is not available</a:t>
            </a: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323" name="Google Shape;323;p9"/>
          <p:cNvGrpSpPr/>
          <p:nvPr/>
        </p:nvGrpSpPr>
        <p:grpSpPr>
          <a:xfrm>
            <a:off x="7874380" y="67732"/>
            <a:ext cx="1103962" cy="873142"/>
            <a:chOff x="6285205" y="3863282"/>
            <a:chExt cx="1103962" cy="873142"/>
          </a:xfrm>
        </p:grpSpPr>
        <p:sp>
          <p:nvSpPr>
            <p:cNvPr id="324" name="Google Shape;324;p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326" name="Google Shape;326;p9"/>
          <p:cNvPicPr preferRelativeResize="0"/>
          <p:nvPr/>
        </p:nvPicPr>
        <p:blipFill rotWithShape="1">
          <a:blip r:embed="rId3">
            <a:alphaModFix/>
          </a:blip>
          <a:srcRect/>
          <a:stretch/>
        </p:blipFill>
        <p:spPr>
          <a:xfrm>
            <a:off x="5194908" y="4022959"/>
            <a:ext cx="3382078" cy="220165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4497</Words>
  <Application>Microsoft Macintosh PowerPoint</Application>
  <PresentationFormat>On-screen Show (4:3)</PresentationFormat>
  <Paragraphs>453</Paragraphs>
  <Slides>44</Slides>
  <Notes>44</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44</vt:i4>
      </vt:variant>
    </vt:vector>
  </HeadingPairs>
  <TitlesOfParts>
    <vt:vector size="66" baseType="lpstr">
      <vt:lpstr>Arial</vt:lpstr>
      <vt:lpstr>Calibri</vt:lpstr>
      <vt:lpstr>Short Stack</vt:lpstr>
      <vt:lpstr>Roboto</vt:lpstr>
      <vt:lpstr>Office Theme</vt:lpstr>
      <vt:lpstr>2_Inside page</vt:lpstr>
      <vt:lpstr>B. Why collect xxx Hydro Data</vt:lpstr>
      <vt:lpstr>C. How your measurements can help</vt:lpstr>
      <vt:lpstr>D. How to collect your data</vt:lpstr>
      <vt:lpstr>D. How to Collect data MATERIALS</vt:lpstr>
      <vt:lpstr>E. Entering data on GLOBE website</vt:lpstr>
      <vt:lpstr>F. Understand the data</vt:lpstr>
      <vt:lpstr>G. Quiz yourself</vt:lpstr>
      <vt:lpstr>H. Additional Information</vt:lpstr>
      <vt:lpstr>A. What is xxx Hydro protocol  - GLOBAL views</vt:lpstr>
      <vt:lpstr>D. How Collect Data TIME REQ</vt:lpstr>
      <vt:lpstr>D. How collect data SPECIES selection</vt:lpstr>
      <vt:lpstr>D. How Collect Data SITE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Alison Mote</cp:lastModifiedBy>
  <cp:revision>4</cp:revision>
  <dcterms:created xsi:type="dcterms:W3CDTF">2015-07-29T23:22:56Z</dcterms:created>
  <dcterms:modified xsi:type="dcterms:W3CDTF">2026-01-16T17:57:28Z</dcterms:modified>
</cp:coreProperties>
</file>