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52"/>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Lst>
  <p:sldSz cx="9144000" cy="6858000" type="screen4x3"/>
  <p:notesSz cx="6858000" cy="9144000"/>
  <p:embeddedFontLst>
    <p:embeddedFont>
      <p:font typeface="Architects Daughter" pitchFamily="2"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8w+d0J6XP74ldwhJdZV5/f9//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22" autoAdjust="0"/>
  </p:normalViewPr>
  <p:slideViewPr>
    <p:cSldViewPr snapToGrid="0">
      <p:cViewPr varScale="1">
        <p:scale>
          <a:sx n="117" d="100"/>
          <a:sy n="117" d="100"/>
        </p:scale>
        <p:origin x="16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customschemas.google.com/relationships/presentationmetadata" Target="meta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8" name="Google Shape;32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73" name="Google Shape;4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1" name="Google Shape;26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5" name="Google Shape;27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alphaModFix/>
          </a:blip>
          <a:srcRect/>
          <a:stretch/>
        </p:blipFill>
        <p:spPr>
          <a:xfrm>
            <a:off x="20096" y="-30144"/>
            <a:ext cx="3597309" cy="796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7"/>
          <p:cNvGrpSpPr/>
          <p:nvPr/>
        </p:nvGrpSpPr>
        <p:grpSpPr>
          <a:xfrm>
            <a:off x="1" y="-53364"/>
            <a:ext cx="6400828" cy="821267"/>
            <a:chOff x="0" y="0"/>
            <a:chExt cx="6400828" cy="821267"/>
          </a:xfrm>
        </p:grpSpPr>
        <p:sp>
          <p:nvSpPr>
            <p:cNvPr id="12" name="Google Shape;12;p27"/>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A2659"/>
                </a:solidFill>
                <a:latin typeface="Calibri"/>
                <a:ea typeface="Calibri"/>
                <a:cs typeface="Calibri"/>
                <a:sym typeface="Calibri"/>
              </a:endParaRPr>
            </a:p>
          </p:txBody>
        </p:sp>
        <p:sp>
          <p:nvSpPr>
            <p:cNvPr id="13" name="Google Shape;13;p27"/>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7"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7"/>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6" name="Google Shape;16;p27" descr="IconHydrosphereSM.png"/>
            <p:cNvPicPr preferRelativeResize="0"/>
            <p:nvPr/>
          </p:nvPicPr>
          <p:blipFill rotWithShape="1">
            <a:blip r:embed="rId6">
              <a:alphaModFix/>
            </a:blip>
            <a:srcRect/>
            <a:stretch/>
          </p:blipFill>
          <p:spPr>
            <a:xfrm>
              <a:off x="3675069" y="135658"/>
              <a:ext cx="630768" cy="632169"/>
            </a:xfrm>
            <a:prstGeom prst="rect">
              <a:avLst/>
            </a:prstGeom>
            <a:noFill/>
            <a:ln>
              <a:noFill/>
            </a:ln>
            <a:effectLst>
              <a:outerShdw blurRad="292100" dist="139700" dir="2700000" algn="tl" rotWithShape="0">
                <a:srgbClr val="333333">
                  <a:alpha val="64313"/>
                </a:srgbClr>
              </a:outerShdw>
            </a:effectLst>
          </p:spPr>
        </p:pic>
      </p:grpSp>
      <p:sp>
        <p:nvSpPr>
          <p:cNvPr id="17" name="Google Shape;17;p27"/>
          <p:cNvSpPr txBox="1"/>
          <p:nvPr/>
        </p:nvSpPr>
        <p:spPr>
          <a:xfrm>
            <a:off x="5884190" y="103867"/>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7"/>
          <p:cNvSpPr/>
          <p:nvPr/>
        </p:nvSpPr>
        <p:spPr>
          <a:xfrm>
            <a:off x="4293762"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9" name="Google Shape;19;p27"/>
          <p:cNvSpPr/>
          <p:nvPr/>
        </p:nvSpPr>
        <p:spPr>
          <a:xfrm>
            <a:off x="5782554"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7" descr="1_PPT_HydroGenericWaterscapeEverglades_Lo.jpg"/>
          <p:cNvPicPr preferRelativeResize="0"/>
          <p:nvPr/>
        </p:nvPicPr>
        <p:blipFill rotWithShape="1">
          <a:blip r:embed="rId7">
            <a:alphaModFix/>
          </a:blip>
          <a:srcRect/>
          <a:stretch/>
        </p:blipFill>
        <p:spPr>
          <a:xfrm>
            <a:off x="0" y="905467"/>
            <a:ext cx="9144000" cy="5952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4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7" name="Google Shape;117;p45"/>
          <p:cNvGrpSpPr/>
          <p:nvPr/>
        </p:nvGrpSpPr>
        <p:grpSpPr>
          <a:xfrm>
            <a:off x="7919805" y="51272"/>
            <a:ext cx="1103962" cy="873141"/>
            <a:chOff x="2932656" y="872333"/>
            <a:chExt cx="1103962" cy="873141"/>
          </a:xfrm>
        </p:grpSpPr>
        <p:sp>
          <p:nvSpPr>
            <p:cNvPr id="118" name="Google Shape;118;p4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20" name="Google Shape;120;p4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1" name="Google Shape;121;p4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2" name="Google Shape;122;p4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23" name="Google Shape;123;p4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24" name="Google Shape;124;p4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25" name="Google Shape;125;p4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4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9" name="Google Shape;129;p47"/>
          <p:cNvGrpSpPr/>
          <p:nvPr/>
        </p:nvGrpSpPr>
        <p:grpSpPr>
          <a:xfrm>
            <a:off x="7932915" y="55980"/>
            <a:ext cx="1103962" cy="873142"/>
            <a:chOff x="6285205" y="3863282"/>
            <a:chExt cx="1103962" cy="873142"/>
          </a:xfrm>
        </p:grpSpPr>
        <p:sp>
          <p:nvSpPr>
            <p:cNvPr id="130" name="Google Shape;130;p47"/>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7"/>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32" name="Google Shape;132;p4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3" name="Google Shape;133;p4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34" name="Google Shape;134;p4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35" name="Google Shape;135;p4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36" name="Google Shape;136;p4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37" name="Google Shape;137;p4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4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1" name="Google Shape;141;p49"/>
          <p:cNvGrpSpPr/>
          <p:nvPr/>
        </p:nvGrpSpPr>
        <p:grpSpPr>
          <a:xfrm>
            <a:off x="7925433" y="51272"/>
            <a:ext cx="1172116" cy="873142"/>
            <a:chOff x="4838174" y="5007913"/>
            <a:chExt cx="1172116" cy="873142"/>
          </a:xfrm>
        </p:grpSpPr>
        <p:sp>
          <p:nvSpPr>
            <p:cNvPr id="142" name="Google Shape;142;p4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144" name="Google Shape;144;p4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5" name="Google Shape;145;p4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6" name="Google Shape;146;p4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47" name="Google Shape;147;p4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48" name="Google Shape;148;p4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49" name="Google Shape;149;p4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5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3" name="Google Shape;153;p51"/>
          <p:cNvGrpSpPr/>
          <p:nvPr/>
        </p:nvGrpSpPr>
        <p:grpSpPr>
          <a:xfrm>
            <a:off x="7980619" y="51272"/>
            <a:ext cx="1103962" cy="873142"/>
            <a:chOff x="1375335" y="4888824"/>
            <a:chExt cx="1103962" cy="873142"/>
          </a:xfrm>
        </p:grpSpPr>
        <p:sp>
          <p:nvSpPr>
            <p:cNvPr id="154" name="Google Shape;154;p51"/>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1"/>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56" name="Google Shape;156;p5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7" name="Google Shape;157;p5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8" name="Google Shape;158;p5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59" name="Google Shape;159;p5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60" name="Google Shape;160;p5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61" name="Google Shape;161;p5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5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5" name="Google Shape;165;p53"/>
          <p:cNvGrpSpPr/>
          <p:nvPr/>
        </p:nvGrpSpPr>
        <p:grpSpPr>
          <a:xfrm>
            <a:off x="7980619" y="51272"/>
            <a:ext cx="1103962" cy="873141"/>
            <a:chOff x="1375335" y="3781280"/>
            <a:chExt cx="1103962" cy="873141"/>
          </a:xfrm>
        </p:grpSpPr>
        <p:sp>
          <p:nvSpPr>
            <p:cNvPr id="166" name="Google Shape;166;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68" name="Google Shape;168;p5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9" name="Google Shape;169;p5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0" name="Google Shape;170;p5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38CD5"/>
                </a:solidFill>
                <a:latin typeface="Calibri"/>
                <a:ea typeface="Calibri"/>
                <a:cs typeface="Calibri"/>
                <a:sym typeface="Calibri"/>
              </a:rPr>
              <a:t>D. How to collect your data.</a:t>
            </a:r>
            <a:br>
              <a:rPr lang="en-US" sz="1200" b="1" i="0" u="none" strike="noStrike" cap="none">
                <a:solidFill>
                  <a:srgbClr val="538CD5"/>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resources</a:t>
            </a:r>
            <a:endParaRPr sz="1200" b="1" i="0" u="none" strike="noStrike" cap="none">
              <a:solidFill>
                <a:srgbClr val="000090"/>
              </a:solidFill>
              <a:latin typeface="Calibri"/>
              <a:ea typeface="Calibri"/>
              <a:cs typeface="Calibri"/>
              <a:sym typeface="Calibri"/>
            </a:endParaRPr>
          </a:p>
        </p:txBody>
      </p:sp>
      <p:sp>
        <p:nvSpPr>
          <p:cNvPr id="171" name="Google Shape;171;p5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72" name="Google Shape;172;p5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73" name="Google Shape;173;p5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grpSp>
        <p:nvGrpSpPr>
          <p:cNvPr id="176" name="Google Shape;176;p55"/>
          <p:cNvGrpSpPr/>
          <p:nvPr/>
        </p:nvGrpSpPr>
        <p:grpSpPr>
          <a:xfrm>
            <a:off x="1445312" y="854228"/>
            <a:ext cx="1122067" cy="887461"/>
            <a:chOff x="1445312" y="854228"/>
            <a:chExt cx="1122067" cy="887461"/>
          </a:xfrm>
        </p:grpSpPr>
        <p:sp>
          <p:nvSpPr>
            <p:cNvPr id="177" name="Google Shape;177;p5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179" name="Google Shape;179;p55"/>
          <p:cNvGrpSpPr/>
          <p:nvPr/>
        </p:nvGrpSpPr>
        <p:grpSpPr>
          <a:xfrm>
            <a:off x="2932656" y="872333"/>
            <a:ext cx="1103962" cy="873141"/>
            <a:chOff x="2932656" y="872333"/>
            <a:chExt cx="1103962" cy="873141"/>
          </a:xfrm>
        </p:grpSpPr>
        <p:sp>
          <p:nvSpPr>
            <p:cNvPr id="180" name="Google Shape;180;p5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4418556" y="967979"/>
            <a:ext cx="1103962" cy="873141"/>
            <a:chOff x="4418556" y="967979"/>
            <a:chExt cx="1103962" cy="873141"/>
          </a:xfrm>
        </p:grpSpPr>
        <p:sp>
          <p:nvSpPr>
            <p:cNvPr id="183" name="Google Shape;183;p5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5"/>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185" name="Google Shape;185;p55"/>
          <p:cNvGrpSpPr/>
          <p:nvPr/>
        </p:nvGrpSpPr>
        <p:grpSpPr>
          <a:xfrm>
            <a:off x="1410627" y="2455123"/>
            <a:ext cx="1103962" cy="893063"/>
            <a:chOff x="1410627" y="2455123"/>
            <a:chExt cx="1103962" cy="893063"/>
          </a:xfrm>
        </p:grpSpPr>
        <p:sp>
          <p:nvSpPr>
            <p:cNvPr id="186" name="Google Shape;186;p5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5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188" name="Google Shape;188;p55"/>
          <p:cNvGrpSpPr/>
          <p:nvPr/>
        </p:nvGrpSpPr>
        <p:grpSpPr>
          <a:xfrm>
            <a:off x="2981189" y="2475046"/>
            <a:ext cx="1103962" cy="873141"/>
            <a:chOff x="2981189" y="2475046"/>
            <a:chExt cx="1103962" cy="873141"/>
          </a:xfrm>
        </p:grpSpPr>
        <p:sp>
          <p:nvSpPr>
            <p:cNvPr id="189" name="Google Shape;189;p5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5"/>
            <p:cNvSpPr txBox="1"/>
            <p:nvPr/>
          </p:nvSpPr>
          <p:spPr>
            <a:xfrm>
              <a:off x="3144059" y="2518160"/>
              <a:ext cx="821769"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Submitting</a:t>
              </a:r>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p:txBody>
        </p:sp>
      </p:grpSp>
      <p:grpSp>
        <p:nvGrpSpPr>
          <p:cNvPr id="191" name="Google Shape;191;p55"/>
          <p:cNvGrpSpPr/>
          <p:nvPr/>
        </p:nvGrpSpPr>
        <p:grpSpPr>
          <a:xfrm>
            <a:off x="4463231" y="2475168"/>
            <a:ext cx="1103962" cy="873141"/>
            <a:chOff x="4463231" y="2475168"/>
            <a:chExt cx="1103962" cy="873141"/>
          </a:xfrm>
        </p:grpSpPr>
        <p:sp>
          <p:nvSpPr>
            <p:cNvPr id="192" name="Google Shape;192;p5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5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194" name="Google Shape;194;p55"/>
          <p:cNvGrpSpPr/>
          <p:nvPr/>
        </p:nvGrpSpPr>
        <p:grpSpPr>
          <a:xfrm>
            <a:off x="6010290" y="2485874"/>
            <a:ext cx="1103962" cy="873141"/>
            <a:chOff x="6010290" y="2485874"/>
            <a:chExt cx="1103962" cy="873141"/>
          </a:xfrm>
        </p:grpSpPr>
        <p:sp>
          <p:nvSpPr>
            <p:cNvPr id="195" name="Google Shape;195;p5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grpSp>
        <p:nvGrpSpPr>
          <p:cNvPr id="197" name="Google Shape;197;p55"/>
          <p:cNvGrpSpPr/>
          <p:nvPr/>
        </p:nvGrpSpPr>
        <p:grpSpPr>
          <a:xfrm>
            <a:off x="5902565" y="945552"/>
            <a:ext cx="1103962" cy="879786"/>
            <a:chOff x="5902565" y="945552"/>
            <a:chExt cx="1103962" cy="879786"/>
          </a:xfrm>
        </p:grpSpPr>
        <p:sp>
          <p:nvSpPr>
            <p:cNvPr id="198" name="Google Shape;198;p5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Salinity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00" name="Google Shape;200;p55"/>
          <p:cNvGrpSpPr/>
          <p:nvPr/>
        </p:nvGrpSpPr>
        <p:grpSpPr>
          <a:xfrm>
            <a:off x="1375335" y="3781280"/>
            <a:ext cx="1103962" cy="873141"/>
            <a:chOff x="1375335" y="3781280"/>
            <a:chExt cx="1103962" cy="873141"/>
          </a:xfrm>
        </p:grpSpPr>
        <p:sp>
          <p:nvSpPr>
            <p:cNvPr id="201" name="Google Shape;201;p5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5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03" name="Google Shape;203;p55"/>
          <p:cNvGrpSpPr/>
          <p:nvPr/>
        </p:nvGrpSpPr>
        <p:grpSpPr>
          <a:xfrm>
            <a:off x="3144060" y="3786557"/>
            <a:ext cx="1103962" cy="873142"/>
            <a:chOff x="3144060" y="3786557"/>
            <a:chExt cx="1103962" cy="873142"/>
          </a:xfrm>
        </p:grpSpPr>
        <p:sp>
          <p:nvSpPr>
            <p:cNvPr id="204" name="Google Shape;204;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06" name="Google Shape;206;p55"/>
          <p:cNvGrpSpPr/>
          <p:nvPr/>
        </p:nvGrpSpPr>
        <p:grpSpPr>
          <a:xfrm>
            <a:off x="4787671" y="3863282"/>
            <a:ext cx="1103962" cy="873142"/>
            <a:chOff x="4787671" y="3863282"/>
            <a:chExt cx="1103962" cy="873142"/>
          </a:xfrm>
        </p:grpSpPr>
        <p:sp>
          <p:nvSpPr>
            <p:cNvPr id="207" name="Google Shape;207;p5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5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09" name="Google Shape;209;p55"/>
          <p:cNvGrpSpPr/>
          <p:nvPr/>
        </p:nvGrpSpPr>
        <p:grpSpPr>
          <a:xfrm>
            <a:off x="6285205" y="3863282"/>
            <a:ext cx="1103962" cy="873142"/>
            <a:chOff x="6285205" y="3863282"/>
            <a:chExt cx="1103962" cy="873142"/>
          </a:xfrm>
        </p:grpSpPr>
        <p:sp>
          <p:nvSpPr>
            <p:cNvPr id="210" name="Google Shape;210;p5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12" name="Google Shape;212;p55"/>
          <p:cNvGrpSpPr/>
          <p:nvPr/>
        </p:nvGrpSpPr>
        <p:grpSpPr>
          <a:xfrm>
            <a:off x="1375335" y="4888824"/>
            <a:ext cx="1103962" cy="873142"/>
            <a:chOff x="1375335" y="4888824"/>
            <a:chExt cx="1103962" cy="873142"/>
          </a:xfrm>
        </p:grpSpPr>
        <p:sp>
          <p:nvSpPr>
            <p:cNvPr id="213" name="Google Shape;213;p5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5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15" name="Google Shape;215;p55"/>
          <p:cNvGrpSpPr/>
          <p:nvPr/>
        </p:nvGrpSpPr>
        <p:grpSpPr>
          <a:xfrm>
            <a:off x="4838174" y="5007913"/>
            <a:ext cx="1172116" cy="873142"/>
            <a:chOff x="4838174" y="5007913"/>
            <a:chExt cx="1172116" cy="873142"/>
          </a:xfrm>
        </p:grpSpPr>
        <p:sp>
          <p:nvSpPr>
            <p:cNvPr id="216" name="Google Shape;216;p5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18" name="Google Shape;218;p55"/>
          <p:cNvGrpSpPr/>
          <p:nvPr/>
        </p:nvGrpSpPr>
        <p:grpSpPr>
          <a:xfrm>
            <a:off x="3038859" y="4998979"/>
            <a:ext cx="1103962" cy="873142"/>
            <a:chOff x="3038859" y="4998979"/>
            <a:chExt cx="1103962" cy="873142"/>
          </a:xfrm>
        </p:grpSpPr>
        <p:sp>
          <p:nvSpPr>
            <p:cNvPr id="219" name="Google Shape;219;p5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21" name="Google Shape;221;p55"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22" name="Google Shape;222;p55"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2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2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6" name="Google Shape;26;p2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27" name="Google Shape;27;p29" descr="IconHydrosphereSM.png"/>
          <p:cNvPicPr preferRelativeResize="0"/>
          <p:nvPr/>
        </p:nvPicPr>
        <p:blipFill rotWithShape="1">
          <a:blip r:embed="rId4">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pic>
        <p:nvPicPr>
          <p:cNvPr id="28" name="Google Shape;28;p2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9" name="Google Shape;29;p29"/>
          <p:cNvSpPr/>
          <p:nvPr/>
        </p:nvSpPr>
        <p:spPr>
          <a:xfrm>
            <a:off x="2" y="1219646"/>
            <a:ext cx="1164169"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72"/>
              </a:buClr>
              <a:buSzPts val="1200"/>
              <a:buFont typeface="Calibri"/>
              <a:buAutoNum type="alphaUcPeriod"/>
            </a:pPr>
            <a:r>
              <a:rPr lang="en-US" sz="1200" b="1" i="0" u="none" strike="noStrike" cap="none">
                <a:solidFill>
                  <a:srgbClr val="000072"/>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72"/>
              </a:buClr>
              <a:buSzPts val="1200"/>
              <a:buFont typeface="Calibri"/>
              <a:buNone/>
            </a:pPr>
            <a:r>
              <a:rPr lang="en-US" sz="1200" b="1" i="0" u="none" strike="noStrike" cap="none">
                <a:solidFill>
                  <a:srgbClr val="000072"/>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30" name="Google Shape;30;p29"/>
          <p:cNvGrpSpPr/>
          <p:nvPr/>
        </p:nvGrpSpPr>
        <p:grpSpPr>
          <a:xfrm>
            <a:off x="7860610" y="68544"/>
            <a:ext cx="1103962" cy="873141"/>
            <a:chOff x="4418556" y="967979"/>
            <a:chExt cx="1103962" cy="873141"/>
          </a:xfrm>
        </p:grpSpPr>
        <p:sp>
          <p:nvSpPr>
            <p:cNvPr id="31" name="Google Shape;31;p2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9"/>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sp>
        <p:nvSpPr>
          <p:cNvPr id="33" name="Google Shape;33;p2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7" name="Google Shape;37;p3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8" name="Google Shape;38;p3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grpSp>
        <p:nvGrpSpPr>
          <p:cNvPr id="39" name="Google Shape;39;p31"/>
          <p:cNvGrpSpPr/>
          <p:nvPr/>
        </p:nvGrpSpPr>
        <p:grpSpPr>
          <a:xfrm>
            <a:off x="7731995" y="62183"/>
            <a:ext cx="1103962" cy="879786"/>
            <a:chOff x="5902565" y="945552"/>
            <a:chExt cx="1103962" cy="879786"/>
          </a:xfrm>
        </p:grpSpPr>
        <p:sp>
          <p:nvSpPr>
            <p:cNvPr id="40" name="Google Shape;40;p31"/>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1"/>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sp>
        <p:nvSpPr>
          <p:cNvPr id="42" name="Google Shape;42;p3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43" name="Google Shape;43;p3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44" name="Google Shape;44;p31"/>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8CB3E3"/>
              </a:buClr>
              <a:buSzPts val="1200"/>
              <a:buFont typeface="Calibri"/>
              <a:buAutoNum type="alphaUcPeriod"/>
            </a:pPr>
            <a:r>
              <a:rPr lang="en-US" sz="1200" b="1" i="0" u="none" strike="noStrike" cap="none">
                <a:solidFill>
                  <a:srgbClr val="8CB3E3"/>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8CB3E3"/>
              </a:buClr>
              <a:buSzPts val="1200"/>
              <a:buFont typeface="Calibri"/>
              <a:buNone/>
            </a:pPr>
            <a:r>
              <a:rPr lang="en-US" sz="1200" b="1" i="0" u="none" strike="noStrike" cap="none">
                <a:solidFill>
                  <a:srgbClr val="8CB3E3"/>
                </a:solidFill>
                <a:latin typeface="Calibri"/>
                <a:ea typeface="Calibri"/>
                <a:cs typeface="Calibri"/>
                <a:sym typeface="Calibri"/>
              </a:rPr>
              <a:t>water temperature</a:t>
            </a:r>
            <a:r>
              <a:rPr lang="en-US" sz="1200" b="1" i="0" u="none" strike="noStrike" cap="none">
                <a:solidFill>
                  <a:srgbClr val="000072"/>
                </a:solidFill>
                <a:latin typeface="Calibri"/>
                <a:ea typeface="Calibri"/>
                <a:cs typeface="Calibri"/>
                <a:sym typeface="Calibri"/>
              </a:rPr>
              <a:t>?</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45" name="Google Shape;45;p3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3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33"/>
          <p:cNvGrpSpPr/>
          <p:nvPr/>
        </p:nvGrpSpPr>
        <p:grpSpPr>
          <a:xfrm>
            <a:off x="7912579" y="51272"/>
            <a:ext cx="1103962" cy="893063"/>
            <a:chOff x="1410627" y="2455123"/>
            <a:chExt cx="1103962" cy="893063"/>
          </a:xfrm>
        </p:grpSpPr>
        <p:sp>
          <p:nvSpPr>
            <p:cNvPr id="50" name="Google Shape;50;p33"/>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3"/>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3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3" name="Google Shape;53;p3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4" name="Google Shape;54;p3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C. How your measurements can help</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55" name="Google Shape;55;p3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56" name="Google Shape;56;p3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57" name="Google Shape;57;p3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3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35"/>
          <p:cNvGrpSpPr/>
          <p:nvPr/>
        </p:nvGrpSpPr>
        <p:grpSpPr>
          <a:xfrm>
            <a:off x="7884711" y="43872"/>
            <a:ext cx="1122067" cy="887461"/>
            <a:chOff x="1445312" y="854228"/>
            <a:chExt cx="1122067" cy="887461"/>
          </a:xfrm>
        </p:grpSpPr>
        <p:sp>
          <p:nvSpPr>
            <p:cNvPr id="62" name="Google Shape;62;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3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5" name="Google Shape;65;p3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6" name="Google Shape;66;p3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67" name="Google Shape;67;p3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68" name="Google Shape;68;p3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69" name="Google Shape;69;p3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3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37"/>
          <p:cNvGrpSpPr/>
          <p:nvPr/>
        </p:nvGrpSpPr>
        <p:grpSpPr>
          <a:xfrm>
            <a:off x="7948933" y="51272"/>
            <a:ext cx="1103962" cy="880267"/>
            <a:chOff x="2981189" y="2467920"/>
            <a:chExt cx="1103962" cy="880267"/>
          </a:xfrm>
        </p:grpSpPr>
        <p:sp>
          <p:nvSpPr>
            <p:cNvPr id="74" name="Google Shape;74;p3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76" name="Google Shape;76;p3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7" name="Google Shape;77;p3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8" name="Google Shape;78;p3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E</a:t>
            </a:r>
            <a:r>
              <a:rPr lang="en-US" sz="1200" b="1" i="0" u="none" strike="noStrike" cap="none">
                <a:solidFill>
                  <a:srgbClr val="002060"/>
                </a:solidFill>
                <a:latin typeface="Calibri"/>
                <a:ea typeface="Calibri"/>
                <a:cs typeface="Calibri"/>
                <a:sym typeface="Calibri"/>
              </a:rPr>
              <a:t>. Submitting data to GLOBE</a:t>
            </a:r>
            <a:r>
              <a:rPr lang="en-US" sz="1200" b="1" i="0" u="none" strike="noStrike" cap="none">
                <a:solidFill>
                  <a:srgbClr val="000090"/>
                </a:solidFill>
                <a:latin typeface="Calibri"/>
                <a:ea typeface="Calibri"/>
                <a:cs typeface="Calibri"/>
                <a:sym typeface="Calibri"/>
              </a:rPr>
              <a:t>.</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79" name="Google Shape;79;p3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80" name="Google Shape;80;p3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81" name="Google Shape;81;p3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3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39"/>
          <p:cNvGrpSpPr/>
          <p:nvPr/>
        </p:nvGrpSpPr>
        <p:grpSpPr>
          <a:xfrm>
            <a:off x="7946599" y="37026"/>
            <a:ext cx="1103962" cy="873141"/>
            <a:chOff x="4463231" y="2475168"/>
            <a:chExt cx="1103962" cy="873141"/>
          </a:xfrm>
        </p:grpSpPr>
        <p:sp>
          <p:nvSpPr>
            <p:cNvPr id="86" name="Google Shape;86;p3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88" name="Google Shape;88;p3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9" name="Google Shape;89;p3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90" name="Google Shape;90;p3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F. Understand the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91" name="Google Shape;91;p3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92" name="Google Shape;92;p3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93" name="Google Shape;93;p3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1"/>
          <p:cNvGrpSpPr/>
          <p:nvPr/>
        </p:nvGrpSpPr>
        <p:grpSpPr>
          <a:xfrm>
            <a:off x="7954321" y="51272"/>
            <a:ext cx="1103962" cy="873141"/>
            <a:chOff x="6010290" y="2485874"/>
            <a:chExt cx="1103962" cy="873141"/>
          </a:xfrm>
        </p:grpSpPr>
        <p:sp>
          <p:nvSpPr>
            <p:cNvPr id="98" name="Google Shape;98;p4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pic>
        <p:nvPicPr>
          <p:cNvPr id="100" name="Google Shape;100;p4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1" name="Google Shape;101;p4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2" name="Google Shape;102;p4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G. Quiz yourself</a:t>
            </a: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03" name="Google Shape;103;p4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04" name="Google Shape;104;p4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05" name="Google Shape;105;p4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4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4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10" name="Google Shape;110;p4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1" name="Google Shape;111;p4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12" name="Google Shape;112;p4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13" name="Google Shape;113;p4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lobe.gov/documents/10157/380993/Tool+Kit" TargetMode="External"/><Relationship Id="rId4" Type="http://schemas.openxmlformats.org/officeDocument/2006/relationships/hyperlink" Target="https://www.globe.gov/do-globe/resources/instrument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www.globe.gov/documents/348614/ff1147e1-6ae3-4eb1-b38c-20021910c0a8" TargetMode="External"/><Relationship Id="rId11" Type="http://schemas.openxmlformats.org/officeDocument/2006/relationships/image" Target="../media/image20.jpg"/><Relationship Id="rId5" Type="http://schemas.openxmlformats.org/officeDocument/2006/relationships/hyperlink" Target="https://www.globe.gov/documents/11865/dc5565c1-cf93-46e0-925a-af60463fb72d" TargetMode="External"/><Relationship Id="rId10" Type="http://schemas.openxmlformats.org/officeDocument/2006/relationships/image" Target="../media/image19.jpg"/><Relationship Id="rId4" Type="http://schemas.openxmlformats.org/officeDocument/2006/relationships/hyperlink" Target="https://www.globe.gov/documents/11865/d618def4-6479-8244-50ce-ca039dce73ea"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vis.globe.gov/GLOBE/" TargetMode="External"/><Relationship Id="rId4" Type="http://schemas.openxmlformats.org/officeDocument/2006/relationships/hyperlink" Target="http://www.globe.gov/documents/10157/7349361/Viz+tutori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p:nvPr/>
        </p:nvSpPr>
        <p:spPr>
          <a:xfrm>
            <a:off x="2271059" y="224117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p:nvPr/>
        </p:nvSpPr>
        <p:spPr>
          <a:xfrm>
            <a:off x="1309653" y="1696518"/>
            <a:ext cx="7451126" cy="45243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Except for transparency, take water temperature before the other water measurements.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Read the temperature value on the thermometer or meter while the bulb of the thermometer or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alcohol column in the thermometer may become separated, especially if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thermometer is not stored in an upright position. The column may be rejoined by holding tightly to the top of the thermometer and shaking it down or swinging it.</a:t>
            </a:r>
            <a:endParaRPr sz="1400" b="0" i="0" u="none" strike="noStrike" cap="none">
              <a:solidFill>
                <a:srgbClr val="000000"/>
              </a:solidFill>
              <a:latin typeface="Arial"/>
              <a:ea typeface="Arial"/>
              <a:cs typeface="Arial"/>
              <a:sym typeface="Arial"/>
            </a:endParaRPr>
          </a:p>
        </p:txBody>
      </p:sp>
      <p:sp>
        <p:nvSpPr>
          <p:cNvPr id="296" name="Google Shape;296;p10"/>
          <p:cNvSpPr/>
          <p:nvPr/>
        </p:nvSpPr>
        <p:spPr>
          <a:xfrm>
            <a:off x="1309653" y="1190539"/>
            <a:ext cx="50888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How to Collect Water Temperature Data: Overview</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1A2A9628-3BCF-F169-FA56-58473EAFD1B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p:nvPr/>
        </p:nvSpPr>
        <p:spPr>
          <a:xfrm>
            <a:off x="1207202" y="1007082"/>
            <a:ext cx="793679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Sources for Equipment You Need for the Water Temperature Protocol</a:t>
            </a:r>
            <a:endParaRPr sz="2400" b="1" i="0" u="none" strike="noStrike" cap="none">
              <a:solidFill>
                <a:srgbClr val="055000"/>
              </a:solidFill>
              <a:latin typeface="Calibri"/>
              <a:ea typeface="Calibri"/>
              <a:cs typeface="Calibri"/>
              <a:sym typeface="Calibri"/>
            </a:endParaRPr>
          </a:p>
        </p:txBody>
      </p:sp>
      <p:sp>
        <p:nvSpPr>
          <p:cNvPr id="302" name="Google Shape;302;p11"/>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03" name="Google Shape;303;p11"/>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313"/>
              </a:srgbClr>
            </a:outerShdw>
          </a:effectLst>
        </p:spPr>
      </p:pic>
      <p:sp>
        <p:nvSpPr>
          <p:cNvPr id="304" name="Google Shape;304;p11"/>
          <p:cNvSpPr txBox="1"/>
          <p:nvPr/>
        </p:nvSpPr>
        <p:spPr>
          <a:xfrm>
            <a:off x="1375737" y="4386878"/>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hlinkClick r:id="rId4"/>
              </a:rPr>
              <a:t>Where to find specifications for instruments used in GLOBE investigations</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dirty="0">
              <a:solidFill>
                <a:srgbClr val="00206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EDBF6A6-3299-B2EF-70AD-003F136F1C2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p:nvPr/>
        </p:nvSpPr>
        <p:spPr>
          <a:xfrm>
            <a:off x="1305418" y="1025494"/>
            <a:ext cx="7083814" cy="538609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Water Temperature Protocol   </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10" name="Google Shape;310;p12" descr="Clipboard with equipment list, including alcholol filled thermometer, clock or watch, string, rubber band, latex glove"/>
          <p:cNvGrpSpPr/>
          <p:nvPr/>
        </p:nvGrpSpPr>
        <p:grpSpPr>
          <a:xfrm>
            <a:off x="5545900" y="973894"/>
            <a:ext cx="3355918" cy="4057268"/>
            <a:chOff x="5993923" y="1320624"/>
            <a:chExt cx="3355918" cy="4057268"/>
          </a:xfrm>
        </p:grpSpPr>
        <p:pic>
          <p:nvPicPr>
            <p:cNvPr id="311" name="Google Shape;311;p12" descr="ClipboardandPaper.png"/>
            <p:cNvPicPr preferRelativeResize="0"/>
            <p:nvPr/>
          </p:nvPicPr>
          <p:blipFill rotWithShape="1">
            <a:blip r:embed="rId3">
              <a:alphaModFix/>
            </a:blip>
            <a:srcRect/>
            <a:stretch/>
          </p:blipFill>
          <p:spPr>
            <a:xfrm rot="624378">
              <a:off x="6298321" y="1538950"/>
              <a:ext cx="2747122" cy="3620616"/>
            </a:xfrm>
            <a:prstGeom prst="rect">
              <a:avLst/>
            </a:prstGeom>
            <a:noFill/>
            <a:ln>
              <a:noFill/>
            </a:ln>
            <a:effectLst>
              <a:outerShdw blurRad="292100" dist="139700" dir="2700000" algn="tl" rotWithShape="0">
                <a:srgbClr val="333333">
                  <a:alpha val="64313"/>
                </a:srgbClr>
              </a:outerShdw>
            </a:effectLst>
          </p:spPr>
        </p:pic>
        <p:sp>
          <p:nvSpPr>
            <p:cNvPr id="312" name="Google Shape;312;p12"/>
            <p:cNvSpPr txBox="1"/>
            <p:nvPr/>
          </p:nvSpPr>
          <p:spPr>
            <a:xfrm rot="624378">
              <a:off x="6804667" y="2126834"/>
              <a:ext cx="2311874"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Architects Daughter"/>
                  <a:ea typeface="Architects Daughter"/>
                  <a:cs typeface="Architects Daughter"/>
                  <a:sym typeface="Architects Daughter"/>
                </a:rPr>
                <a:t>Equipment List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Alcohol filled thermometer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Clock or watch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String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Rubber  band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Latex glove</a:t>
              </a:r>
              <a:endParaRPr sz="1400" b="0" i="0" u="none" strike="noStrike" cap="none">
                <a:solidFill>
                  <a:srgbClr val="000000"/>
                </a:solidFill>
                <a:latin typeface="Arial"/>
                <a:ea typeface="Arial"/>
                <a:cs typeface="Arial"/>
                <a:sym typeface="Arial"/>
              </a:endParaRPr>
            </a:p>
          </p:txBody>
        </p:sp>
      </p:grpSp>
      <p:sp>
        <p:nvSpPr>
          <p:cNvPr id="313" name="Google Shape;313;p12"/>
          <p:cNvSpPr/>
          <p:nvPr/>
        </p:nvSpPr>
        <p:spPr>
          <a:xfrm>
            <a:off x="1305418" y="4785631"/>
            <a:ext cx="8422214"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Assemble Necessary Documents: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Water Temperature Data Sheet</a:t>
            </a:r>
            <a:endParaRPr sz="1400" b="1"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Water Temperature Protocol for Thermometers Field Guide</a:t>
            </a: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Calibrating a Hydology Thermometer Lab Guide</a:t>
            </a: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72"/>
                </a:solidFill>
                <a:latin typeface="Calibri"/>
                <a:ea typeface="Calibri"/>
                <a:cs typeface="Calibri"/>
                <a:sym typeface="Calibri"/>
              </a:rPr>
              <a:t> </a:t>
            </a:r>
            <a:endParaRPr sz="18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Time: </a:t>
            </a:r>
            <a:r>
              <a:rPr lang="en-US" sz="1800" b="0" i="0" u="none" strike="noStrike" cap="none" dirty="0">
                <a:solidFill>
                  <a:srgbClr val="000000"/>
                </a:solidFill>
                <a:latin typeface="Calibri"/>
                <a:ea typeface="Calibri"/>
                <a:cs typeface="Calibri"/>
                <a:sym typeface="Calibri"/>
              </a:rPr>
              <a:t>10 minutes; calibration: 5 minutes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72"/>
                </a:solidFill>
                <a:latin typeface="Calibri"/>
                <a:ea typeface="Calibri"/>
                <a:cs typeface="Calibri"/>
                <a:sym typeface="Calibri"/>
              </a:rPr>
              <a:t> Suggested Frequency</a:t>
            </a:r>
            <a:r>
              <a:rPr lang="en-US" sz="1800" b="0" i="0" u="none" strike="noStrike" cap="none" dirty="0">
                <a:solidFill>
                  <a:srgbClr val="000000"/>
                </a:solidFill>
                <a:latin typeface="Calibri"/>
                <a:ea typeface="Calibri"/>
                <a:cs typeface="Calibri"/>
                <a:sym typeface="Calibri"/>
              </a:rPr>
              <a:t>: weekly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14" name="Google Shape;314;p12"/>
          <p:cNvSpPr txBox="1"/>
          <p:nvPr/>
        </p:nvSpPr>
        <p:spPr>
          <a:xfrm>
            <a:off x="1305418" y="1586244"/>
            <a:ext cx="3828380"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Assemble Equipment</a:t>
            </a:r>
            <a:r>
              <a:rPr lang="en-US" sz="1600" b="0" i="0" u="none" strike="noStrike" cap="none" dirty="0">
                <a:solidFill>
                  <a:srgbClr val="000000"/>
                </a:solidFill>
                <a:latin typeface="Calibri"/>
                <a:ea typeface="Calibri"/>
                <a:cs typeface="Calibri"/>
                <a:sym typeface="Calibri"/>
              </a:rPr>
              <a:t>:</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Alcohol-filled thermometer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Latex gloves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Clock or watch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Enough string to lower the thermometer into the water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Rubber band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For Calibration of Probe, You Also Need: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 Thermometer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- 400 mL ice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 Distilled water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- 500 mL beaker</a:t>
            </a:r>
            <a:endParaRPr sz="1600" b="0" i="0" u="none" strike="noStrike" cap="none" dirty="0">
              <a:solidFill>
                <a:schemeClr val="dk1"/>
              </a:solidFill>
              <a:latin typeface="Calibri"/>
              <a:ea typeface="Calibri"/>
              <a:cs typeface="Calibri"/>
              <a:sym typeface="Calibri"/>
            </a:endParaRPr>
          </a:p>
        </p:txBody>
      </p:sp>
      <p:grpSp>
        <p:nvGrpSpPr>
          <p:cNvPr id="315" name="Google Shape;315;p12"/>
          <p:cNvGrpSpPr/>
          <p:nvPr/>
        </p:nvGrpSpPr>
        <p:grpSpPr>
          <a:xfrm>
            <a:off x="6147275" y="4875506"/>
            <a:ext cx="2123600" cy="1296590"/>
            <a:chOff x="6147275" y="4875506"/>
            <a:chExt cx="2123600" cy="1296590"/>
          </a:xfrm>
        </p:grpSpPr>
        <p:grpSp>
          <p:nvGrpSpPr>
            <p:cNvPr id="316" name="Google Shape;316;p12"/>
            <p:cNvGrpSpPr/>
            <p:nvPr/>
          </p:nvGrpSpPr>
          <p:grpSpPr>
            <a:xfrm rot="-1521617">
              <a:off x="6221283" y="5175695"/>
              <a:ext cx="1558386" cy="696212"/>
              <a:chOff x="5110464" y="1424636"/>
              <a:chExt cx="2652904" cy="1213715"/>
            </a:xfrm>
          </p:grpSpPr>
          <p:pic>
            <p:nvPicPr>
              <p:cNvPr id="317" name="Google Shape;317;p12" descr="Gloves.png"/>
              <p:cNvPicPr preferRelativeResize="0"/>
              <p:nvPr/>
            </p:nvPicPr>
            <p:blipFill rotWithShape="1">
              <a:blip r:embed="rId7">
                <a:alphaModFix/>
              </a:blip>
              <a:srcRect/>
              <a:stretch/>
            </p:blipFill>
            <p:spPr>
              <a:xfrm>
                <a:off x="5110464" y="1706466"/>
                <a:ext cx="1922850" cy="487834"/>
              </a:xfrm>
              <a:prstGeom prst="rect">
                <a:avLst/>
              </a:prstGeom>
              <a:noFill/>
              <a:ln>
                <a:noFill/>
              </a:ln>
            </p:spPr>
          </p:pic>
          <p:pic>
            <p:nvPicPr>
              <p:cNvPr id="318" name="Google Shape;318;p12"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19" name="Google Shape;319;p12" descr="Stopwatch.png"/>
            <p:cNvPicPr preferRelativeResize="0"/>
            <p:nvPr/>
          </p:nvPicPr>
          <p:blipFill rotWithShape="1">
            <a:blip r:embed="rId8">
              <a:alphaModFix/>
            </a:blip>
            <a:srcRect/>
            <a:stretch/>
          </p:blipFill>
          <p:spPr>
            <a:xfrm>
              <a:off x="7645711" y="5390494"/>
              <a:ext cx="625164" cy="777541"/>
            </a:xfrm>
            <a:prstGeom prst="rect">
              <a:avLst/>
            </a:prstGeom>
            <a:noFill/>
            <a:ln>
              <a:noFill/>
            </a:ln>
          </p:spPr>
        </p:pic>
      </p:grpSp>
      <p:grpSp>
        <p:nvGrpSpPr>
          <p:cNvPr id="320" name="Google Shape;320;p12"/>
          <p:cNvGrpSpPr/>
          <p:nvPr/>
        </p:nvGrpSpPr>
        <p:grpSpPr>
          <a:xfrm>
            <a:off x="4445757" y="1369234"/>
            <a:ext cx="1464601" cy="3684781"/>
            <a:chOff x="4445757" y="1369234"/>
            <a:chExt cx="1464601" cy="3684781"/>
          </a:xfrm>
        </p:grpSpPr>
        <p:pic>
          <p:nvPicPr>
            <p:cNvPr id="321" name="Google Shape;321;p12" descr="ThermometerNosFIX.png"/>
            <p:cNvPicPr preferRelativeResize="0"/>
            <p:nvPr/>
          </p:nvPicPr>
          <p:blipFill rotWithShape="1">
            <a:blip r:embed="rId9">
              <a:alphaModFix/>
            </a:blip>
            <a:srcRect/>
            <a:stretch/>
          </p:blipFill>
          <p:spPr>
            <a:xfrm flipH="1">
              <a:off x="5330670" y="2946982"/>
              <a:ext cx="155681" cy="2107033"/>
            </a:xfrm>
            <a:prstGeom prst="rect">
              <a:avLst/>
            </a:prstGeom>
            <a:noFill/>
            <a:ln>
              <a:noFill/>
            </a:ln>
          </p:spPr>
        </p:pic>
        <p:pic>
          <p:nvPicPr>
            <p:cNvPr id="322" name="Google Shape;322;p12" descr="Beaker3D100mlL.jpg"/>
            <p:cNvPicPr preferRelativeResize="0"/>
            <p:nvPr/>
          </p:nvPicPr>
          <p:blipFill rotWithShape="1">
            <a:blip r:embed="rId10">
              <a:alphaModFix/>
            </a:blip>
            <a:srcRect/>
            <a:stretch/>
          </p:blipFill>
          <p:spPr>
            <a:xfrm>
              <a:off x="4445757" y="3909983"/>
              <a:ext cx="688041" cy="884172"/>
            </a:xfrm>
            <a:prstGeom prst="rect">
              <a:avLst/>
            </a:prstGeom>
            <a:noFill/>
            <a:ln>
              <a:noFill/>
            </a:ln>
          </p:spPr>
        </p:pic>
        <p:pic>
          <p:nvPicPr>
            <p:cNvPr id="323" name="Google Shape;323;p12" descr="DistilledWaterJug.jpg"/>
            <p:cNvPicPr preferRelativeResize="0"/>
            <p:nvPr/>
          </p:nvPicPr>
          <p:blipFill rotWithShape="1">
            <a:blip r:embed="rId11">
              <a:alphaModFix/>
            </a:blip>
            <a:srcRect/>
            <a:stretch/>
          </p:blipFill>
          <p:spPr>
            <a:xfrm>
              <a:off x="4987795" y="1369234"/>
              <a:ext cx="922563" cy="1318812"/>
            </a:xfrm>
            <a:prstGeom prst="rect">
              <a:avLst/>
            </a:prstGeom>
            <a:noFill/>
            <a:ln>
              <a:noFill/>
            </a:ln>
          </p:spPr>
        </p:pic>
      </p:grpSp>
      <p:pic>
        <p:nvPicPr>
          <p:cNvPr id="324" name="Google Shape;324;p12" descr="BeakerCrushedIce_Med.png"/>
          <p:cNvPicPr preferRelativeResize="0"/>
          <p:nvPr/>
        </p:nvPicPr>
        <p:blipFill rotWithShape="1">
          <a:blip r:embed="rId12">
            <a:alphaModFix/>
          </a:blip>
          <a:srcRect/>
          <a:stretch/>
        </p:blipFill>
        <p:spPr>
          <a:xfrm>
            <a:off x="4550906" y="4284584"/>
            <a:ext cx="605136" cy="501047"/>
          </a:xfrm>
          <a:prstGeom prst="rect">
            <a:avLst/>
          </a:prstGeom>
          <a:noFill/>
          <a:ln>
            <a:noFill/>
          </a:ln>
        </p:spPr>
      </p:pic>
      <p:sp>
        <p:nvSpPr>
          <p:cNvPr id="2" name="Google Shape;520;p26">
            <a:extLst>
              <a:ext uri="{FF2B5EF4-FFF2-40B4-BE49-F238E27FC236}">
                <a16:creationId xmlns:a16="http://schemas.microsoft.com/office/drawing/2014/main" id="{1540ED05-8856-8BDD-6616-33E606A3D21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p:nvPr/>
        </p:nvSpPr>
        <p:spPr>
          <a:xfrm>
            <a:off x="1309651" y="1636991"/>
            <a:ext cx="7282459"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Stir together 100 mL of water and 400 mL of crushed ice in the beaker to make an ice-water bath.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Let the ice-water bath sit for 10 to 15 minutes so that it reaches its lowest temperature.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the bulb of the thermometer into the bath. Gently move the thermometer around in the ice-water bath.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Leave the thermometer in the water for three minutes.</a:t>
            </a:r>
            <a:endParaRPr sz="1400" b="0" i="0" u="none" strike="noStrike" cap="none">
              <a:solidFill>
                <a:srgbClr val="000000"/>
              </a:solidFill>
              <a:latin typeface="Arial"/>
              <a:ea typeface="Arial"/>
              <a:cs typeface="Arial"/>
              <a:sym typeface="Arial"/>
            </a:endParaRPr>
          </a:p>
        </p:txBody>
      </p:sp>
      <p:sp>
        <p:nvSpPr>
          <p:cNvPr id="331" name="Google Shape;331;p13"/>
          <p:cNvSpPr txBox="1"/>
          <p:nvPr/>
        </p:nvSpPr>
        <p:spPr>
          <a:xfrm>
            <a:off x="1239004"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pic>
        <p:nvPicPr>
          <p:cNvPr id="332" name="Google Shape;332;p13" descr="beakers with thermometers measuring water temperature and a timer"/>
          <p:cNvPicPr preferRelativeResize="0"/>
          <p:nvPr/>
        </p:nvPicPr>
        <p:blipFill rotWithShape="1">
          <a:blip r:embed="rId3">
            <a:alphaModFix/>
          </a:blip>
          <a:srcRect/>
          <a:stretch/>
        </p:blipFill>
        <p:spPr>
          <a:xfrm>
            <a:off x="3062167" y="3814495"/>
            <a:ext cx="3548099" cy="2365400"/>
          </a:xfrm>
          <a:prstGeom prst="rect">
            <a:avLst/>
          </a:prstGeom>
          <a:noFill/>
          <a:ln>
            <a:noFill/>
          </a:ln>
        </p:spPr>
      </p:pic>
      <p:sp>
        <p:nvSpPr>
          <p:cNvPr id="333" name="Google Shape;333;p1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334" name="Google Shape;334;p13" descr="1_AttentionICON_8_14_15.png"/>
          <p:cNvPicPr preferRelativeResize="0"/>
          <p:nvPr/>
        </p:nvPicPr>
        <p:blipFill rotWithShape="1">
          <a:blip r:embed="rId4">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8F277A42-CCB4-FC52-5E53-A5D689BD85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p:nvPr/>
        </p:nvSpPr>
        <p:spPr>
          <a:xfrm>
            <a:off x="1309652" y="1855256"/>
            <a:ext cx="5268374"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Read the temperature without removing the bulb of the thermometer from the water.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Let the thermometer stay in the water sample for one more minute.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The thermometer should read between -0.5˚ and 0.5˚ 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Alcohol-filled thermometers do not have an adjustment and must be replaced if they do not read temperature with the expected accuracy (± 0.5° C). </a:t>
            </a:r>
            <a:endParaRPr sz="1800" b="0" i="0" u="none" strike="noStrike" cap="none">
              <a:solidFill>
                <a:schemeClr val="dk1"/>
              </a:solidFill>
              <a:latin typeface="Calibri"/>
              <a:ea typeface="Calibri"/>
              <a:cs typeface="Calibri"/>
              <a:sym typeface="Calibri"/>
            </a:endParaRPr>
          </a:p>
        </p:txBody>
      </p:sp>
      <p:sp>
        <p:nvSpPr>
          <p:cNvPr id="340" name="Google Shape;340;p14"/>
          <p:cNvSpPr txBox="1"/>
          <p:nvPr/>
        </p:nvSpPr>
        <p:spPr>
          <a:xfrm>
            <a:off x="1309651"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grpSp>
        <p:nvGrpSpPr>
          <p:cNvPr id="341" name="Google Shape;341;p14" descr="Beaker of crushed ice with thermometer measuring temperature"/>
          <p:cNvGrpSpPr/>
          <p:nvPr/>
        </p:nvGrpSpPr>
        <p:grpSpPr>
          <a:xfrm>
            <a:off x="5840105" y="3402957"/>
            <a:ext cx="3303895" cy="3320119"/>
            <a:chOff x="6096235" y="3693897"/>
            <a:chExt cx="2922505" cy="3029179"/>
          </a:xfrm>
        </p:grpSpPr>
        <p:pic>
          <p:nvPicPr>
            <p:cNvPr id="342" name="Google Shape;342;p14" descr="Screen shot 2015-12-26 at 10.02.14 PM.png"/>
            <p:cNvPicPr preferRelativeResize="0"/>
            <p:nvPr/>
          </p:nvPicPr>
          <p:blipFill rotWithShape="1">
            <a:blip r:embed="rId3">
              <a:alphaModFix/>
            </a:blip>
            <a:srcRect t="3521" r="6811"/>
            <a:stretch/>
          </p:blipFill>
          <p:spPr>
            <a:xfrm>
              <a:off x="7011870" y="3693897"/>
              <a:ext cx="2006870" cy="3029179"/>
            </a:xfrm>
            <a:prstGeom prst="rect">
              <a:avLst/>
            </a:prstGeom>
            <a:noFill/>
            <a:ln>
              <a:noFill/>
            </a:ln>
          </p:spPr>
        </p:pic>
        <p:sp>
          <p:nvSpPr>
            <p:cNvPr id="343" name="Google Shape;343;p14"/>
            <p:cNvSpPr txBox="1"/>
            <p:nvPr/>
          </p:nvSpPr>
          <p:spPr>
            <a:xfrm>
              <a:off x="6096235" y="5647390"/>
              <a:ext cx="915635" cy="25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Crushed ice</a:t>
              </a:r>
              <a:endParaRPr sz="1200" b="0" i="0" u="none" strike="noStrike" cap="none">
                <a:solidFill>
                  <a:schemeClr val="dk1"/>
                </a:solidFill>
                <a:latin typeface="Calibri"/>
                <a:ea typeface="Calibri"/>
                <a:cs typeface="Calibri"/>
                <a:sym typeface="Calibri"/>
              </a:endParaRPr>
            </a:p>
          </p:txBody>
        </p:sp>
      </p:grpSp>
      <p:sp>
        <p:nvSpPr>
          <p:cNvPr id="344" name="Google Shape;344;p14"/>
          <p:cNvSpPr txBox="1"/>
          <p:nvPr/>
        </p:nvSpPr>
        <p:spPr>
          <a:xfrm>
            <a:off x="1865261" y="6179119"/>
            <a:ext cx="36263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Perform calibration every 3 months</a:t>
            </a:r>
            <a:endParaRPr sz="1800" b="1" i="1" u="none" strike="noStrike" cap="none">
              <a:solidFill>
                <a:schemeClr val="dk1"/>
              </a:solidFill>
              <a:latin typeface="Calibri"/>
              <a:ea typeface="Calibri"/>
              <a:cs typeface="Calibri"/>
              <a:sym typeface="Calibri"/>
            </a:endParaRPr>
          </a:p>
        </p:txBody>
      </p:sp>
      <p:pic>
        <p:nvPicPr>
          <p:cNvPr id="345" name="Google Shape;345;p14"/>
          <p:cNvPicPr preferRelativeResize="0"/>
          <p:nvPr/>
        </p:nvPicPr>
        <p:blipFill rotWithShape="1">
          <a:blip r:embed="rId4">
            <a:alphaModFix/>
          </a:blip>
          <a:srcRect/>
          <a:stretch/>
        </p:blipFill>
        <p:spPr>
          <a:xfrm>
            <a:off x="1465851" y="6179118"/>
            <a:ext cx="399410" cy="409377"/>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FD52E1E8-80D0-BEB8-4CD1-4CAD6AC9316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p:nvPr/>
        </p:nvSpPr>
        <p:spPr>
          <a:xfrm>
            <a:off x="1195164" y="1614327"/>
            <a:ext cx="4339053" cy="45243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 the Field</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Fill out the top portion of your </a:t>
            </a:r>
            <a:r>
              <a:rPr lang="en-US" sz="18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on the gloves.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Slip the rubber band around your wrist so that the thermometer is not accidentally lost or dropped into the water.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Check the alcohol column on your thermometer to make sure there are no air bubbles trapped in the liquid. If the liquid line is separated, notify your teacher.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the bulb end of the thermometer into the sample water to a depth of 10 cm.</a:t>
            </a:r>
            <a:endParaRPr sz="1400" b="0" i="0" u="none" strike="noStrike" cap="none">
              <a:solidFill>
                <a:srgbClr val="000000"/>
              </a:solidFill>
              <a:latin typeface="Arial"/>
              <a:ea typeface="Arial"/>
              <a:cs typeface="Arial"/>
              <a:sym typeface="Arial"/>
            </a:endParaRPr>
          </a:p>
        </p:txBody>
      </p:sp>
      <p:sp>
        <p:nvSpPr>
          <p:cNvPr id="351" name="Google Shape;351;p15"/>
          <p:cNvSpPr txBox="1"/>
          <p:nvPr/>
        </p:nvSpPr>
        <p:spPr>
          <a:xfrm>
            <a:off x="1195163" y="1152662"/>
            <a:ext cx="750226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Thermometer (1 of 2)</a:t>
            </a:r>
            <a:endParaRPr sz="2000" b="1" i="0" u="none" strike="noStrike" cap="none" dirty="0">
              <a:solidFill>
                <a:schemeClr val="dk2"/>
              </a:solidFill>
              <a:latin typeface="Calibri"/>
              <a:ea typeface="Calibri"/>
              <a:cs typeface="Calibri"/>
              <a:sym typeface="Calibri"/>
            </a:endParaRPr>
          </a:p>
        </p:txBody>
      </p:sp>
      <p:pic>
        <p:nvPicPr>
          <p:cNvPr id="352" name="Google Shape;352;p15" descr="Thermometer in placed in a bucket to measure water temperature."/>
          <p:cNvPicPr preferRelativeResize="0"/>
          <p:nvPr/>
        </p:nvPicPr>
        <p:blipFill rotWithShape="1">
          <a:blip r:embed="rId3">
            <a:alphaModFix/>
          </a:blip>
          <a:srcRect/>
          <a:stretch/>
        </p:blipFill>
        <p:spPr>
          <a:xfrm>
            <a:off x="5690996" y="1906367"/>
            <a:ext cx="2884691" cy="2163519"/>
          </a:xfrm>
          <a:prstGeom prst="rect">
            <a:avLst/>
          </a:prstGeom>
          <a:noFill/>
          <a:ln>
            <a:noFill/>
          </a:ln>
        </p:spPr>
      </p:pic>
      <p:pic>
        <p:nvPicPr>
          <p:cNvPr id="353" name="Google Shape;353;p15" descr="Young students measuring the temperature of water in a bucket."/>
          <p:cNvPicPr preferRelativeResize="0"/>
          <p:nvPr/>
        </p:nvPicPr>
        <p:blipFill rotWithShape="1">
          <a:blip r:embed="rId4">
            <a:alphaModFix/>
          </a:blip>
          <a:srcRect/>
          <a:stretch/>
        </p:blipFill>
        <p:spPr>
          <a:xfrm>
            <a:off x="5690995" y="4239455"/>
            <a:ext cx="2884691" cy="2163518"/>
          </a:xfrm>
          <a:prstGeom prst="rect">
            <a:avLst/>
          </a:prstGeom>
          <a:noFill/>
          <a:ln>
            <a:noFill/>
          </a:ln>
        </p:spPr>
      </p:pic>
      <p:sp>
        <p:nvSpPr>
          <p:cNvPr id="2" name="Google Shape;520;p26">
            <a:extLst>
              <a:ext uri="{FF2B5EF4-FFF2-40B4-BE49-F238E27FC236}">
                <a16:creationId xmlns:a16="http://schemas.microsoft.com/office/drawing/2014/main" id="{A87C5927-B35C-B7DC-454D-98FECDDBE22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p:nvPr/>
        </p:nvSpPr>
        <p:spPr>
          <a:xfrm>
            <a:off x="1248138" y="1445049"/>
            <a:ext cx="4332716" cy="50783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Leave the thermometer in the water for three minutes.</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Read the temperature without removing the bulb of the thermometer from the water.</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Let the thermometer stay in the water sample for one more minute.</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Read the temperature again. If the temperature has not changed, go to Step 10. If the temperature has changed since the last reading, repeat Step 8 until the temperature stays the same.</a:t>
            </a:r>
            <a:endParaRPr sz="1400" b="0" i="0" u="none" strike="noStrike" cap="none" dirty="0">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chemeClr val="dk1"/>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Record the temperature on the </a:t>
            </a:r>
            <a:r>
              <a:rPr lang="en-US" sz="18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800" b="1" i="0" u="none" strike="noStrike" cap="none" dirty="0">
              <a:solidFill>
                <a:schemeClr val="dk1"/>
              </a:solidFill>
              <a:latin typeface="Calibri"/>
              <a:ea typeface="Calibri"/>
              <a:cs typeface="Calibri"/>
              <a:sym typeface="Calibri"/>
            </a:endParaRPr>
          </a:p>
        </p:txBody>
      </p:sp>
      <p:sp>
        <p:nvSpPr>
          <p:cNvPr id="359" name="Google Shape;359;p16"/>
          <p:cNvSpPr txBox="1"/>
          <p:nvPr/>
        </p:nvSpPr>
        <p:spPr>
          <a:xfrm>
            <a:off x="1248138" y="983384"/>
            <a:ext cx="748119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2"/>
                </a:solidFill>
                <a:latin typeface="Calibri"/>
                <a:ea typeface="Calibri"/>
                <a:cs typeface="Calibri"/>
                <a:sym typeface="Calibri"/>
              </a:rPr>
              <a:t>How To Collect Your Water Temperature Data (2 of 2)</a:t>
            </a:r>
            <a:endParaRPr sz="2400" b="1" i="0" u="none" strike="noStrike" cap="none" dirty="0">
              <a:solidFill>
                <a:schemeClr val="dk2"/>
              </a:solidFill>
              <a:latin typeface="Calibri"/>
              <a:ea typeface="Calibri"/>
              <a:cs typeface="Calibri"/>
              <a:sym typeface="Calibri"/>
            </a:endParaRPr>
          </a:p>
        </p:txBody>
      </p:sp>
      <p:pic>
        <p:nvPicPr>
          <p:cNvPr id="360" name="Google Shape;360;p16" descr="Teacher shows students how to read thermometer"/>
          <p:cNvPicPr preferRelativeResize="0"/>
          <p:nvPr/>
        </p:nvPicPr>
        <p:blipFill rotWithShape="1">
          <a:blip r:embed="rId4">
            <a:alphaModFix/>
          </a:blip>
          <a:srcRect/>
          <a:stretch/>
        </p:blipFill>
        <p:spPr>
          <a:xfrm>
            <a:off x="5753704" y="1617528"/>
            <a:ext cx="3072823" cy="2337318"/>
          </a:xfrm>
          <a:prstGeom prst="rect">
            <a:avLst/>
          </a:prstGeom>
          <a:noFill/>
          <a:ln>
            <a:noFill/>
          </a:ln>
        </p:spPr>
      </p:pic>
      <p:sp>
        <p:nvSpPr>
          <p:cNvPr id="2" name="Google Shape;520;p26">
            <a:extLst>
              <a:ext uri="{FF2B5EF4-FFF2-40B4-BE49-F238E27FC236}">
                <a16:creationId xmlns:a16="http://schemas.microsoft.com/office/drawing/2014/main" id="{5CE9600A-07EF-C5C1-A722-D757C94E58B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p:nvPr/>
        </p:nvSpPr>
        <p:spPr>
          <a:xfrm>
            <a:off x="1309651" y="1914783"/>
            <a:ext cx="7341989" cy="175432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Have two other students repeat the measurement with new water samples.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Calculate the average of the three measurements.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All temperatures should be within </a:t>
            </a:r>
            <a:r>
              <a:rPr lang="en-US" sz="1800" b="1" i="0" u="none" strike="noStrike" cap="none">
                <a:solidFill>
                  <a:srgbClr val="000090"/>
                </a:solidFill>
                <a:latin typeface="Calibri"/>
                <a:ea typeface="Calibri"/>
                <a:cs typeface="Calibri"/>
                <a:sym typeface="Calibri"/>
              </a:rPr>
              <a:t>1.0˚ C </a:t>
            </a:r>
            <a:r>
              <a:rPr lang="en-US" sz="1800" b="0" i="0" u="none" strike="noStrike" cap="none">
                <a:solidFill>
                  <a:schemeClr val="dk1"/>
                </a:solidFill>
                <a:latin typeface="Calibri"/>
                <a:ea typeface="Calibri"/>
                <a:cs typeface="Calibri"/>
                <a:sym typeface="Calibri"/>
              </a:rPr>
              <a:t>of the average. If they are not, repeat the measurement.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7"/>
          <p:cNvSpPr txBox="1"/>
          <p:nvPr/>
        </p:nvSpPr>
        <p:spPr>
          <a:xfrm>
            <a:off x="1309651" y="1214217"/>
            <a:ext cx="49852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Your Water Temperature Data</a:t>
            </a:r>
            <a:endParaRPr sz="2000" b="1" i="0" u="none" strike="noStrike" cap="none">
              <a:solidFill>
                <a:schemeClr val="dk2"/>
              </a:solidFill>
              <a:latin typeface="Calibri"/>
              <a:ea typeface="Calibri"/>
              <a:cs typeface="Calibri"/>
              <a:sym typeface="Calibri"/>
            </a:endParaRPr>
          </a:p>
        </p:txBody>
      </p:sp>
      <p:pic>
        <p:nvPicPr>
          <p:cNvPr id="367" name="Google Shape;367;p17" descr="Screenshot of data sheet showing three spaces to enter water temperature data."/>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51907B61-1A23-906A-DD46-7F6172295D1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p:nvPr/>
        </p:nvSpPr>
        <p:spPr>
          <a:xfrm>
            <a:off x="1276114" y="11970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dirty="0">
                <a:solidFill>
                  <a:srgbClr val="002060"/>
                </a:solidFill>
                <a:latin typeface="Calibri"/>
                <a:ea typeface="Calibri"/>
                <a:cs typeface="Calibri"/>
                <a:sym typeface="Calibri"/>
              </a:rPr>
              <a:t>Hydrosphere Site Creation</a:t>
            </a:r>
            <a:br>
              <a:rPr lang="en-US" sz="1400" b="0" i="0" u="none" strike="noStrike" cap="none" dirty="0">
                <a:solidFill>
                  <a:srgbClr val="00009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73" name="Google Shape;373;p57"/>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74DCABB-3BA7-0EBB-0D13-4C99C59C400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8"/>
          <p:cNvSpPr txBox="1"/>
          <p:nvPr/>
        </p:nvSpPr>
        <p:spPr>
          <a:xfrm>
            <a:off x="1361073" y="811221"/>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dirty="0">
                <a:solidFill>
                  <a:srgbClr val="000072"/>
                </a:solidFill>
                <a:latin typeface="Calibri"/>
                <a:ea typeface="Calibri"/>
                <a:cs typeface="Calibri"/>
                <a:sym typeface="Calibri"/>
              </a:rPr>
              <a:t>Submit Your Data to GLOBE</a:t>
            </a:r>
            <a:br>
              <a:rPr lang="en-US" sz="1400" b="0" i="0" u="none" strike="noStrike" cap="none" dirty="0">
                <a:solidFill>
                  <a:srgbClr val="000072"/>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379" name="Google Shape;379;p58"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380" name="Google Shape;380;p58"/>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41A7E1AF-AD83-41FB-14E1-FC6E8C8B434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 descr="1_PPT_HydroGenericWaterscapeEverglades_Lo.jpg"/>
          <p:cNvPicPr preferRelativeResize="0"/>
          <p:nvPr/>
        </p:nvPicPr>
        <p:blipFill rotWithShape="1">
          <a:blip r:embed="rId3">
            <a:alphaModFix amt="19000"/>
          </a:blip>
          <a:srcRect/>
          <a:stretch/>
        </p:blipFill>
        <p:spPr>
          <a:xfrm>
            <a:off x="1184449" y="1598706"/>
            <a:ext cx="8079079" cy="5259294"/>
          </a:xfrm>
          <a:prstGeom prst="rect">
            <a:avLst/>
          </a:prstGeom>
          <a:noFill/>
          <a:ln>
            <a:noFill/>
          </a:ln>
        </p:spPr>
      </p:pic>
      <p:sp>
        <p:nvSpPr>
          <p:cNvPr id="235" name="Google Shape;235;p2"/>
          <p:cNvSpPr txBox="1"/>
          <p:nvPr/>
        </p:nvSpPr>
        <p:spPr>
          <a:xfrm>
            <a:off x="1184450" y="1042549"/>
            <a:ext cx="7197600" cy="581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Guides the calibration of the necessary instruments for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why water temperature is considered a master variable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Explain why this measurement accompanies all other hydrology measurement taken using GLOBE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how the protocol procedures ensure the collection of accurate 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the calibration and measurement steps of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5213100-EED8-6B10-E294-4E609E67BEA1}"/>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Temperature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6" name="Google Shape;386;p59"/>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387" name="Google Shape;387;p59"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388" name="Google Shape;388;p59"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2" name="Google Shape;520;p26">
            <a:extLst>
              <a:ext uri="{FF2B5EF4-FFF2-40B4-BE49-F238E27FC236}">
                <a16:creationId xmlns:a16="http://schemas.microsoft.com/office/drawing/2014/main" id="{625E790B-6235-7964-F261-0BFC5B76104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Water Temperature Protocol Data Entry</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4" name="Google Shape;394;p60"/>
          <p:cNvSpPr txBox="1"/>
          <p:nvPr/>
        </p:nvSpPr>
        <p:spPr>
          <a:xfrm>
            <a:off x="4913129" y="2794648"/>
            <a:ext cx="352597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Temperature from the list of Hydrosphere. Click continue at the bottom of the screen.</a:t>
            </a:r>
            <a:endParaRPr/>
          </a:p>
        </p:txBody>
      </p:sp>
      <p:pic>
        <p:nvPicPr>
          <p:cNvPr id="395" name="Google Shape;395;p60" descr="A screenshot of the protocol selection page."/>
          <p:cNvPicPr preferRelativeResize="0"/>
          <p:nvPr/>
        </p:nvPicPr>
        <p:blipFill rotWithShape="1">
          <a:blip r:embed="rId3">
            <a:alphaModFix/>
          </a:blip>
          <a:srcRect/>
          <a:stretch/>
        </p:blipFill>
        <p:spPr>
          <a:xfrm>
            <a:off x="2084438" y="2176246"/>
            <a:ext cx="2366130" cy="4567454"/>
          </a:xfrm>
          <a:prstGeom prst="rect">
            <a:avLst/>
          </a:prstGeom>
          <a:noFill/>
          <a:ln>
            <a:noFill/>
          </a:ln>
        </p:spPr>
      </p:pic>
      <p:sp>
        <p:nvSpPr>
          <p:cNvPr id="2" name="Google Shape;520;p26">
            <a:extLst>
              <a:ext uri="{FF2B5EF4-FFF2-40B4-BE49-F238E27FC236}">
                <a16:creationId xmlns:a16="http://schemas.microsoft.com/office/drawing/2014/main" id="{BB89BC89-243C-7CA4-972F-D60F0C7E375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01" name="Google Shape;401;p61"/>
          <p:cNvSpPr txBox="1"/>
          <p:nvPr/>
        </p:nvSpPr>
        <p:spPr>
          <a:xfrm>
            <a:off x="5381009" y="2865327"/>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402" name="Google Shape;402;p61" descr="Screenshot showing new site creation page. If you do not already have a hydrosphere site created, make one now."/>
          <p:cNvPicPr preferRelativeResize="0"/>
          <p:nvPr/>
        </p:nvPicPr>
        <p:blipFill rotWithShape="1">
          <a:blip r:embed="rId3">
            <a:alphaModFix/>
          </a:blip>
          <a:srcRect/>
          <a:stretch/>
        </p:blipFill>
        <p:spPr>
          <a:xfrm>
            <a:off x="2628900" y="2289175"/>
            <a:ext cx="2305544" cy="43640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2"/>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08" name="Google Shape;408;p62"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09" name="Google Shape;409;p62"/>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FAA5C7B-B889-3BBC-4A8F-782042CC8A2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5" name="Google Shape;415;p63"/>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16" name="Google Shape;416;p63"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
        <p:nvSpPr>
          <p:cNvPr id="2" name="Google Shape;520;p26">
            <a:extLst>
              <a:ext uri="{FF2B5EF4-FFF2-40B4-BE49-F238E27FC236}">
                <a16:creationId xmlns:a16="http://schemas.microsoft.com/office/drawing/2014/main" id="{9F271B7B-1FAB-1D02-3210-B1AFC8B81D7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22" name="Google Shape;422;p64"/>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lvl="0">
              <a:lnSpc>
                <a:spcPct val="90000"/>
              </a:lnSpc>
              <a:buSzPts val="2000"/>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423" name="Google Shape;423;p64"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2" name="Google Shape;472;p21" descr="1_AttentionICON_8_14_15.png">
            <a:extLst>
              <a:ext uri="{FF2B5EF4-FFF2-40B4-BE49-F238E27FC236}">
                <a16:creationId xmlns:a16="http://schemas.microsoft.com/office/drawing/2014/main" id="{2F174C40-A5F3-8990-F636-1F596AB53FD3}"/>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
        <p:nvSpPr>
          <p:cNvPr id="3" name="Google Shape;520;p26">
            <a:extLst>
              <a:ext uri="{FF2B5EF4-FFF2-40B4-BE49-F238E27FC236}">
                <a16:creationId xmlns:a16="http://schemas.microsoft.com/office/drawing/2014/main" id="{34E56A9C-AC8D-FDC6-FAB6-95DA882DDD7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Water Temperature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29" name="Google Shape;429;p65" descr="Water temperature data entry. Select the type of instrument used to measure water temperature. Enter the water temperature measurement."/>
          <p:cNvSpPr txBox="1"/>
          <p:nvPr/>
        </p:nvSpPr>
        <p:spPr>
          <a:xfrm>
            <a:off x="5185228" y="2782710"/>
            <a:ext cx="352597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the type of instrument used to measure water temperature.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Enter the water temperature measurement.</a:t>
            </a:r>
            <a:endParaRPr sz="1400" b="0" i="0" u="none" strike="noStrike" cap="none">
              <a:solidFill>
                <a:srgbClr val="000000"/>
              </a:solidFill>
              <a:latin typeface="Arial"/>
              <a:ea typeface="Arial"/>
              <a:cs typeface="Arial"/>
              <a:sym typeface="Arial"/>
            </a:endParaRPr>
          </a:p>
        </p:txBody>
      </p:sp>
      <p:pic>
        <p:nvPicPr>
          <p:cNvPr id="430" name="Google Shape;430;p65" descr="Screenshot of data entry. Select the type of instrument used to measure water temperature. Enter the water temperature measurement."/>
          <p:cNvPicPr preferRelativeResize="0"/>
          <p:nvPr/>
        </p:nvPicPr>
        <p:blipFill rotWithShape="1">
          <a:blip r:embed="rId3">
            <a:alphaModFix/>
          </a:blip>
          <a:srcRect/>
          <a:stretch/>
        </p:blipFill>
        <p:spPr>
          <a:xfrm>
            <a:off x="2524404" y="2295609"/>
            <a:ext cx="2215894" cy="4271934"/>
          </a:xfrm>
          <a:prstGeom prst="rect">
            <a:avLst/>
          </a:prstGeom>
          <a:noFill/>
          <a:ln>
            <a:noFill/>
          </a:ln>
        </p:spPr>
      </p:pic>
      <p:sp>
        <p:nvSpPr>
          <p:cNvPr id="2" name="Google Shape;520;p26">
            <a:extLst>
              <a:ext uri="{FF2B5EF4-FFF2-40B4-BE49-F238E27FC236}">
                <a16:creationId xmlns:a16="http://schemas.microsoft.com/office/drawing/2014/main" id="{5511EE4A-FBFB-145F-F5B1-386A35ABC7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6" name="Google Shape;436;p66"/>
          <p:cNvSpPr txBox="1"/>
          <p:nvPr/>
        </p:nvSpPr>
        <p:spPr>
          <a:xfrm>
            <a:off x="5511800" y="2723237"/>
            <a:ext cx="254520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437" name="Google Shape;437;p66" descr="Screenshot showing the Water Temperature data review page. Check that the data you entered is correct and select Finish."/>
          <p:cNvPicPr preferRelativeResize="0"/>
          <p:nvPr/>
        </p:nvPicPr>
        <p:blipFill rotWithShape="1">
          <a:blip r:embed="rId3">
            <a:alphaModFix/>
          </a:blip>
          <a:srcRect/>
          <a:stretch/>
        </p:blipFill>
        <p:spPr>
          <a:xfrm>
            <a:off x="2452138" y="2194559"/>
            <a:ext cx="2360126" cy="4555864"/>
          </a:xfrm>
          <a:prstGeom prst="rect">
            <a:avLst/>
          </a:prstGeom>
          <a:noFill/>
          <a:ln>
            <a:noFill/>
          </a:ln>
        </p:spPr>
      </p:pic>
      <p:sp>
        <p:nvSpPr>
          <p:cNvPr id="2" name="Google Shape;520;p26">
            <a:extLst>
              <a:ext uri="{FF2B5EF4-FFF2-40B4-BE49-F238E27FC236}">
                <a16:creationId xmlns:a16="http://schemas.microsoft.com/office/drawing/2014/main" id="{97C8453E-EE26-8F2C-BCDF-259079BB7C6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7"/>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Data System Responses</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43" name="Google Shape;443;p67"/>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444" name="Google Shape;444;p67"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445" name="Google Shape;445;p67"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446" name="Google Shape;446;p67"/>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447" name="Google Shape;447;p67"/>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448" name="Google Shape;448;p67"/>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2" name="Google Shape;520;p26">
            <a:extLst>
              <a:ext uri="{FF2B5EF4-FFF2-40B4-BE49-F238E27FC236}">
                <a16:creationId xmlns:a16="http://schemas.microsoft.com/office/drawing/2014/main" id="{83D72A86-8AF0-313E-1B8C-AFAAC3A9D73B}"/>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19" descr="Map of interface, GLOBE Visualization System. From drop down menu, select “Water temperature”"/>
          <p:cNvPicPr preferRelativeResize="0"/>
          <p:nvPr/>
        </p:nvPicPr>
        <p:blipFill>
          <a:blip r:embed="rId3"/>
          <a:srcRect/>
          <a:stretch/>
        </p:blipFill>
        <p:spPr>
          <a:xfrm>
            <a:off x="1480232" y="2663447"/>
            <a:ext cx="5269360" cy="3469443"/>
          </a:xfrm>
          <a:prstGeom prst="rect">
            <a:avLst/>
          </a:prstGeom>
          <a:noFill/>
          <a:ln>
            <a:noFill/>
          </a:ln>
        </p:spPr>
      </p:pic>
      <p:sp>
        <p:nvSpPr>
          <p:cNvPr id="455" name="Google Shape;455;p19"/>
          <p:cNvSpPr txBox="1"/>
          <p:nvPr/>
        </p:nvSpPr>
        <p:spPr>
          <a:xfrm>
            <a:off x="1388532" y="6132890"/>
            <a:ext cx="7441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a:t>
            </a:r>
            <a:r>
              <a:rPr lang="en-US" sz="1800" b="0" i="0" u="none" strike="noStrike" cap="none">
                <a:solidFill>
                  <a:schemeClr val="dk1"/>
                </a:solidFill>
                <a:latin typeface="Calibri"/>
                <a:ea typeface="Calibri"/>
                <a:cs typeface="Calibri"/>
                <a:sym typeface="Calibri"/>
              </a:rPr>
              <a:t> to step-by-step tutorial on using the GLOBE Data Visualization Tool</a:t>
            </a:r>
            <a:endParaRPr sz="1800" b="0" i="0" u="none" strike="noStrike" cap="none">
              <a:solidFill>
                <a:schemeClr val="dk1"/>
              </a:solidFill>
              <a:latin typeface="Calibri"/>
              <a:ea typeface="Calibri"/>
              <a:cs typeface="Calibri"/>
              <a:sym typeface="Calibri"/>
            </a:endParaRPr>
          </a:p>
        </p:txBody>
      </p:sp>
      <p:sp>
        <p:nvSpPr>
          <p:cNvPr id="456" name="Google Shape;456;p19" descr="Screenshot of map interface, GLOBE Visualization System.From drop down menu, select “Water temperature”"/>
          <p:cNvSpPr txBox="1"/>
          <p:nvPr/>
        </p:nvSpPr>
        <p:spPr>
          <a:xfrm>
            <a:off x="1397294" y="1140518"/>
            <a:ext cx="7270751" cy="1523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6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600" b="1" i="0" u="none" strike="noStrike" cap="none" dirty="0">
                <a:solidFill>
                  <a:schemeClr val="dk1"/>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to map, graph, filter and export water temperature data that have been measured across GLOBE protocols since 1995. Here are screenshots  steps you will use when you use the visualization tool: </a:t>
            </a:r>
            <a:endParaRPr sz="1800" b="1" i="0" u="none" strike="noStrike" cap="none" dirty="0">
              <a:solidFill>
                <a:schemeClr val="dk2"/>
              </a:solidFill>
              <a:latin typeface="Calibri"/>
              <a:ea typeface="Calibri"/>
              <a:cs typeface="Calibri"/>
              <a:sym typeface="Calibri"/>
            </a:endParaRPr>
          </a:p>
        </p:txBody>
      </p:sp>
      <p:sp>
        <p:nvSpPr>
          <p:cNvPr id="458" name="Google Shape;458;p19"/>
          <p:cNvSpPr txBox="1"/>
          <p:nvPr/>
        </p:nvSpPr>
        <p:spPr>
          <a:xfrm>
            <a:off x="6953730" y="4279839"/>
            <a:ext cx="170555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Calibri"/>
                <a:ea typeface="Calibri"/>
                <a:cs typeface="Calibri"/>
                <a:sym typeface="Calibri"/>
              </a:rPr>
              <a:t>Select water temperature from drop down menu, click “Submit”</a:t>
            </a:r>
            <a:endParaRPr b="1" i="0" u="none" strike="noStrike" cap="none" dirty="0">
              <a:solidFill>
                <a:schemeClr val="dk1"/>
              </a:solidFill>
              <a:latin typeface="Calibri"/>
              <a:ea typeface="Calibri"/>
              <a:cs typeface="Calibri"/>
              <a:sym typeface="Calibri"/>
            </a:endParaRPr>
          </a:p>
        </p:txBody>
      </p:sp>
      <p:cxnSp>
        <p:nvCxnSpPr>
          <p:cNvPr id="459" name="Google Shape;459;p19"/>
          <p:cNvCxnSpPr>
            <a:cxnSpLocks/>
            <a:stCxn id="458" idx="1"/>
          </p:cNvCxnSpPr>
          <p:nvPr/>
        </p:nvCxnSpPr>
        <p:spPr>
          <a:xfrm flipH="1">
            <a:off x="3186260" y="4756873"/>
            <a:ext cx="3767470" cy="97931"/>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
        <p:nvSpPr>
          <p:cNvPr id="2" name="Google Shape;520;p26">
            <a:extLst>
              <a:ext uri="{FF2B5EF4-FFF2-40B4-BE49-F238E27FC236}">
                <a16:creationId xmlns:a16="http://schemas.microsoft.com/office/drawing/2014/main" id="{4E5B1E98-A497-B25D-D32F-F3F99203453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41" name="Google Shape;241;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42" name="Google Shape;242;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3" name="Google Shape;243;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2F8A5714-2010-6DEF-865A-C09720D9B5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1329180" y="1140518"/>
            <a:ext cx="725864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water temperature data,  add layer and you can see where data are available. </a:t>
            </a: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5" name="Picture 4" descr="Screenshot of map interface, GLOBE Visualization System. Clicking on a location will open to a map note providing Water Temperature data for that location and time. Follow instructions in the tutorial to download data as a .csv file for analysis. ">
            <a:extLst>
              <a:ext uri="{FF2B5EF4-FFF2-40B4-BE49-F238E27FC236}">
                <a16:creationId xmlns:a16="http://schemas.microsoft.com/office/drawing/2014/main" id="{1832BDB5-47F3-AD0D-5549-6D66ABD06DBE}"/>
              </a:ext>
            </a:extLst>
          </p:cNvPr>
          <p:cNvPicPr>
            <a:picLocks noChangeAspect="1"/>
          </p:cNvPicPr>
          <p:nvPr/>
        </p:nvPicPr>
        <p:blipFill>
          <a:blip r:embed="rId3"/>
          <a:srcRect/>
          <a:stretch/>
        </p:blipFill>
        <p:spPr>
          <a:xfrm>
            <a:off x="1399141" y="2469955"/>
            <a:ext cx="5378728" cy="3897205"/>
          </a:xfrm>
          <a:prstGeom prst="rect">
            <a:avLst/>
          </a:prstGeom>
        </p:spPr>
      </p:pic>
      <p:sp>
        <p:nvSpPr>
          <p:cNvPr id="6" name="TextBox 5">
            <a:extLst>
              <a:ext uri="{FF2B5EF4-FFF2-40B4-BE49-F238E27FC236}">
                <a16:creationId xmlns:a16="http://schemas.microsoft.com/office/drawing/2014/main" id="{C4E9FAEF-D32E-8AE0-99F2-8AE583546D2E}"/>
              </a:ext>
            </a:extLst>
          </p:cNvPr>
          <p:cNvSpPr txBox="1"/>
          <p:nvPr/>
        </p:nvSpPr>
        <p:spPr>
          <a:xfrm>
            <a:off x="6947555" y="3604240"/>
            <a:ext cx="2032215" cy="1169551"/>
          </a:xfrm>
          <a:prstGeom prst="rect">
            <a:avLst/>
          </a:prstGeom>
          <a:noFill/>
        </p:spPr>
        <p:txBody>
          <a:bodyPr wrap="square" rtlCol="0">
            <a:spAutoFit/>
          </a:bodyPr>
          <a:lstStyle/>
          <a:p>
            <a:r>
              <a:rPr lang="en-US" b="1" dirty="0"/>
              <a:t>Locations where water temperature data are available for the dates you selected.</a:t>
            </a:r>
          </a:p>
        </p:txBody>
      </p:sp>
      <p:cxnSp>
        <p:nvCxnSpPr>
          <p:cNvPr id="8" name="Straight Arrow Connector 7">
            <a:extLst>
              <a:ext uri="{FF2B5EF4-FFF2-40B4-BE49-F238E27FC236}">
                <a16:creationId xmlns:a16="http://schemas.microsoft.com/office/drawing/2014/main" id="{CEAE3992-601F-8D51-C0CF-8DC1F8E10559}"/>
              </a:ext>
            </a:extLst>
          </p:cNvPr>
          <p:cNvCxnSpPr>
            <a:cxnSpLocks/>
            <a:stCxn id="6" idx="1"/>
          </p:cNvCxnSpPr>
          <p:nvPr/>
        </p:nvCxnSpPr>
        <p:spPr>
          <a:xfrm flipH="1">
            <a:off x="4911365" y="4189016"/>
            <a:ext cx="2036190" cy="81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5F48C3F-0578-7001-B719-3BC650947F3C}"/>
              </a:ext>
            </a:extLst>
          </p:cNvPr>
          <p:cNvCxnSpPr/>
          <p:nvPr/>
        </p:nvCxnSpPr>
        <p:spPr>
          <a:xfrm>
            <a:off x="4035399" y="2007909"/>
            <a:ext cx="0" cy="395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BAB6BF98-6AB8-C2D8-2444-9A6691AD905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p21"/>
          <p:cNvSpPr txBox="1"/>
          <p:nvPr/>
        </p:nvSpPr>
        <p:spPr>
          <a:xfrm>
            <a:off x="1397294"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sampling site for which you need  water temperature data,  and a box will open with data summary for that site. </a:t>
            </a:r>
            <a:endParaRPr sz="1800" b="0" i="0" u="none" strike="noStrike" cap="none" dirty="0">
              <a:solidFill>
                <a:schemeClr val="dk1"/>
              </a:solidFill>
              <a:latin typeface="Calibri"/>
              <a:ea typeface="Calibri"/>
              <a:cs typeface="Calibri"/>
              <a:sym typeface="Calibri"/>
            </a:endParaRPr>
          </a:p>
        </p:txBody>
      </p:sp>
      <p:sp>
        <p:nvSpPr>
          <p:cNvPr id="477" name="Google Shape;477;p21"/>
          <p:cNvSpPr txBox="1"/>
          <p:nvPr/>
        </p:nvSpPr>
        <p:spPr>
          <a:xfrm>
            <a:off x="7437748" y="4504238"/>
            <a:ext cx="1571133"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water temperature data for that location and time.  </a:t>
            </a:r>
            <a:endParaRPr sz="14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 Clicking on a location will open to a map note providing Water Temperature data for that location and time. Follow instructions in the tutorial to download data as a .csv file for analysis. ">
            <a:extLst>
              <a:ext uri="{FF2B5EF4-FFF2-40B4-BE49-F238E27FC236}">
                <a16:creationId xmlns:a16="http://schemas.microsoft.com/office/drawing/2014/main" id="{CDBF47D2-E7A1-5F5C-990C-01A6ED77B3CD}"/>
              </a:ext>
            </a:extLst>
          </p:cNvPr>
          <p:cNvPicPr>
            <a:picLocks noChangeAspect="1"/>
          </p:cNvPicPr>
          <p:nvPr/>
        </p:nvPicPr>
        <p:blipFill>
          <a:blip r:embed="rId3"/>
          <a:stretch>
            <a:fillRect/>
          </a:stretch>
        </p:blipFill>
        <p:spPr>
          <a:xfrm>
            <a:off x="1466918" y="2171529"/>
            <a:ext cx="5801148" cy="4212551"/>
          </a:xfrm>
          <a:prstGeom prst="rect">
            <a:avLst/>
          </a:prstGeom>
        </p:spPr>
      </p:pic>
      <p:cxnSp>
        <p:nvCxnSpPr>
          <p:cNvPr id="5" name="Straight Arrow Connector 4">
            <a:extLst>
              <a:ext uri="{FF2B5EF4-FFF2-40B4-BE49-F238E27FC236}">
                <a16:creationId xmlns:a16="http://schemas.microsoft.com/office/drawing/2014/main" id="{5B91C49E-7632-C614-EA03-8289459FFF50}"/>
              </a:ext>
            </a:extLst>
          </p:cNvPr>
          <p:cNvCxnSpPr>
            <a:stCxn id="477" idx="1"/>
          </p:cNvCxnSpPr>
          <p:nvPr/>
        </p:nvCxnSpPr>
        <p:spPr>
          <a:xfrm flipH="1" flipV="1">
            <a:off x="4367492" y="4675695"/>
            <a:ext cx="3070256" cy="628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76A4D9DA-6F32-BD6A-51B0-0C6533E02F8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p:nvPr/>
        </p:nvSpPr>
        <p:spPr>
          <a:xfrm>
            <a:off x="1326444" y="1115495"/>
            <a:ext cx="7253111" cy="5693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Review questions to help you prepare to conduct the 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measurement should you take first, if you are conducting water protocols:  dissolved oxygen,  pH, or temperature?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Do you read the water temperature measurement when the probe or thermometer is in the water, or held just above the water surface?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step must be conducted on the instruments before the water temperature measurement is made?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All  three replicate measurements should be within  ___˚ C of the average.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Water has a (higher/lower)  heat capacity than air, so it heats and cools more (slowly/quickly).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Warmer water tends to have higher/lower concentrations of dissolved oxygen.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Where would you get the most representative water temperature sample: from a still area of the water, from rapids, or from a riffle?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484" name="Google Shape;484;p22" descr="1_PPT_HydroGenericWaterscapeEverglades_Lo.jpg"/>
          <p:cNvPicPr preferRelativeResize="0"/>
          <p:nvPr/>
        </p:nvPicPr>
        <p:blipFill rotWithShape="1">
          <a:blip r:embed="rId3">
            <a:alphaModFix amt="19000"/>
          </a:blip>
          <a:srcRect/>
          <a:stretch/>
        </p:blipFill>
        <p:spPr>
          <a:xfrm>
            <a:off x="1199391" y="1703294"/>
            <a:ext cx="7918416" cy="5154706"/>
          </a:xfrm>
          <a:prstGeom prst="rect">
            <a:avLst/>
          </a:prstGeom>
          <a:noFill/>
          <a:ln>
            <a:noFill/>
          </a:ln>
        </p:spPr>
      </p:pic>
      <p:sp>
        <p:nvSpPr>
          <p:cNvPr id="2" name="Google Shape;520;p26">
            <a:extLst>
              <a:ext uri="{FF2B5EF4-FFF2-40B4-BE49-F238E27FC236}">
                <a16:creationId xmlns:a16="http://schemas.microsoft.com/office/drawing/2014/main" id="{9C261849-3092-5F65-F1A7-2D499E544BA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3"/>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Temperature Protocol</a:t>
            </a:r>
            <a:r>
              <a:rPr lang="en-US" sz="2400" b="1" i="0" u="none" strike="noStrike" cap="none">
                <a:solidFill>
                  <a:srgbClr val="055000"/>
                </a:solidFill>
                <a:latin typeface="Calibri"/>
                <a:ea typeface="Calibri"/>
                <a:cs typeface="Calibri"/>
                <a:sym typeface="Calibri"/>
              </a:rPr>
              <a:t>.</a:t>
            </a:r>
            <a:endParaRPr sz="2400" b="1" i="0" u="none" strike="noStrike" cap="none">
              <a:solidFill>
                <a:srgbClr val="055000"/>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a:t>
            </a:r>
            <a:r>
              <a:rPr lang="en-US" sz="2400" b="1" i="0" u="none" strike="noStrike" cap="none">
                <a:solidFill>
                  <a:srgbClr val="000072"/>
                </a:solidFill>
                <a:latin typeface="Calibri"/>
                <a:ea typeface="Calibri"/>
                <a:cs typeface="Calibri"/>
                <a:sym typeface="Calibri"/>
              </a:rPr>
              <a:t>Water Temperature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A008F74A-AA2E-4A72-36EF-9114694F61B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4" name="Google Shape;494;p24"/>
          <p:cNvGrpSpPr/>
          <p:nvPr/>
        </p:nvGrpSpPr>
        <p:grpSpPr>
          <a:xfrm>
            <a:off x="7913124" y="102610"/>
            <a:ext cx="1103962" cy="873141"/>
            <a:chOff x="1375335" y="3781280"/>
            <a:chExt cx="1103962" cy="873141"/>
          </a:xfrm>
        </p:grpSpPr>
        <p:sp>
          <p:nvSpPr>
            <p:cNvPr id="495" name="Google Shape;495;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97" name="Google Shape;497;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98" name="Google Shape;498;p24"/>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a:t>
            </a:r>
            <a:r>
              <a:rPr lang="en-US" sz="2000" b="1" i="0" u="none" strike="noStrike" cap="none">
                <a:solidFill>
                  <a:srgbClr val="000090"/>
                </a:solidFill>
                <a:latin typeface="Calibri"/>
                <a:ea typeface="Calibri"/>
                <a:cs typeface="Calibri"/>
                <a:sym typeface="Calibri"/>
              </a:rPr>
              <a:t>s</a:t>
            </a:r>
            <a:endParaRPr sz="20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24"/>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I noticed on the GLOBE Web site that some schools were reporting water temperatures below 0.0˚ C. Is this possible?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Distilled water will freeze at 0.0˚ C, but adding dissolved particles in the water may lower the freezing point.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is the water temperature sometimes colder and sometimes warmer than the air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Water has a higher </a:t>
            </a:r>
            <a:r>
              <a:rPr lang="en-US" sz="1800" b="0" i="1" u="none" strike="noStrike" cap="none">
                <a:solidFill>
                  <a:schemeClr val="dk1"/>
                </a:solidFill>
                <a:latin typeface="Calibri"/>
                <a:ea typeface="Calibri"/>
                <a:cs typeface="Calibri"/>
                <a:sym typeface="Calibri"/>
              </a:rPr>
              <a:t>specific heat than </a:t>
            </a:r>
            <a:r>
              <a:rPr lang="en-US" sz="1800" b="0" i="0" u="none" strike="noStrike" cap="none">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06752B2-3DB7-446A-B3BF-6B237BEE9AF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504" name="Google Shape;504;p25"/>
          <p:cNvGrpSpPr/>
          <p:nvPr/>
        </p:nvGrpSpPr>
        <p:grpSpPr>
          <a:xfrm>
            <a:off x="7913124" y="102610"/>
            <a:ext cx="1103962" cy="873141"/>
            <a:chOff x="1375335" y="3781280"/>
            <a:chExt cx="1103962" cy="873141"/>
          </a:xfrm>
        </p:grpSpPr>
        <p:sp>
          <p:nvSpPr>
            <p:cNvPr id="505" name="Google Shape;505;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6" name="Google Shape;506;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07" name="Google Shape;507;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08" name="Google Shape;508;p25"/>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Questions for Further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does a sudden change in air temperature affect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Is the range of air temperature different in areas next to large water bodies as compared to areas away from water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 water temperatures compare to air temperatures in the winter? In the summer?</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473D455C-8035-D7E6-E423-B3A9C288FBC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Google Shape;513;p26"/>
          <p:cNvGrpSpPr/>
          <p:nvPr/>
        </p:nvGrpSpPr>
        <p:grpSpPr>
          <a:xfrm>
            <a:off x="7913124" y="102610"/>
            <a:ext cx="1103962" cy="873141"/>
            <a:chOff x="1375335" y="3781280"/>
            <a:chExt cx="1103962" cy="873141"/>
          </a:xfrm>
        </p:grpSpPr>
        <p:sp>
          <p:nvSpPr>
            <p:cNvPr id="514" name="Google Shape;514;p2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5" name="Google Shape;515;p2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16" name="Google Shape;516;p2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7" name="Google Shape;517;p26"/>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518" name="Google Shape;518;p26"/>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a:solidFill>
                  <a:srgbClr val="002060"/>
                </a:solidFill>
                <a:latin typeface="Calibri"/>
                <a:ea typeface="Calibri"/>
                <a:cs typeface="Calibri"/>
                <a:sym typeface="Calibri"/>
              </a:rPr>
              <a:t>Credits:</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Slides: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Russanne Low, Ph.D., University of Nebraska-Lincoln, USA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Rebecca Boger, Ph.D., Brooklyn College, NYC, USA</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Photos: </a:t>
            </a:r>
            <a:r>
              <a:rPr lang="en-US" sz="1800">
                <a:solidFill>
                  <a:srgbClr val="000000"/>
                </a:solidFill>
                <a:latin typeface="Calibri"/>
                <a:ea typeface="Calibri"/>
                <a:cs typeface="Calibri"/>
                <a:sym typeface="Calibri"/>
              </a:rPr>
              <a:t>Russanne Low</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Art: </a:t>
            </a:r>
            <a:r>
              <a:rPr lang="en-US" sz="1800">
                <a:solidFill>
                  <a:srgbClr val="000000"/>
                </a:solidFill>
                <a:latin typeface="Calibri"/>
                <a:ea typeface="Calibri"/>
                <a:cs typeface="Calibri"/>
                <a:sym typeface="Calibri"/>
              </a:rPr>
              <a:t>Jenn Glaser, </a:t>
            </a:r>
            <a:r>
              <a:rPr lang="en-US" sz="1800" i="1">
                <a:solidFill>
                  <a:srgbClr val="000000"/>
                </a:solidFill>
                <a:latin typeface="Calibri"/>
                <a:ea typeface="Calibri"/>
                <a:cs typeface="Calibri"/>
                <a:sym typeface="Calibri"/>
              </a:rPr>
              <a:t>ScribeArts</a:t>
            </a:r>
            <a:endParaRPr sz="1800"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More Information:</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a:solidFill>
                  <a:srgbClr val="000000"/>
                </a:solidFill>
                <a:latin typeface="Calibri"/>
                <a:ea typeface="Calibri"/>
                <a:cs typeface="Calibri"/>
                <a:sym typeface="Calibri"/>
              </a:rPr>
              <a:t>, </a:t>
            </a:r>
            <a:r>
              <a:rPr lang="en-US" sz="1800" b="1"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The GLOBE Program is sponsored by these organizations: </a:t>
            </a:r>
            <a:endParaRPr sz="1800">
              <a:solidFill>
                <a:srgbClr val="000000"/>
              </a:solidFill>
              <a:latin typeface="Calibri"/>
              <a:ea typeface="Calibri"/>
              <a:cs typeface="Calibri"/>
              <a:sym typeface="Calibri"/>
            </a:endParaRPr>
          </a:p>
        </p:txBody>
      </p:sp>
      <p:pic>
        <p:nvPicPr>
          <p:cNvPr id="519" name="Google Shape;519;p26" descr="Logos for NASA, NOAA, NSF and the U.S. Department of State."/>
          <p:cNvPicPr preferRelativeResize="0"/>
          <p:nvPr/>
        </p:nvPicPr>
        <p:blipFill rotWithShape="1">
          <a:blip r:embed="rId7">
            <a:alphaModFix/>
          </a:blip>
          <a:srcRect/>
          <a:stretch/>
        </p:blipFill>
        <p:spPr>
          <a:xfrm>
            <a:off x="6562182" y="5402934"/>
            <a:ext cx="2505226" cy="524283"/>
          </a:xfrm>
          <a:prstGeom prst="rect">
            <a:avLst/>
          </a:prstGeom>
          <a:noFill/>
          <a:ln>
            <a:noFill/>
          </a:ln>
        </p:spPr>
      </p:pic>
      <p:sp>
        <p:nvSpPr>
          <p:cNvPr id="520" name="Google Shape;520;p26"/>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a:solidFill>
                <a:srgbClr val="888888"/>
              </a:solidFill>
              <a:latin typeface="Calibri"/>
              <a:ea typeface="Calibri"/>
              <a:cs typeface="Calibri"/>
              <a:sym typeface="Calibri"/>
            </a:endParaRPr>
          </a:p>
        </p:txBody>
      </p:sp>
      <p:sp>
        <p:nvSpPr>
          <p:cNvPr id="521" name="Google Shape;521;p26"/>
          <p:cNvSpPr txBox="1"/>
          <p:nvPr/>
        </p:nvSpPr>
        <p:spPr>
          <a:xfrm>
            <a:off x="1312382" y="5937850"/>
            <a:ext cx="7060656" cy="669575"/>
          </a:xfrm>
          <a:prstGeom prst="rect">
            <a:avLst/>
          </a:prstGeom>
          <a:noFill/>
          <a:ln>
            <a:noFill/>
          </a:ln>
        </p:spPr>
        <p:txBody>
          <a:bodyPr spcFirstLastPara="1" wrap="square" lIns="91425" tIns="91425" rIns="91425" bIns="91425" anchor="t" anchorCtr="0">
            <a:noAutofit/>
          </a:bodyPr>
          <a:lstStyle/>
          <a:p>
            <a:r>
              <a:rPr lang="en-US" sz="1200" b="1" dirty="0"/>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dirty="0"/>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
          <p:cNvSpPr txBox="1"/>
          <p:nvPr/>
        </p:nvSpPr>
        <p:spPr>
          <a:xfrm>
            <a:off x="1286934" y="1811866"/>
            <a:ext cx="4525184"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measurement of water temperature determines how hot or cold the water is.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sometimes called a </a:t>
            </a:r>
            <a:r>
              <a:rPr lang="en-US" sz="1800" b="1" i="0" u="none" strike="noStrike" cap="none">
                <a:solidFill>
                  <a:srgbClr val="000090"/>
                </a:solidFill>
                <a:latin typeface="Calibri"/>
                <a:ea typeface="Calibri"/>
                <a:cs typeface="Calibri"/>
                <a:sym typeface="Calibri"/>
              </a:rPr>
              <a:t>master variable </a:t>
            </a:r>
            <a:r>
              <a:rPr lang="en-US" sz="1800" b="0" i="0" u="none" strike="noStrike" cap="none">
                <a:solidFill>
                  <a:schemeClr val="dk1"/>
                </a:solidFill>
                <a:latin typeface="Calibri"/>
                <a:ea typeface="Calibri"/>
                <a:cs typeface="Calibri"/>
                <a:sym typeface="Calibri"/>
              </a:rPr>
              <a:t>because almost all properties of water, as well as chemical reactions taking place in it, are affected by it.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b="0" i="0" u="none" strike="noStrike" cap="none">
              <a:solidFill>
                <a:schemeClr val="dk1"/>
              </a:solidFill>
              <a:latin typeface="Calibri"/>
              <a:ea typeface="Calibri"/>
              <a:cs typeface="Calibri"/>
              <a:sym typeface="Calibri"/>
            </a:endParaRPr>
          </a:p>
        </p:txBody>
      </p:sp>
      <p:sp>
        <p:nvSpPr>
          <p:cNvPr id="251" name="Google Shape;251;p4" descr="List of GLOBE Hydrosphere Measurements. Hydrosphere Study Site, Water Temperature, Water Transparency, Conductivity, pH, Mosquito Larvae, Alkalinity, Dissolved Oxygen, Salinity, Nitrates, and Freshwater Macroinvertebrates. This is the water temperature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52" name="Google Shape;252;p4"/>
          <p:cNvSpPr/>
          <p:nvPr/>
        </p:nvSpPr>
        <p:spPr>
          <a:xfrm>
            <a:off x="6230768" y="2505269"/>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EBFA7C7A-2141-EC58-123C-01632656D417}"/>
              </a:ext>
            </a:extLst>
          </p:cNvPr>
          <p:cNvSpPr txBox="1"/>
          <p:nvPr/>
        </p:nvSpPr>
        <p:spPr>
          <a:xfrm>
            <a:off x="6840726"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p:nvPr/>
        </p:nvSpPr>
        <p:spPr>
          <a:xfrm>
            <a:off x="1374844" y="1200460"/>
            <a:ext cx="7475228" cy="4278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a:t>
            </a:r>
            <a:r>
              <a:rPr lang="en-US" sz="1800" b="1" i="0" u="none" strike="noStrike" cap="none">
                <a:solidFill>
                  <a:srgbClr val="000090"/>
                </a:solidFill>
                <a:latin typeface="Calibri"/>
                <a:ea typeface="Calibri"/>
                <a:cs typeface="Calibri"/>
                <a:sym typeface="Calibri"/>
              </a:rPr>
              <a:t>overturn</a:t>
            </a:r>
            <a:r>
              <a:rPr lang="en-US" sz="1800" b="0" i="0" u="none" strike="noStrike" cap="none">
                <a:solidFill>
                  <a:schemeClr val="dk1"/>
                </a:solidFill>
                <a:latin typeface="Calibri"/>
                <a:ea typeface="Calibri"/>
                <a:cs typeface="Calibri"/>
                <a:sym typeface="Calibri"/>
              </a:rPr>
              <a:t> is followed by a period of rapid growth of microscopic aquatic plants and animals. Many fish and other aquatic animals also spawn at this time of year when the temperatures rise and food is abundant. Shallow lakes are an exception to this cycle, as they mix throughout the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E4FD357-F921-9AEE-AF7E-C87957ACC47D}"/>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b="0" i="0" u="none" strike="noStrike" cap="none">
              <a:solidFill>
                <a:schemeClr val="dk1"/>
              </a:solidFill>
              <a:latin typeface="Calibri"/>
              <a:ea typeface="Calibri"/>
              <a:cs typeface="Calibri"/>
              <a:sym typeface="Calibri"/>
            </a:endParaRPr>
          </a:p>
        </p:txBody>
      </p:sp>
      <p:pic>
        <p:nvPicPr>
          <p:cNvPr id="264" name="Google Shape;264;p6" descr="Water cycle graphic showing evaporation from oceans, lakes and streams; condensation; transpiration from plants; precipitation; and surface runoff"/>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5" name="Google Shape;265;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Image Credit: NASA</a:t>
            </a:r>
            <a:endParaRPr sz="1400" b="0" i="1" u="none" strike="noStrike" cap="none">
              <a:solidFill>
                <a:schemeClr val="dk1"/>
              </a:solidFill>
              <a:latin typeface="Calibri"/>
              <a:ea typeface="Calibri"/>
              <a:cs typeface="Calibri"/>
              <a:sym typeface="Calibri"/>
            </a:endParaRPr>
          </a:p>
        </p:txBody>
      </p:sp>
      <p:sp>
        <p:nvSpPr>
          <p:cNvPr id="266" name="Google Shape;266;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23F761AF-EFBE-4EF3-4581-25CEEA33471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p:nvPr/>
        </p:nvSpPr>
        <p:spPr>
          <a:xfrm>
            <a:off x="1359260" y="1259987"/>
            <a:ext cx="7500734"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Calibri"/>
                <a:ea typeface="Calibri"/>
                <a:cs typeface="Calibri"/>
                <a:sym typeface="Calibri"/>
              </a:rPr>
              <a:t>How Your Measurements Can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1F497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a regional and global scale, you and and other GLOBE measurements of water temperature data are helping to better understand the flow of energy and the cycling of matter in the hydrology cycle.</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B71B24EC-FE97-58E1-C9AF-7486576A490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a:t>
            </a:r>
            <a:r>
              <a:rPr lang="en-US" sz="1600" b="1" i="0" u="none" strike="noStrike" cap="none">
                <a:solidFill>
                  <a:srgbClr val="000090"/>
                </a:solidFill>
                <a:latin typeface="Calibri"/>
                <a:ea typeface="Calibri"/>
                <a:cs typeface="Calibri"/>
                <a:sym typeface="Calibri"/>
              </a:rPr>
              <a:t>riffle area </a:t>
            </a:r>
            <a:r>
              <a:rPr lang="en-US" sz="1600" b="0" i="0" u="none" strike="noStrike" cap="none">
                <a:solidFill>
                  <a:schemeClr val="dk1"/>
                </a:solidFill>
                <a:latin typeface="Calibri"/>
                <a:ea typeface="Calibri"/>
                <a:cs typeface="Calibri"/>
                <a:sym typeface="Calibri"/>
              </a:rPr>
              <a:t>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9" name="Google Shape;279;p8" descr="Collecting a water sample from a bridge using a bucket."/>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80" name="Google Shape;280;p8"/>
          <p:cNvSpPr txBox="1"/>
          <p:nvPr/>
        </p:nvSpPr>
        <p:spPr>
          <a:xfrm>
            <a:off x="1236134" y="4680445"/>
            <a:ext cx="72747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E491CCD2-16DE-E756-5DAA-D1A0161EB93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p:nvPr/>
        </p:nvSpPr>
        <p:spPr>
          <a:xfrm>
            <a:off x="1319574" y="1150854"/>
            <a:ext cx="5665150"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alcohol-filled thermometer.</a:t>
            </a:r>
            <a:endParaRPr sz="1800" b="0" i="0" u="none" strike="noStrike" cap="none">
              <a:solidFill>
                <a:schemeClr val="dk1"/>
              </a:solidFill>
              <a:latin typeface="Calibri"/>
              <a:ea typeface="Calibri"/>
              <a:cs typeface="Calibri"/>
              <a:sym typeface="Calibri"/>
            </a:endParaRPr>
          </a:p>
        </p:txBody>
      </p:sp>
      <p:pic>
        <p:nvPicPr>
          <p:cNvPr id="286" name="Google Shape;286;p9" descr="Alcohol filled thermometer"/>
          <p:cNvPicPr preferRelativeResize="0"/>
          <p:nvPr/>
        </p:nvPicPr>
        <p:blipFill rotWithShape="1">
          <a:blip r:embed="rId3">
            <a:alphaModFix/>
          </a:blip>
          <a:srcRect/>
          <a:stretch/>
        </p:blipFill>
        <p:spPr>
          <a:xfrm>
            <a:off x="6788712" y="3133254"/>
            <a:ext cx="245863" cy="3327564"/>
          </a:xfrm>
          <a:prstGeom prst="rect">
            <a:avLst/>
          </a:prstGeom>
          <a:noFill/>
          <a:ln>
            <a:noFill/>
          </a:ln>
        </p:spPr>
      </p:pic>
      <p:grpSp>
        <p:nvGrpSpPr>
          <p:cNvPr id="287" name="Google Shape;287;p9" descr="Temperature probe"/>
          <p:cNvGrpSpPr/>
          <p:nvPr/>
        </p:nvGrpSpPr>
        <p:grpSpPr>
          <a:xfrm>
            <a:off x="2722865" y="3578107"/>
            <a:ext cx="1429284" cy="1393823"/>
            <a:chOff x="2722865" y="3578107"/>
            <a:chExt cx="1429284" cy="1393823"/>
          </a:xfrm>
        </p:grpSpPr>
        <p:pic>
          <p:nvPicPr>
            <p:cNvPr id="288" name="Google Shape;288;p9" descr="Screen Shot 2015-12-26 at 10.40.09 PM.png"/>
            <p:cNvPicPr preferRelativeResize="0"/>
            <p:nvPr/>
          </p:nvPicPr>
          <p:blipFill rotWithShape="1">
            <a:blip r:embed="rId4">
              <a:alphaModFix/>
            </a:blip>
            <a:srcRect/>
            <a:stretch/>
          </p:blipFill>
          <p:spPr>
            <a:xfrm>
              <a:off x="2722865" y="3578107"/>
              <a:ext cx="1128925" cy="616505"/>
            </a:xfrm>
            <a:prstGeom prst="rect">
              <a:avLst/>
            </a:prstGeom>
            <a:noFill/>
            <a:ln>
              <a:noFill/>
            </a:ln>
          </p:spPr>
        </p:pic>
        <p:pic>
          <p:nvPicPr>
            <p:cNvPr id="289" name="Google Shape;289;p9" descr="Screen Shot 2015-12-26 at 10.40.19 PM.png"/>
            <p:cNvPicPr preferRelativeResize="0"/>
            <p:nvPr/>
          </p:nvPicPr>
          <p:blipFill rotWithShape="1">
            <a:blip r:embed="rId5">
              <a:alphaModFix/>
            </a:blip>
            <a:srcRect/>
            <a:stretch/>
          </p:blipFill>
          <p:spPr>
            <a:xfrm>
              <a:off x="4054208" y="4158261"/>
              <a:ext cx="97941" cy="813669"/>
            </a:xfrm>
            <a:prstGeom prst="rect">
              <a:avLst/>
            </a:prstGeom>
            <a:noFill/>
            <a:ln>
              <a:noFill/>
            </a:ln>
          </p:spPr>
        </p:pic>
      </p:grpSp>
      <p:cxnSp>
        <p:nvCxnSpPr>
          <p:cNvPr id="290" name="Google Shape;290;p9"/>
          <p:cNvCxnSpPr/>
          <p:nvPr/>
        </p:nvCxnSpPr>
        <p:spPr>
          <a:xfrm>
            <a:off x="3851798" y="4158261"/>
            <a:ext cx="231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2" name="Google Shape;520;p26">
            <a:extLst>
              <a:ext uri="{FF2B5EF4-FFF2-40B4-BE49-F238E27FC236}">
                <a16:creationId xmlns:a16="http://schemas.microsoft.com/office/drawing/2014/main" id="{F37142B7-A97B-1EFC-F97A-BA21F9DE935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3114</Words>
  <Application>Microsoft Macintosh PowerPoint</Application>
  <PresentationFormat>On-screen Show (4:3)</PresentationFormat>
  <Paragraphs>352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36</vt:i4>
      </vt:variant>
    </vt:vector>
  </HeadingPairs>
  <TitlesOfParts>
    <vt:vector size="54" baseType="lpstr">
      <vt:lpstr>Arial</vt:lpstr>
      <vt:lpstr>Calibri</vt:lpstr>
      <vt:lpstr>Architects Daughter</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Alison Mote</cp:lastModifiedBy>
  <cp:revision>6</cp:revision>
  <dcterms:created xsi:type="dcterms:W3CDTF">2015-12-27T04:56:48Z</dcterms:created>
  <dcterms:modified xsi:type="dcterms:W3CDTF">2026-01-16T18:17:19Z</dcterms:modified>
</cp:coreProperties>
</file>