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8" r:id="rId20"/>
    <p:sldId id="289" r:id="rId21"/>
    <p:sldId id="290" r:id="rId22"/>
    <p:sldId id="291" r:id="rId23"/>
    <p:sldId id="292" r:id="rId24"/>
    <p:sldId id="287" r:id="rId25"/>
    <p:sldId id="293" r:id="rId26"/>
    <p:sldId id="282" r:id="rId27"/>
    <p:sldId id="283" r:id="rId28"/>
    <p:sldId id="294" r:id="rId29"/>
    <p:sldId id="284" r:id="rId30"/>
    <p:sldId id="285" r:id="rId31"/>
    <p:sldId id="286"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hXwbS7XkMIdU8yofWSvbddcpSG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6B7105-A2B2-401B-A1F9-A79BAA9C0E72}">
  <a:tblStyle styleId="{B36B7105-A2B2-401B-A1F9-A79BAA9C0E7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30"/>
  </p:normalViewPr>
  <p:slideViewPr>
    <p:cSldViewPr snapToGrid="0">
      <p:cViewPr varScale="1">
        <p:scale>
          <a:sx n="119" d="100"/>
          <a:sy n="119" d="100"/>
        </p:scale>
        <p:origin x="1632"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FEAADB3B-7445-0CE3-F539-1FD429A10D24}"/>
            </a:ext>
          </a:extLst>
        </p:cNvPr>
        <p:cNvGrpSpPr/>
        <p:nvPr/>
      </p:nvGrpSpPr>
      <p:grpSpPr>
        <a:xfrm>
          <a:off x="0" y="0"/>
          <a:ext cx="0" cy="0"/>
          <a:chOff x="0" y="0"/>
          <a:chExt cx="0" cy="0"/>
        </a:xfrm>
      </p:grpSpPr>
      <p:sp>
        <p:nvSpPr>
          <p:cNvPr id="311" name="Google Shape;311;p18:notes">
            <a:extLst>
              <a:ext uri="{FF2B5EF4-FFF2-40B4-BE49-F238E27FC236}">
                <a16:creationId xmlns:a16="http://schemas.microsoft.com/office/drawing/2014/main" id="{C26A0464-4618-E0BC-F1D7-9C3305A9BC3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a:extLst>
              <a:ext uri="{FF2B5EF4-FFF2-40B4-BE49-F238E27FC236}">
                <a16:creationId xmlns:a16="http://schemas.microsoft.com/office/drawing/2014/main" id="{BEA19B11-DC34-3C5E-DA03-F6D7CD76C6E8}"/>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a:extLst>
              <a:ext uri="{FF2B5EF4-FFF2-40B4-BE49-F238E27FC236}">
                <a16:creationId xmlns:a16="http://schemas.microsoft.com/office/drawing/2014/main" id="{385506E9-261D-E9AE-704F-FAE01C3A6D7B}"/>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sz="1400"/>
          </a:p>
        </p:txBody>
      </p:sp>
    </p:spTree>
    <p:extLst>
      <p:ext uri="{BB962C8B-B14F-4D97-AF65-F5344CB8AC3E}">
        <p14:creationId xmlns:p14="http://schemas.microsoft.com/office/powerpoint/2010/main" val="336751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F98BC3E6-F8E0-6B28-6AAA-AECAD2A2C835}"/>
            </a:ext>
          </a:extLst>
        </p:cNvPr>
        <p:cNvGrpSpPr/>
        <p:nvPr/>
      </p:nvGrpSpPr>
      <p:grpSpPr>
        <a:xfrm>
          <a:off x="0" y="0"/>
          <a:ext cx="0" cy="0"/>
          <a:chOff x="0" y="0"/>
          <a:chExt cx="0" cy="0"/>
        </a:xfrm>
      </p:grpSpPr>
      <p:sp>
        <p:nvSpPr>
          <p:cNvPr id="311" name="Google Shape;311;p18:notes">
            <a:extLst>
              <a:ext uri="{FF2B5EF4-FFF2-40B4-BE49-F238E27FC236}">
                <a16:creationId xmlns:a16="http://schemas.microsoft.com/office/drawing/2014/main" id="{D135F4A1-8E8A-3F25-18E7-FC0D72A5027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a:extLst>
              <a:ext uri="{FF2B5EF4-FFF2-40B4-BE49-F238E27FC236}">
                <a16:creationId xmlns:a16="http://schemas.microsoft.com/office/drawing/2014/main" id="{0415EA70-53B2-7361-E61C-CD2BE367D5AC}"/>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a:extLst>
              <a:ext uri="{FF2B5EF4-FFF2-40B4-BE49-F238E27FC236}">
                <a16:creationId xmlns:a16="http://schemas.microsoft.com/office/drawing/2014/main" id="{EEB9C6C7-2008-B3FC-7992-C841FA38C084}"/>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sz="1400"/>
          </a:p>
        </p:txBody>
      </p:sp>
    </p:spTree>
    <p:extLst>
      <p:ext uri="{BB962C8B-B14F-4D97-AF65-F5344CB8AC3E}">
        <p14:creationId xmlns:p14="http://schemas.microsoft.com/office/powerpoint/2010/main" val="410546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352E7E11-751E-3BAB-E11E-C0AD54B34918}"/>
            </a:ext>
          </a:extLst>
        </p:cNvPr>
        <p:cNvGrpSpPr/>
        <p:nvPr/>
      </p:nvGrpSpPr>
      <p:grpSpPr>
        <a:xfrm>
          <a:off x="0" y="0"/>
          <a:ext cx="0" cy="0"/>
          <a:chOff x="0" y="0"/>
          <a:chExt cx="0" cy="0"/>
        </a:xfrm>
      </p:grpSpPr>
      <p:sp>
        <p:nvSpPr>
          <p:cNvPr id="311" name="Google Shape;311;p18:notes">
            <a:extLst>
              <a:ext uri="{FF2B5EF4-FFF2-40B4-BE49-F238E27FC236}">
                <a16:creationId xmlns:a16="http://schemas.microsoft.com/office/drawing/2014/main" id="{EBADFAAA-B76F-918C-A592-FBD287B01B4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a:extLst>
              <a:ext uri="{FF2B5EF4-FFF2-40B4-BE49-F238E27FC236}">
                <a16:creationId xmlns:a16="http://schemas.microsoft.com/office/drawing/2014/main" id="{68762221-8DC0-6EB1-4731-1BC670424AF2}"/>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a:extLst>
              <a:ext uri="{FF2B5EF4-FFF2-40B4-BE49-F238E27FC236}">
                <a16:creationId xmlns:a16="http://schemas.microsoft.com/office/drawing/2014/main" id="{7BFDBFDE-903B-F3A3-40B1-5557B3AD55AC}"/>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sz="1400"/>
          </a:p>
        </p:txBody>
      </p:sp>
    </p:spTree>
    <p:extLst>
      <p:ext uri="{BB962C8B-B14F-4D97-AF65-F5344CB8AC3E}">
        <p14:creationId xmlns:p14="http://schemas.microsoft.com/office/powerpoint/2010/main" val="338030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2481E6AD-1233-5C34-FB3A-927A1B7BA507}"/>
            </a:ext>
          </a:extLst>
        </p:cNvPr>
        <p:cNvGrpSpPr/>
        <p:nvPr/>
      </p:nvGrpSpPr>
      <p:grpSpPr>
        <a:xfrm>
          <a:off x="0" y="0"/>
          <a:ext cx="0" cy="0"/>
          <a:chOff x="0" y="0"/>
          <a:chExt cx="0" cy="0"/>
        </a:xfrm>
      </p:grpSpPr>
      <p:sp>
        <p:nvSpPr>
          <p:cNvPr id="311" name="Google Shape;311;p18:notes">
            <a:extLst>
              <a:ext uri="{FF2B5EF4-FFF2-40B4-BE49-F238E27FC236}">
                <a16:creationId xmlns:a16="http://schemas.microsoft.com/office/drawing/2014/main" id="{9330273D-DBCB-5FA3-2340-6C5C7FD0E1B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a:extLst>
              <a:ext uri="{FF2B5EF4-FFF2-40B4-BE49-F238E27FC236}">
                <a16:creationId xmlns:a16="http://schemas.microsoft.com/office/drawing/2014/main" id="{B6176C41-6F42-6433-9171-3AC6B2714DF7}"/>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a:extLst>
              <a:ext uri="{FF2B5EF4-FFF2-40B4-BE49-F238E27FC236}">
                <a16:creationId xmlns:a16="http://schemas.microsoft.com/office/drawing/2014/main" id="{626DE2D7-108D-04ED-ADA3-1C808E5CA638}"/>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sz="1400"/>
          </a:p>
        </p:txBody>
      </p:sp>
    </p:spTree>
    <p:extLst>
      <p:ext uri="{BB962C8B-B14F-4D97-AF65-F5344CB8AC3E}">
        <p14:creationId xmlns:p14="http://schemas.microsoft.com/office/powerpoint/2010/main" val="230044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E47F2CC6-21C2-649E-7A9D-0B3A4C87C56C}"/>
            </a:ext>
          </a:extLst>
        </p:cNvPr>
        <p:cNvGrpSpPr/>
        <p:nvPr/>
      </p:nvGrpSpPr>
      <p:grpSpPr>
        <a:xfrm>
          <a:off x="0" y="0"/>
          <a:ext cx="0" cy="0"/>
          <a:chOff x="0" y="0"/>
          <a:chExt cx="0" cy="0"/>
        </a:xfrm>
      </p:grpSpPr>
      <p:sp>
        <p:nvSpPr>
          <p:cNvPr id="311" name="Google Shape;311;p18:notes">
            <a:extLst>
              <a:ext uri="{FF2B5EF4-FFF2-40B4-BE49-F238E27FC236}">
                <a16:creationId xmlns:a16="http://schemas.microsoft.com/office/drawing/2014/main" id="{F7078686-7AD2-74EA-A281-A128F403282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a:extLst>
              <a:ext uri="{FF2B5EF4-FFF2-40B4-BE49-F238E27FC236}">
                <a16:creationId xmlns:a16="http://schemas.microsoft.com/office/drawing/2014/main" id="{56CE0FA8-EC01-E6D8-36CF-1B30EA3C5039}"/>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a:extLst>
              <a:ext uri="{FF2B5EF4-FFF2-40B4-BE49-F238E27FC236}">
                <a16:creationId xmlns:a16="http://schemas.microsoft.com/office/drawing/2014/main" id="{057B2DB8-11A0-76DB-183D-D9C63FA6EB48}"/>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sz="1400"/>
          </a:p>
        </p:txBody>
      </p:sp>
    </p:spTree>
    <p:extLst>
      <p:ext uri="{BB962C8B-B14F-4D97-AF65-F5344CB8AC3E}">
        <p14:creationId xmlns:p14="http://schemas.microsoft.com/office/powerpoint/2010/main" val="750329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65F70503-B428-FDC4-768F-6138DDABA71C}"/>
            </a:ext>
          </a:extLst>
        </p:cNvPr>
        <p:cNvGrpSpPr/>
        <p:nvPr/>
      </p:nvGrpSpPr>
      <p:grpSpPr>
        <a:xfrm>
          <a:off x="0" y="0"/>
          <a:ext cx="0" cy="0"/>
          <a:chOff x="0" y="0"/>
          <a:chExt cx="0" cy="0"/>
        </a:xfrm>
      </p:grpSpPr>
      <p:sp>
        <p:nvSpPr>
          <p:cNvPr id="311" name="Google Shape;311;p18:notes">
            <a:extLst>
              <a:ext uri="{FF2B5EF4-FFF2-40B4-BE49-F238E27FC236}">
                <a16:creationId xmlns:a16="http://schemas.microsoft.com/office/drawing/2014/main" id="{7161F658-6921-4A16-9661-C595E22317E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a:extLst>
              <a:ext uri="{FF2B5EF4-FFF2-40B4-BE49-F238E27FC236}">
                <a16:creationId xmlns:a16="http://schemas.microsoft.com/office/drawing/2014/main" id="{9B98BC7C-8A10-D7FD-4025-66A6050DF098}"/>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a:extLst>
              <a:ext uri="{FF2B5EF4-FFF2-40B4-BE49-F238E27FC236}">
                <a16:creationId xmlns:a16="http://schemas.microsoft.com/office/drawing/2014/main" id="{D9A025B9-2B20-2486-6176-A5E3B6A8C84E}"/>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sz="1400"/>
          </a:p>
        </p:txBody>
      </p:sp>
    </p:spTree>
    <p:extLst>
      <p:ext uri="{BB962C8B-B14F-4D97-AF65-F5344CB8AC3E}">
        <p14:creationId xmlns:p14="http://schemas.microsoft.com/office/powerpoint/2010/main" val="539201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a:extLst>
            <a:ext uri="{FF2B5EF4-FFF2-40B4-BE49-F238E27FC236}">
              <a16:creationId xmlns:a16="http://schemas.microsoft.com/office/drawing/2014/main" id="{A445131F-6FB3-4F88-DF80-4685D8EFBF53}"/>
            </a:ext>
          </a:extLst>
        </p:cNvPr>
        <p:cNvGrpSpPr/>
        <p:nvPr/>
      </p:nvGrpSpPr>
      <p:grpSpPr>
        <a:xfrm>
          <a:off x="0" y="0"/>
          <a:ext cx="0" cy="0"/>
          <a:chOff x="0" y="0"/>
          <a:chExt cx="0" cy="0"/>
        </a:xfrm>
      </p:grpSpPr>
      <p:sp>
        <p:nvSpPr>
          <p:cNvPr id="311" name="Google Shape;311;p18:notes">
            <a:extLst>
              <a:ext uri="{FF2B5EF4-FFF2-40B4-BE49-F238E27FC236}">
                <a16:creationId xmlns:a16="http://schemas.microsoft.com/office/drawing/2014/main" id="{160F3252-342E-3B6F-C201-6EFBF3FD895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a:extLst>
              <a:ext uri="{FF2B5EF4-FFF2-40B4-BE49-F238E27FC236}">
                <a16:creationId xmlns:a16="http://schemas.microsoft.com/office/drawing/2014/main" id="{DC697211-1047-CD72-7E77-DD51B8F9AB55}"/>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3" name="Google Shape;313;p18:notes">
            <a:extLst>
              <a:ext uri="{FF2B5EF4-FFF2-40B4-BE49-F238E27FC236}">
                <a16:creationId xmlns:a16="http://schemas.microsoft.com/office/drawing/2014/main" id="{AFB1AB0F-9AEF-4476-E674-7EFE30847D2A}"/>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sz="1400"/>
          </a:p>
        </p:txBody>
      </p:sp>
    </p:spTree>
    <p:extLst>
      <p:ext uri="{BB962C8B-B14F-4D97-AF65-F5344CB8AC3E}">
        <p14:creationId xmlns:p14="http://schemas.microsoft.com/office/powerpoint/2010/main" val="3103694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added “be” stored</a:t>
            </a:r>
            <a:endParaRPr/>
          </a:p>
        </p:txBody>
      </p:sp>
      <p:sp>
        <p:nvSpPr>
          <p:cNvPr id="414" name="Google Shape;414;p4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added “be” stored</a:t>
            </a:r>
            <a:endParaRPr/>
          </a:p>
        </p:txBody>
      </p:sp>
      <p:sp>
        <p:nvSpPr>
          <p:cNvPr id="425" name="Google Shape;425;p4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a:extLst>
            <a:ext uri="{FF2B5EF4-FFF2-40B4-BE49-F238E27FC236}">
              <a16:creationId xmlns:a16="http://schemas.microsoft.com/office/drawing/2014/main" id="{F1327406-75C3-D7CB-72AD-468D6A0C3AE7}"/>
            </a:ext>
          </a:extLst>
        </p:cNvPr>
        <p:cNvGrpSpPr/>
        <p:nvPr/>
      </p:nvGrpSpPr>
      <p:grpSpPr>
        <a:xfrm>
          <a:off x="0" y="0"/>
          <a:ext cx="0" cy="0"/>
          <a:chOff x="0" y="0"/>
          <a:chExt cx="0" cy="0"/>
        </a:xfrm>
      </p:grpSpPr>
      <p:sp>
        <p:nvSpPr>
          <p:cNvPr id="423" name="Google Shape;423;p42:notes">
            <a:extLst>
              <a:ext uri="{FF2B5EF4-FFF2-40B4-BE49-F238E27FC236}">
                <a16:creationId xmlns:a16="http://schemas.microsoft.com/office/drawing/2014/main" id="{819D81F8-64B6-6A09-1499-6FC9AADADBA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42:notes">
            <a:extLst>
              <a:ext uri="{FF2B5EF4-FFF2-40B4-BE49-F238E27FC236}">
                <a16:creationId xmlns:a16="http://schemas.microsoft.com/office/drawing/2014/main" id="{6950AA47-B829-D78D-A252-B1B99F3C0348}"/>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added “be” stored</a:t>
            </a:r>
            <a:endParaRPr/>
          </a:p>
        </p:txBody>
      </p:sp>
      <p:sp>
        <p:nvSpPr>
          <p:cNvPr id="425" name="Google Shape;425;p42:notes">
            <a:extLst>
              <a:ext uri="{FF2B5EF4-FFF2-40B4-BE49-F238E27FC236}">
                <a16:creationId xmlns:a16="http://schemas.microsoft.com/office/drawing/2014/main" id="{7DDD0C8B-D17B-EC6B-887C-69AE638F3A00}"/>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sz="1400"/>
          </a:p>
        </p:txBody>
      </p:sp>
    </p:spTree>
    <p:extLst>
      <p:ext uri="{BB962C8B-B14F-4D97-AF65-F5344CB8AC3E}">
        <p14:creationId xmlns:p14="http://schemas.microsoft.com/office/powerpoint/2010/main" val="4065687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36" name="Google Shape;436;p2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28</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49" name="Google Shape;449;p2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29</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62" name="Google Shape;462;p2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a:t>
            </a:r>
            <a:endParaRPr/>
          </a:p>
        </p:txBody>
      </p:sp>
      <p:sp>
        <p:nvSpPr>
          <p:cNvPr id="134" name="Google Shape;13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lnSpc>
                <a:spcPct val="93000"/>
              </a:lnSpc>
              <a:spcBef>
                <a:spcPts val="0"/>
              </a:spcBef>
              <a:spcAft>
                <a:spcPts val="0"/>
              </a:spcAft>
              <a:buClr>
                <a:schemeClr val="dk1"/>
              </a:buClr>
              <a:buSzPts val="1100"/>
              <a:buFont typeface="Arial"/>
              <a:buNone/>
            </a:pPr>
            <a:endParaRPr/>
          </a:p>
        </p:txBody>
      </p:sp>
      <p:sp>
        <p:nvSpPr>
          <p:cNvPr id="148" name="Google Shape;14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a:spLocks noGrp="1"/>
          </p:cNvSpPr>
          <p:nvPr>
            <p:ph type="pic" idx="2"/>
          </p:nvPr>
        </p:nvSpPr>
        <p:spPr>
          <a:xfrm>
            <a:off x="3887391" y="987426"/>
            <a:ext cx="4629150" cy="4873625"/>
          </a:xfrm>
          <a:prstGeom prst="rect">
            <a:avLst/>
          </a:prstGeom>
          <a:noFill/>
          <a:ln>
            <a:noFill/>
          </a:ln>
        </p:spPr>
      </p:sp>
      <p:sp>
        <p:nvSpPr>
          <p:cNvPr id="72" name="Google Shape;72;p3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1155122" y="766907"/>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800"/>
              <a:buFont typeface="Calibri"/>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1155122" y="1649204"/>
            <a:ext cx="3886200"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8"/>
          <p:cNvSpPr txBox="1">
            <a:spLocks noGrp="1"/>
          </p:cNvSpPr>
          <p:nvPr>
            <p:ph type="body" idx="2"/>
          </p:nvPr>
        </p:nvSpPr>
        <p:spPr>
          <a:xfrm>
            <a:off x="4629150" y="1649204"/>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3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1600"/>
              </a:spcBef>
              <a:spcAft>
                <a:spcPts val="0"/>
              </a:spcAft>
              <a:buClr>
                <a:schemeClr val="dk1"/>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chemeClr val="dk1"/>
              </a:buClr>
              <a:buSzPts val="1400"/>
              <a:buChar char="●"/>
              <a:defRPr/>
            </a:lvl4pPr>
            <a:lvl5pPr marL="2286000" lvl="4" indent="-317500" algn="l">
              <a:lnSpc>
                <a:spcPct val="90000"/>
              </a:lnSpc>
              <a:spcBef>
                <a:spcPts val="1600"/>
              </a:spcBef>
              <a:spcAft>
                <a:spcPts val="0"/>
              </a:spcAft>
              <a:buClr>
                <a:schemeClr val="dk1"/>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37" name="Google Shape;37;p3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youtube.com/watch?v=uu-_K_S4IOA&amp;list=PL2aBZuCeDwlQqXdZ_hXEX0OSI1vX_p9Cj&amp;index=12&amp;t=150s" TargetMode="Externa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www.globe.gov/globe-data/data-ent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5.png"/><Relationship Id="rId7" Type="http://schemas.openxmlformats.org/officeDocument/2006/relationships/hyperlink" Target="https://www.globe.gov/"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6.jp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6.jp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7.jp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hyperlink" Target="https://www.globe.gov/globe-data/visualize-and-retrieve-data"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2.jpg"/><Relationship Id="rId7" Type="http://schemas.openxmlformats.org/officeDocument/2006/relationships/hyperlink" Target="https://www.youtube.com/watch?reload=9&amp;v=uu-_K_S4IOA"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globe.gov/do-globe/globe-teachers-guide/soil-pedosphere?p_p_id=globegovteacherguideportlet_WAR_globegovcmsportlet_INSTANCE_5esR&amp;_globegovteacherguideportlet_WAR_globegovcmsportlet_INSTANCE_5esR_protocolCat=35409462" TargetMode="External"/><Relationship Id="rId5" Type="http://schemas.openxmlformats.org/officeDocument/2006/relationships/hyperlink" Target="http://www.globe.gov/" TargetMode="External"/><Relationship Id="rId10" Type="http://schemas.openxmlformats.org/officeDocument/2006/relationships/image" Target="../media/image43.png"/><Relationship Id="rId4" Type="http://schemas.openxmlformats.org/officeDocument/2006/relationships/hyperlink" Target="mailto:help@globe.gov" TargetMode="External"/><Relationship Id="rId9"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hyperlink" Target="https://www.globe.gov/documents/352961/1dd8f14f-1d9c-4236-924b-d949276ebc67" TargetMode="External"/><Relationship Id="rId13" Type="http://schemas.openxmlformats.org/officeDocument/2006/relationships/hyperlink" Target="https://www.globe.gov/documents/348614/97b9939c-7fb5-4b12-8113-59f988781bf5" TargetMode="External"/><Relationship Id="rId3" Type="http://schemas.openxmlformats.org/officeDocument/2006/relationships/image" Target="../media/image4.png"/><Relationship Id="rId7" Type="http://schemas.openxmlformats.org/officeDocument/2006/relationships/hyperlink" Target="https://www.globe.gov/documents/352961/57df8bb2-e2d5-4cca-8bc4-de9c09394f05" TargetMode="External"/><Relationship Id="rId12" Type="http://schemas.openxmlformats.org/officeDocument/2006/relationships/hyperlink" Target="https://www.globe.gov/documents/348614/7537c1bd-ce82-4279-8cc6-4dbe1f2cc5b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globe.gov/documents/352961/f5a57771-b860-4992-86db-30cea0d0c25b" TargetMode="External"/><Relationship Id="rId11" Type="http://schemas.openxmlformats.org/officeDocument/2006/relationships/hyperlink" Target="https://www.globe.gov/documents/348614/93d4bb3c-79e3-4255-9fc8-537fc4f870dc" TargetMode="External"/><Relationship Id="rId5" Type="http://schemas.openxmlformats.org/officeDocument/2006/relationships/hyperlink" Target="https://www.globe.gov/documents/352961/353271/Soil+Characterization+Site+Definition+Sheet/a3624505-f6c3-4f22-be4c-75d2b6e98d78" TargetMode="External"/><Relationship Id="rId15" Type="http://schemas.openxmlformats.org/officeDocument/2006/relationships/image" Target="../media/image6.jpg"/><Relationship Id="rId10" Type="http://schemas.openxmlformats.org/officeDocument/2006/relationships/hyperlink" Target="https://www.globe.gov/documents/10157/380993/GPS+Investigation+Data+Sheet/879787f5-7f35-444a-9d54-9fec59e7175c" TargetMode="External"/><Relationship Id="rId4" Type="http://schemas.openxmlformats.org/officeDocument/2006/relationships/hyperlink" Target="https://www.globe.gov/documents/352961/63718297-faf6-4dd4-b5e6-da771d44a25c" TargetMode="External"/><Relationship Id="rId9" Type="http://schemas.openxmlformats.org/officeDocument/2006/relationships/hyperlink" Target="https://www.globe.gov/documents/10157/380993/GPS+Protocol+Field+Guide/2209c9c4-96d7-46fe-acdd-eba84b73e5df" TargetMode="External"/><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p:nvPr/>
        </p:nvSpPr>
        <p:spPr>
          <a:xfrm>
            <a:off x="0" y="855389"/>
            <a:ext cx="1304365" cy="6002611"/>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a:t>
            </a:r>
            <a:r>
              <a:rPr lang="en-US" sz="1100" b="1" i="0" u="none" strike="noStrike" cap="none">
                <a:solidFill>
                  <a:srgbClr val="35250D"/>
                </a:solidFill>
                <a:latin typeface="Arial"/>
                <a:ea typeface="Arial"/>
                <a:cs typeface="Arial"/>
                <a:sym typeface="Arial"/>
              </a:rPr>
              <a:t>. Properties that affect frost depth</a:t>
            </a:r>
            <a:r>
              <a:rPr lang="en-US" sz="1100" b="1" i="0" u="none" strike="noStrike" cap="none">
                <a:solidFill>
                  <a:srgbClr val="34240D"/>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94" name="Google Shape;94;p1" descr="P7020678.JPG"/>
          <p:cNvPicPr preferRelativeResize="0"/>
          <p:nvPr/>
        </p:nvPicPr>
        <p:blipFill rotWithShape="1">
          <a:blip r:embed="rId3">
            <a:alphaModFix/>
          </a:blip>
          <a:srcRect/>
          <a:stretch/>
        </p:blipFill>
        <p:spPr>
          <a:xfrm>
            <a:off x="1376114" y="942323"/>
            <a:ext cx="7691686" cy="58299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95" name="Google Shape;95;p1"/>
          <p:cNvPicPr preferRelativeResize="0"/>
          <p:nvPr/>
        </p:nvPicPr>
        <p:blipFill rotWithShape="1">
          <a:blip r:embed="rId4">
            <a:alphaModFix/>
          </a:blip>
          <a:srcRect/>
          <a:stretch/>
        </p:blipFill>
        <p:spPr>
          <a:xfrm>
            <a:off x="0" y="0"/>
            <a:ext cx="9163050" cy="866414"/>
          </a:xfrm>
          <a:prstGeom prst="rect">
            <a:avLst/>
          </a:prstGeom>
          <a:noFill/>
          <a:ln>
            <a:noFill/>
          </a:ln>
        </p:spPr>
      </p:pic>
      <p:pic>
        <p:nvPicPr>
          <p:cNvPr id="1026" name="Picture 2">
            <a:extLst>
              <a:ext uri="{FF2B5EF4-FFF2-40B4-BE49-F238E27FC236}">
                <a16:creationId xmlns:a16="http://schemas.microsoft.com/office/drawing/2014/main" id="{B6EA70A2-1200-BAB4-90F7-D58A709204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583" y="1"/>
            <a:ext cx="3905965" cy="8664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199" name="Google Shape;199;p10"/>
          <p:cNvSpPr txBox="1">
            <a:spLocks noGrp="1"/>
          </p:cNvSpPr>
          <p:nvPr>
            <p:ph type="title"/>
          </p:nvPr>
        </p:nvSpPr>
        <p:spPr>
          <a:xfrm>
            <a:off x="1504390" y="9950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Step 1: Determine the Length of the Frost Tube</a:t>
            </a:r>
            <a:endParaRPr b="1"/>
          </a:p>
        </p:txBody>
      </p:sp>
      <p:sp>
        <p:nvSpPr>
          <p:cNvPr id="200" name="Google Shape;20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201" name="Google Shape;201;p10"/>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10" descr="In areas of seasonally frozen ground: The length of the Frost Tube should be a little longer than the depth to which the ground freezes in winter.  A length of 1 m below the ground may be long enough.&#10;"/>
          <p:cNvSpPr txBox="1"/>
          <p:nvPr/>
        </p:nvSpPr>
        <p:spPr>
          <a:xfrm>
            <a:off x="1530190" y="1539361"/>
            <a:ext cx="7513075" cy="4555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i="1" u="none" strike="noStrike" cap="none">
                <a:solidFill>
                  <a:schemeClr val="dk1"/>
                </a:solidFill>
                <a:latin typeface="Calibri"/>
                <a:ea typeface="Calibri"/>
                <a:cs typeface="Calibri"/>
                <a:sym typeface="Calibri"/>
              </a:rPr>
              <a:t>In areas of seasonally frozen ground: </a:t>
            </a:r>
            <a:r>
              <a:rPr lang="en-US" sz="2000" b="0" i="0" u="none" strike="noStrike" cap="none">
                <a:solidFill>
                  <a:schemeClr val="dk1"/>
                </a:solidFill>
                <a:latin typeface="Calibri"/>
                <a:ea typeface="Calibri"/>
                <a:cs typeface="Calibri"/>
                <a:sym typeface="Calibri"/>
              </a:rPr>
              <a:t>The length of the Frost Tube should be a little longer than the depth to which the ground freezes in winter.  A length of 1 m below the ground may be long enough.</a:t>
            </a:r>
            <a:br>
              <a:rPr lang="en-US" sz="2000" b="0" i="0" u="none" strike="noStrike" cap="none">
                <a:solidFill>
                  <a:schemeClr val="dk1"/>
                </a:solidFill>
                <a:latin typeface="Calibri"/>
                <a:ea typeface="Calibri"/>
                <a:cs typeface="Calibri"/>
                <a:sym typeface="Calibri"/>
              </a:rPr>
            </a:b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1600"/>
              </a:spcBef>
              <a:spcAft>
                <a:spcPts val="0"/>
              </a:spcAft>
              <a:buClr>
                <a:schemeClr val="dk1"/>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l" rtl="0">
              <a:lnSpc>
                <a:spcPct val="90000"/>
              </a:lnSpc>
              <a:spcBef>
                <a:spcPts val="1600"/>
              </a:spcBef>
              <a:spcAft>
                <a:spcPts val="0"/>
              </a:spcAft>
              <a:buClr>
                <a:schemeClr val="dk1"/>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l" rtl="0">
              <a:lnSpc>
                <a:spcPct val="90000"/>
              </a:lnSpc>
              <a:spcBef>
                <a:spcPts val="1600"/>
              </a:spcBef>
              <a:spcAft>
                <a:spcPts val="1600"/>
              </a:spcAft>
              <a:buClr>
                <a:schemeClr val="dk1"/>
              </a:buClr>
              <a:buSzPts val="2000"/>
              <a:buFont typeface="Arial"/>
              <a:buNone/>
            </a:pPr>
            <a:endParaRPr sz="2000" b="0" i="1" u="none" strike="noStrike" cap="none">
              <a:solidFill>
                <a:schemeClr val="dk1"/>
              </a:solidFill>
              <a:latin typeface="Calibri"/>
              <a:ea typeface="Calibri"/>
              <a:cs typeface="Calibri"/>
              <a:sym typeface="Calibri"/>
            </a:endParaRPr>
          </a:p>
        </p:txBody>
      </p:sp>
      <p:pic>
        <p:nvPicPr>
          <p:cNvPr id="203" name="Google Shape;203;p10"/>
          <p:cNvPicPr preferRelativeResize="0"/>
          <p:nvPr/>
        </p:nvPicPr>
        <p:blipFill rotWithShape="1">
          <a:blip r:embed="rId3">
            <a:alphaModFix/>
          </a:blip>
          <a:srcRect/>
          <a:stretch/>
        </p:blipFill>
        <p:spPr>
          <a:xfrm>
            <a:off x="1794606" y="2531052"/>
            <a:ext cx="5721205" cy="3650674"/>
          </a:xfrm>
          <a:prstGeom prst="rect">
            <a:avLst/>
          </a:prstGeom>
          <a:noFill/>
          <a:ln>
            <a:noFill/>
          </a:ln>
        </p:spPr>
      </p:pic>
      <p:sp>
        <p:nvSpPr>
          <p:cNvPr id="204" name="Google Shape;204;p10"/>
          <p:cNvSpPr txBox="1"/>
          <p:nvPr/>
        </p:nvSpPr>
        <p:spPr>
          <a:xfrm>
            <a:off x="1727931" y="6273224"/>
            <a:ext cx="6611924" cy="5847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Source:  National Snow &amp; Ice Data Center https://nsidc.org/sites/nsidc.org/files/images/NA_permafrost_0.jpg</a:t>
            </a:r>
            <a:endParaRPr sz="1400" b="0" i="0" u="none" strike="noStrike" cap="none">
              <a:solidFill>
                <a:srgbClr val="000000"/>
              </a:solidFill>
              <a:latin typeface="Arial"/>
              <a:ea typeface="Arial"/>
              <a:cs typeface="Arial"/>
              <a:sym typeface="Arial"/>
            </a:endParaRPr>
          </a:p>
        </p:txBody>
      </p:sp>
      <p:pic>
        <p:nvPicPr>
          <p:cNvPr id="205" name="Google Shape;205;p10"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206" name="Google Shape;206;p10"/>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207" name="Google Shape;207;p10"/>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E. Making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1"/>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213" name="Google Shape;213;p11"/>
          <p:cNvSpPr txBox="1">
            <a:spLocks noGrp="1"/>
          </p:cNvSpPr>
          <p:nvPr>
            <p:ph type="title"/>
          </p:nvPr>
        </p:nvSpPr>
        <p:spPr>
          <a:xfrm>
            <a:off x="1447240" y="1137908"/>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Step 1: Determine the Length of the Frost Tube</a:t>
            </a:r>
            <a:endParaRPr b="1"/>
          </a:p>
        </p:txBody>
      </p:sp>
      <p:sp>
        <p:nvSpPr>
          <p:cNvPr id="214" name="Google Shape;21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215" name="Google Shape;215;p11"/>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11" descr="In areas with permafrost: The length of the Frost Tube depends on the depth of the active layer. &#10;The layer of soil above permafrost that seasonally freezes and thaws is called the active layer.&#10;Check the thickness of the active layer using a steel stick (thaw probe) at the end of the summer. &#10;Pound the probe into the ground until you hit permafrost. It will feel like you have hit rock or something very hard. &#10;"/>
          <p:cNvSpPr txBox="1"/>
          <p:nvPr/>
        </p:nvSpPr>
        <p:spPr>
          <a:xfrm>
            <a:off x="1415891" y="1898583"/>
            <a:ext cx="4135134" cy="4555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i="1" u="none" strike="noStrike" cap="none">
                <a:solidFill>
                  <a:schemeClr val="dk1"/>
                </a:solidFill>
                <a:latin typeface="Calibri"/>
                <a:ea typeface="Calibri"/>
                <a:cs typeface="Calibri"/>
                <a:sym typeface="Calibri"/>
              </a:rPr>
              <a:t>In areas with permafrost: </a:t>
            </a:r>
            <a:r>
              <a:rPr lang="en-US" sz="2000" b="0" i="0" u="none" strike="noStrike" cap="none">
                <a:solidFill>
                  <a:schemeClr val="dk1"/>
                </a:solidFill>
                <a:latin typeface="Calibri"/>
                <a:ea typeface="Calibri"/>
                <a:cs typeface="Calibri"/>
                <a:sym typeface="Calibri"/>
              </a:rPr>
              <a:t>The length of the Frost Tube depends on the depth of the active layer.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The layer of soil above permafrost that seasonally freezes and thaws is called the active layer.</a:t>
            </a:r>
            <a:endParaRPr sz="2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Check the thickness of the active layer using a steel stick (thaw probe) at the end of the summer.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Pound the probe into the ground until you hit permafrost. It will feel like you have hit rock or something very hard.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600"/>
              </a:spcBef>
              <a:spcAft>
                <a:spcPts val="1600"/>
              </a:spcAft>
              <a:buClr>
                <a:schemeClr val="dk1"/>
              </a:buClr>
              <a:buSzPts val="2000"/>
              <a:buFont typeface="Arial"/>
              <a:buNone/>
            </a:pPr>
            <a:br>
              <a:rPr lang="en-US" sz="2000" b="0" i="0" u="none" strike="noStrike" cap="none">
                <a:solidFill>
                  <a:schemeClr val="dk1"/>
                </a:solidFill>
                <a:latin typeface="Calibri"/>
                <a:ea typeface="Calibri"/>
                <a:cs typeface="Calibri"/>
                <a:sym typeface="Calibri"/>
              </a:rPr>
            </a:br>
            <a:endParaRPr sz="2000" b="0" i="0" u="none" strike="noStrike" cap="none">
              <a:solidFill>
                <a:schemeClr val="dk1"/>
              </a:solidFill>
              <a:latin typeface="Calibri"/>
              <a:ea typeface="Calibri"/>
              <a:cs typeface="Calibri"/>
              <a:sym typeface="Calibri"/>
            </a:endParaRPr>
          </a:p>
        </p:txBody>
      </p:sp>
      <p:pic>
        <p:nvPicPr>
          <p:cNvPr id="217" name="Google Shape;217;p11" descr="Screen Shot 2019-07-15 at 5.22.27 PM.png"/>
          <p:cNvPicPr preferRelativeResize="0"/>
          <p:nvPr/>
        </p:nvPicPr>
        <p:blipFill rotWithShape="1">
          <a:blip r:embed="rId3">
            <a:alphaModFix/>
          </a:blip>
          <a:srcRect/>
          <a:stretch/>
        </p:blipFill>
        <p:spPr>
          <a:xfrm>
            <a:off x="6000750" y="1811533"/>
            <a:ext cx="2918691" cy="4732515"/>
          </a:xfrm>
          <a:prstGeom prst="rect">
            <a:avLst/>
          </a:prstGeom>
          <a:noFill/>
          <a:ln>
            <a:noFill/>
          </a:ln>
        </p:spPr>
      </p:pic>
      <p:pic>
        <p:nvPicPr>
          <p:cNvPr id="218" name="Google Shape;218;p11"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219" name="Google Shape;219;p11"/>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220" name="Google Shape;220;p11"/>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E. Making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2"/>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226" name="Google Shape;226;p12"/>
          <p:cNvSpPr txBox="1">
            <a:spLocks noGrp="1"/>
          </p:cNvSpPr>
          <p:nvPr>
            <p:ph type="title"/>
          </p:nvPr>
        </p:nvSpPr>
        <p:spPr>
          <a:xfrm>
            <a:off x="1542490" y="12236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Step 2 &amp; 3: Cut &amp; Seal Outer Tube</a:t>
            </a:r>
            <a:endParaRPr b="1"/>
          </a:p>
        </p:txBody>
      </p:sp>
      <p:sp>
        <p:nvSpPr>
          <p:cNvPr id="227" name="Google Shape;227;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228" name="Google Shape;228;p12" descr="Add 1 meter to the estimated below-ground length. The height of 1 m above ground allows the top of the Frost Tube to stick out of the snow (in most areas), be protected from runoff and animals, and be accessible.  &#10;Cut both tubes (inner and outer tubes) to the final length. &#10;Use a PVC end plug or cap and/or epoxy to seal the bottom of the outer tube.  Wear gloves.  Secure the end plug/cap to the pipe with PVC cement.&#10;"/>
          <p:cNvSpPr/>
          <p:nvPr/>
        </p:nvSpPr>
        <p:spPr>
          <a:xfrm>
            <a:off x="1597050" y="2114723"/>
            <a:ext cx="7241700" cy="37758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000"/>
              <a:buFont typeface="Arial"/>
              <a:buChar char="•"/>
            </a:pPr>
            <a:r>
              <a:rPr lang="en-US" sz="3000" b="0" i="0" u="none" strike="noStrike" cap="none" baseline="30000">
                <a:solidFill>
                  <a:srgbClr val="000000"/>
                </a:solidFill>
                <a:latin typeface="Calibri"/>
                <a:ea typeface="Calibri"/>
                <a:cs typeface="Calibri"/>
                <a:sym typeface="Calibri"/>
              </a:rPr>
              <a:t>Add</a:t>
            </a:r>
            <a:r>
              <a:rPr lang="en-US" sz="3000" b="0" i="0" u="none" strike="noStrike" cap="none">
                <a:solidFill>
                  <a:srgbClr val="000000"/>
                </a:solidFill>
                <a:latin typeface="Calibri"/>
                <a:ea typeface="Calibri"/>
                <a:cs typeface="Calibri"/>
                <a:sym typeface="Calibri"/>
              </a:rPr>
              <a:t> </a:t>
            </a:r>
            <a:r>
              <a:rPr lang="en-US" sz="3000" b="0" i="0" u="none" strike="noStrike" cap="none" baseline="30000">
                <a:solidFill>
                  <a:srgbClr val="000000"/>
                </a:solidFill>
                <a:latin typeface="Calibri"/>
                <a:ea typeface="Calibri"/>
                <a:cs typeface="Calibri"/>
                <a:sym typeface="Calibri"/>
              </a:rPr>
              <a:t>1 meter to the estimated below-ground length. The height of 1 m above ground allows the top of the Frost Tube to stick out of the snow (in most areas), be protected from runoff and animals, and be accessible.  </a:t>
            </a:r>
            <a:endParaRPr sz="30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000"/>
              <a:buFont typeface="Arial"/>
              <a:buChar char="•"/>
            </a:pPr>
            <a:r>
              <a:rPr lang="en-US" sz="3000" b="0" i="0" u="none" strike="noStrike" cap="none" baseline="30000">
                <a:solidFill>
                  <a:srgbClr val="000000"/>
                </a:solidFill>
                <a:latin typeface="Calibri"/>
                <a:ea typeface="Calibri"/>
                <a:cs typeface="Calibri"/>
                <a:sym typeface="Calibri"/>
              </a:rPr>
              <a:t>Cut both tubes (inner and outer tubes) to the final length. </a:t>
            </a:r>
            <a:endParaRPr sz="3000" b="0" i="0" u="none" strike="noStrike" cap="none" baseline="3000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000"/>
              <a:buFont typeface="Arial"/>
              <a:buChar char="•"/>
            </a:pPr>
            <a:r>
              <a:rPr lang="en-US" sz="3000" b="0" i="0" u="none" strike="noStrike" cap="none" baseline="30000">
                <a:solidFill>
                  <a:srgbClr val="000000"/>
                </a:solidFill>
                <a:latin typeface="Calibri"/>
                <a:ea typeface="Calibri"/>
                <a:cs typeface="Calibri"/>
                <a:sym typeface="Calibri"/>
              </a:rPr>
              <a:t>Use a PVC end plug or cap and/or epoxy to seal the bottom of the outer tube.  Wear gloves.  Secure the end plug/cap to the pipe with PVC cement.</a:t>
            </a:r>
            <a:endParaRPr sz="3000" b="0" i="0" u="none" strike="noStrike" cap="none">
              <a:solidFill>
                <a:srgbClr val="000000"/>
              </a:solidFill>
              <a:latin typeface="Arial"/>
              <a:ea typeface="Arial"/>
              <a:cs typeface="Arial"/>
              <a:sym typeface="Arial"/>
            </a:endParaRPr>
          </a:p>
          <a:p>
            <a:pPr marL="457200" marR="0" lvl="0" indent="-279400" algn="l" rtl="0">
              <a:lnSpc>
                <a:spcPct val="100000"/>
              </a:lnSpc>
              <a:spcBef>
                <a:spcPts val="0"/>
              </a:spcBef>
              <a:spcAft>
                <a:spcPts val="0"/>
              </a:spcAft>
              <a:buClr>
                <a:srgbClr val="000000"/>
              </a:buClr>
              <a:buSzPts val="2800"/>
              <a:buFont typeface="Arial"/>
              <a:buNone/>
            </a:pPr>
            <a:endParaRPr sz="2800" b="0"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rgbClr val="000000"/>
              </a:solidFill>
              <a:latin typeface="Calibri"/>
              <a:ea typeface="Calibri"/>
              <a:cs typeface="Calibri"/>
              <a:sym typeface="Calibri"/>
            </a:endParaRPr>
          </a:p>
        </p:txBody>
      </p:sp>
      <p:pic>
        <p:nvPicPr>
          <p:cNvPr id="229" name="Google Shape;229;p12"/>
          <p:cNvPicPr preferRelativeResize="0"/>
          <p:nvPr/>
        </p:nvPicPr>
        <p:blipFill rotWithShape="1">
          <a:blip r:embed="rId3">
            <a:alphaModFix/>
          </a:blip>
          <a:srcRect/>
          <a:stretch/>
        </p:blipFill>
        <p:spPr>
          <a:xfrm>
            <a:off x="0" y="0"/>
            <a:ext cx="1314449" cy="1048657"/>
          </a:xfrm>
          <a:prstGeom prst="rect">
            <a:avLst/>
          </a:prstGeom>
          <a:noFill/>
          <a:ln>
            <a:noFill/>
          </a:ln>
        </p:spPr>
      </p:pic>
      <p:sp>
        <p:nvSpPr>
          <p:cNvPr id="230" name="Google Shape;230;p12"/>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E. Making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231" name="Google Shape;231;p12"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3"/>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237" name="Google Shape;237;p13"/>
          <p:cNvSpPr txBox="1">
            <a:spLocks noGrp="1"/>
          </p:cNvSpPr>
          <p:nvPr>
            <p:ph type="title"/>
          </p:nvPr>
        </p:nvSpPr>
        <p:spPr>
          <a:xfrm>
            <a:off x="1390090" y="1090283"/>
            <a:ext cx="7886700" cy="677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Step 4-8: Add colored water &amp; seal inner tube</a:t>
            </a:r>
            <a:endParaRPr b="1"/>
          </a:p>
        </p:txBody>
      </p:sp>
      <p:sp>
        <p:nvSpPr>
          <p:cNvPr id="238" name="Google Shape;238;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239" name="Google Shape;239;p13"/>
          <p:cNvSpPr txBox="1"/>
          <p:nvPr/>
        </p:nvSpPr>
        <p:spPr>
          <a:xfrm>
            <a:off x="1304365" y="1605929"/>
            <a:ext cx="7615200" cy="5682300"/>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13" descr="In a large bowl mix water and food coloring to make bright but transparent color. &#10;Fill inner tube with the colored water up to 15 cm from the top. (careful to keep it from pouring out)&#10;Seal both ends using gas burner, clamping with pliers&#10;Cap top of outer tube&#10;"/>
          <p:cNvSpPr/>
          <p:nvPr/>
        </p:nvSpPr>
        <p:spPr>
          <a:xfrm>
            <a:off x="1400722" y="1901299"/>
            <a:ext cx="3662700" cy="4470926"/>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In a large bowl mix water and food coloring to make bright but transparent color. </a:t>
            </a:r>
            <a:endParaRPr sz="2200" b="0" i="0" u="none" strike="noStrike" cap="none">
              <a:solidFill>
                <a:schemeClr val="dk1"/>
              </a:solidFill>
              <a:latin typeface="Calibri"/>
              <a:ea typeface="Calibri"/>
              <a:cs typeface="Calibri"/>
              <a:sym typeface="Calibri"/>
            </a:endParaRPr>
          </a:p>
          <a:p>
            <a:pPr marL="342900" marR="0" lvl="0" indent="-3302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Fill inner tube with the colored water up to 15 cm from the top. (careful to keep it from pouring out)</a:t>
            </a:r>
            <a:endParaRPr sz="22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Seal both ends using gas burner, clamping with pliers</a:t>
            </a:r>
            <a:endParaRPr sz="2200" b="0" i="0" u="none" strike="noStrike" cap="none">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Cap top of outer tube</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chemeClr val="dk1"/>
              </a:solidFill>
              <a:latin typeface="Calibri"/>
              <a:ea typeface="Calibri"/>
              <a:cs typeface="Calibri"/>
              <a:sym typeface="Calibri"/>
            </a:endParaRPr>
          </a:p>
        </p:txBody>
      </p:sp>
      <p:pic>
        <p:nvPicPr>
          <p:cNvPr id="241" name="Google Shape;241;p13"/>
          <p:cNvPicPr preferRelativeResize="0"/>
          <p:nvPr/>
        </p:nvPicPr>
        <p:blipFill rotWithShape="1">
          <a:blip r:embed="rId3">
            <a:alphaModFix/>
          </a:blip>
          <a:srcRect/>
          <a:stretch/>
        </p:blipFill>
        <p:spPr>
          <a:xfrm>
            <a:off x="4958975" y="2536825"/>
            <a:ext cx="3805770" cy="2854325"/>
          </a:xfrm>
          <a:prstGeom prst="rect">
            <a:avLst/>
          </a:prstGeom>
          <a:noFill/>
          <a:ln>
            <a:noFill/>
          </a:ln>
        </p:spPr>
      </p:pic>
      <p:pic>
        <p:nvPicPr>
          <p:cNvPr id="242" name="Google Shape;242;p13"/>
          <p:cNvPicPr preferRelativeResize="0"/>
          <p:nvPr/>
        </p:nvPicPr>
        <p:blipFill rotWithShape="1">
          <a:blip r:embed="rId4">
            <a:alphaModFix/>
          </a:blip>
          <a:srcRect/>
          <a:stretch/>
        </p:blipFill>
        <p:spPr>
          <a:xfrm>
            <a:off x="6296025" y="1821917"/>
            <a:ext cx="2714025" cy="2035526"/>
          </a:xfrm>
          <a:prstGeom prst="rect">
            <a:avLst/>
          </a:prstGeom>
          <a:noFill/>
          <a:ln>
            <a:noFill/>
          </a:ln>
        </p:spPr>
      </p:pic>
      <p:pic>
        <p:nvPicPr>
          <p:cNvPr id="243" name="Google Shape;243;p13" descr="Frost Tube 2.png"/>
          <p:cNvPicPr preferRelativeResize="0"/>
          <p:nvPr/>
        </p:nvPicPr>
        <p:blipFill rotWithShape="1">
          <a:blip r:embed="rId5">
            <a:alphaModFix/>
          </a:blip>
          <a:srcRect/>
          <a:stretch/>
        </p:blipFill>
        <p:spPr>
          <a:xfrm>
            <a:off x="4867274" y="219075"/>
            <a:ext cx="731817" cy="661658"/>
          </a:xfrm>
          <a:prstGeom prst="rect">
            <a:avLst/>
          </a:prstGeom>
          <a:noFill/>
          <a:ln>
            <a:noFill/>
          </a:ln>
        </p:spPr>
      </p:pic>
      <p:pic>
        <p:nvPicPr>
          <p:cNvPr id="244" name="Google Shape;244;p13"/>
          <p:cNvPicPr preferRelativeResize="0"/>
          <p:nvPr/>
        </p:nvPicPr>
        <p:blipFill rotWithShape="1">
          <a:blip r:embed="rId6">
            <a:alphaModFix/>
          </a:blip>
          <a:srcRect/>
          <a:stretch/>
        </p:blipFill>
        <p:spPr>
          <a:xfrm>
            <a:off x="0" y="0"/>
            <a:ext cx="1314449" cy="1048657"/>
          </a:xfrm>
          <a:prstGeom prst="rect">
            <a:avLst/>
          </a:prstGeom>
          <a:noFill/>
          <a:ln>
            <a:noFill/>
          </a:ln>
        </p:spPr>
      </p:pic>
      <p:sp>
        <p:nvSpPr>
          <p:cNvPr id="245" name="Google Shape;245;p13"/>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E. Making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4"/>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251" name="Google Shape;251;p14" descr="P7020694.JPG"/>
          <p:cNvPicPr preferRelativeResize="0"/>
          <p:nvPr/>
        </p:nvPicPr>
        <p:blipFill rotWithShape="1">
          <a:blip r:embed="rId3">
            <a:alphaModFix/>
          </a:blip>
          <a:srcRect/>
          <a:stretch/>
        </p:blipFill>
        <p:spPr>
          <a:xfrm rot="-5400000">
            <a:off x="3999527" y="1806995"/>
            <a:ext cx="5736590" cy="4302443"/>
          </a:xfrm>
          <a:prstGeom prst="rect">
            <a:avLst/>
          </a:prstGeom>
          <a:noFill/>
          <a:ln>
            <a:noFill/>
          </a:ln>
        </p:spPr>
      </p:pic>
      <p:sp>
        <p:nvSpPr>
          <p:cNvPr id="252" name="Google Shape;25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253" name="Google Shape;253;p14"/>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4" name="Google Shape;254;p14" descr="Make hole in ground with probe&#10;Insert Frost Tube&#10;Label ground surface on outer tube&#10;&#10;&#10;Pull out inner tube, mark ground surface &amp; 5 cm increments&#10;"/>
          <p:cNvSpPr/>
          <p:nvPr/>
        </p:nvSpPr>
        <p:spPr>
          <a:xfrm>
            <a:off x="1317082" y="1089921"/>
            <a:ext cx="4914275" cy="5768079"/>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Make hole in ground with probe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Insert Frost Tube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Label ground surface on outer tube</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Pull out inner tube, mark ground surface &amp; 5 cm increments</a:t>
            </a:r>
            <a:endParaRPr sz="2400" b="0" i="0" u="none" strike="noStrike" cap="none" baseline="30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30000">
              <a:solidFill>
                <a:schemeClr val="dk1"/>
              </a:solidFill>
              <a:latin typeface="Calibri"/>
              <a:ea typeface="Calibri"/>
              <a:cs typeface="Calibri"/>
              <a:sym typeface="Calibri"/>
            </a:endParaRPr>
          </a:p>
        </p:txBody>
      </p:sp>
      <p:pic>
        <p:nvPicPr>
          <p:cNvPr id="255" name="Google Shape;255;p14" descr="Frost Tube 2.png"/>
          <p:cNvPicPr preferRelativeResize="0"/>
          <p:nvPr/>
        </p:nvPicPr>
        <p:blipFill rotWithShape="1">
          <a:blip r:embed="rId4">
            <a:alphaModFix/>
          </a:blip>
          <a:srcRect/>
          <a:stretch/>
        </p:blipFill>
        <p:spPr>
          <a:xfrm>
            <a:off x="2398383" y="2313185"/>
            <a:ext cx="3100828" cy="3550223"/>
          </a:xfrm>
          <a:prstGeom prst="rect">
            <a:avLst/>
          </a:prstGeom>
          <a:noFill/>
          <a:ln>
            <a:noFill/>
          </a:ln>
        </p:spPr>
      </p:pic>
      <p:grpSp>
        <p:nvGrpSpPr>
          <p:cNvPr id="256" name="Google Shape;256;p14"/>
          <p:cNvGrpSpPr/>
          <p:nvPr/>
        </p:nvGrpSpPr>
        <p:grpSpPr>
          <a:xfrm>
            <a:off x="4226241" y="2733873"/>
            <a:ext cx="152400" cy="455485"/>
            <a:chOff x="4226241" y="2733873"/>
            <a:chExt cx="152400" cy="455485"/>
          </a:xfrm>
        </p:grpSpPr>
        <p:cxnSp>
          <p:nvCxnSpPr>
            <p:cNvPr id="257" name="Google Shape;257;p14"/>
            <p:cNvCxnSpPr/>
            <p:nvPr/>
          </p:nvCxnSpPr>
          <p:spPr>
            <a:xfrm rot="10800000">
              <a:off x="4226241" y="2733873"/>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58" name="Google Shape;258;p14"/>
            <p:cNvCxnSpPr/>
            <p:nvPr/>
          </p:nvCxnSpPr>
          <p:spPr>
            <a:xfrm rot="10800000">
              <a:off x="4227959" y="2886273"/>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59" name="Google Shape;259;p14"/>
            <p:cNvCxnSpPr/>
            <p:nvPr/>
          </p:nvCxnSpPr>
          <p:spPr>
            <a:xfrm rot="10800000">
              <a:off x="4227959" y="3026037"/>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60" name="Google Shape;260;p14"/>
            <p:cNvCxnSpPr/>
            <p:nvPr/>
          </p:nvCxnSpPr>
          <p:spPr>
            <a:xfrm rot="10800000">
              <a:off x="4227959" y="3189358"/>
              <a:ext cx="150682" cy="0"/>
            </a:xfrm>
            <a:prstGeom prst="straightConnector1">
              <a:avLst/>
            </a:prstGeom>
            <a:noFill/>
            <a:ln w="28575" cap="flat" cmpd="sng">
              <a:solidFill>
                <a:schemeClr val="dk1"/>
              </a:solidFill>
              <a:prstDash val="solid"/>
              <a:miter lim="800000"/>
              <a:headEnd type="none" w="sm" len="sm"/>
              <a:tailEnd type="none" w="sm" len="sm"/>
            </a:ln>
          </p:spPr>
        </p:cxnSp>
      </p:grpSp>
      <p:grpSp>
        <p:nvGrpSpPr>
          <p:cNvPr id="261" name="Google Shape;261;p14"/>
          <p:cNvGrpSpPr/>
          <p:nvPr/>
        </p:nvGrpSpPr>
        <p:grpSpPr>
          <a:xfrm>
            <a:off x="4201680" y="3510543"/>
            <a:ext cx="152400" cy="455485"/>
            <a:chOff x="4226241" y="2733873"/>
            <a:chExt cx="152400" cy="455485"/>
          </a:xfrm>
        </p:grpSpPr>
        <p:cxnSp>
          <p:nvCxnSpPr>
            <p:cNvPr id="262" name="Google Shape;262;p14"/>
            <p:cNvCxnSpPr/>
            <p:nvPr/>
          </p:nvCxnSpPr>
          <p:spPr>
            <a:xfrm rot="10800000">
              <a:off x="4226241" y="2733873"/>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63" name="Google Shape;263;p14"/>
            <p:cNvCxnSpPr/>
            <p:nvPr/>
          </p:nvCxnSpPr>
          <p:spPr>
            <a:xfrm rot="10800000">
              <a:off x="4227959" y="2886273"/>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64" name="Google Shape;264;p14"/>
            <p:cNvCxnSpPr/>
            <p:nvPr/>
          </p:nvCxnSpPr>
          <p:spPr>
            <a:xfrm rot="10800000">
              <a:off x="4227959" y="3026037"/>
              <a:ext cx="150682" cy="0"/>
            </a:xfrm>
            <a:prstGeom prst="straightConnector1">
              <a:avLst/>
            </a:prstGeom>
            <a:noFill/>
            <a:ln w="28575" cap="flat" cmpd="sng">
              <a:solidFill>
                <a:schemeClr val="dk1"/>
              </a:solidFill>
              <a:prstDash val="solid"/>
              <a:miter lim="800000"/>
              <a:headEnd type="none" w="sm" len="sm"/>
              <a:tailEnd type="none" w="sm" len="sm"/>
            </a:ln>
          </p:spPr>
        </p:cxnSp>
        <p:cxnSp>
          <p:nvCxnSpPr>
            <p:cNvPr id="265" name="Google Shape;265;p14"/>
            <p:cNvCxnSpPr/>
            <p:nvPr/>
          </p:nvCxnSpPr>
          <p:spPr>
            <a:xfrm rot="10800000">
              <a:off x="4227959" y="3189358"/>
              <a:ext cx="150682" cy="0"/>
            </a:xfrm>
            <a:prstGeom prst="straightConnector1">
              <a:avLst/>
            </a:prstGeom>
            <a:noFill/>
            <a:ln w="28575" cap="flat" cmpd="sng">
              <a:solidFill>
                <a:schemeClr val="dk1"/>
              </a:solidFill>
              <a:prstDash val="solid"/>
              <a:miter lim="800000"/>
              <a:headEnd type="none" w="sm" len="sm"/>
              <a:tailEnd type="none" w="sm" len="sm"/>
            </a:ln>
          </p:spPr>
        </p:cxnSp>
      </p:grpSp>
      <p:pic>
        <p:nvPicPr>
          <p:cNvPr id="266" name="Google Shape;266;p14" descr="Frost Tube 2.png"/>
          <p:cNvPicPr preferRelativeResize="0"/>
          <p:nvPr/>
        </p:nvPicPr>
        <p:blipFill rotWithShape="1">
          <a:blip r:embed="rId5">
            <a:alphaModFix/>
          </a:blip>
          <a:srcRect/>
          <a:stretch/>
        </p:blipFill>
        <p:spPr>
          <a:xfrm>
            <a:off x="4867274" y="219075"/>
            <a:ext cx="731817" cy="661658"/>
          </a:xfrm>
          <a:prstGeom prst="rect">
            <a:avLst/>
          </a:prstGeom>
          <a:noFill/>
          <a:ln>
            <a:noFill/>
          </a:ln>
        </p:spPr>
      </p:pic>
      <p:pic>
        <p:nvPicPr>
          <p:cNvPr id="267" name="Google Shape;267;p14"/>
          <p:cNvPicPr preferRelativeResize="0"/>
          <p:nvPr/>
        </p:nvPicPr>
        <p:blipFill rotWithShape="1">
          <a:blip r:embed="rId6">
            <a:alphaModFix/>
          </a:blip>
          <a:srcRect/>
          <a:stretch/>
        </p:blipFill>
        <p:spPr>
          <a:xfrm>
            <a:off x="0" y="0"/>
            <a:ext cx="1314449" cy="1048657"/>
          </a:xfrm>
          <a:prstGeom prst="rect">
            <a:avLst/>
          </a:prstGeom>
          <a:noFill/>
          <a:ln>
            <a:noFill/>
          </a:ln>
        </p:spPr>
      </p:pic>
      <p:sp>
        <p:nvSpPr>
          <p:cNvPr id="268" name="Google Shape;268;p14"/>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A. Why measure frost depth? </a:t>
            </a:r>
            <a:endParaRPr sz="1100" b="0" i="0" u="none" strike="noStrike" cap="none">
              <a:solidFill>
                <a:schemeClr val="dk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F. Installing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par>
                                <p:cTn id="8" presetID="10" presetClass="entr" presetSubtype="0" fill="hold" nodeType="withEffect">
                                  <p:stCondLst>
                                    <p:cond delay="0"/>
                                  </p:stCondLst>
                                  <p:childTnLst>
                                    <p:set>
                                      <p:cBhvr>
                                        <p:cTn id="9" dur="1" fill="hold">
                                          <p:stCondLst>
                                            <p:cond delay="0"/>
                                          </p:stCondLst>
                                        </p:cTn>
                                        <p:tgtEl>
                                          <p:spTgt spid="261"/>
                                        </p:tgtEl>
                                        <p:attrNameLst>
                                          <p:attrName>style.visibility</p:attrName>
                                        </p:attrNameLst>
                                      </p:cBhvr>
                                      <p:to>
                                        <p:strVal val="visible"/>
                                      </p:to>
                                    </p:set>
                                    <p:animEffect transition="in" filter="fade">
                                      <p:cBhvr>
                                        <p:cTn id="10" dur="5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5"/>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274" name="Google Shape;274;p15"/>
          <p:cNvSpPr txBox="1">
            <a:spLocks noGrp="1"/>
          </p:cNvSpPr>
          <p:nvPr>
            <p:ph type="title"/>
          </p:nvPr>
        </p:nvSpPr>
        <p:spPr>
          <a:xfrm>
            <a:off x="1390090" y="105218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Install in Summer, Measure in Fall, Winter, Spring</a:t>
            </a:r>
            <a:endParaRPr b="1"/>
          </a:p>
        </p:txBody>
      </p:sp>
      <p:sp>
        <p:nvSpPr>
          <p:cNvPr id="275" name="Google Shape;275;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276" name="Google Shape;276;p15"/>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77" name="Google Shape;277;p15" descr="frost tube 3"/>
          <p:cNvPicPr preferRelativeResize="0"/>
          <p:nvPr/>
        </p:nvPicPr>
        <p:blipFill rotWithShape="1">
          <a:blip r:embed="rId3">
            <a:alphaModFix/>
          </a:blip>
          <a:srcRect/>
          <a:stretch/>
        </p:blipFill>
        <p:spPr>
          <a:xfrm>
            <a:off x="1485957" y="1758329"/>
            <a:ext cx="4401668" cy="3684711"/>
          </a:xfrm>
          <a:prstGeom prst="rect">
            <a:avLst/>
          </a:prstGeom>
          <a:noFill/>
          <a:ln>
            <a:noFill/>
          </a:ln>
        </p:spPr>
      </p:pic>
      <p:pic>
        <p:nvPicPr>
          <p:cNvPr id="278" name="Google Shape;278;p15" descr="Screen Shot 2019-07-15 at 6.31.57 PM.png"/>
          <p:cNvPicPr preferRelativeResize="0"/>
          <p:nvPr/>
        </p:nvPicPr>
        <p:blipFill rotWithShape="1">
          <a:blip r:embed="rId4">
            <a:alphaModFix/>
          </a:blip>
          <a:srcRect/>
          <a:stretch/>
        </p:blipFill>
        <p:spPr>
          <a:xfrm>
            <a:off x="4204056" y="3127108"/>
            <a:ext cx="4799177" cy="2483118"/>
          </a:xfrm>
          <a:prstGeom prst="rect">
            <a:avLst/>
          </a:prstGeom>
          <a:noFill/>
          <a:ln>
            <a:noFill/>
          </a:ln>
        </p:spPr>
      </p:pic>
      <p:sp>
        <p:nvSpPr>
          <p:cNvPr id="279" name="Google Shape;279;p15" descr="Link to CryoKids episode"/>
          <p:cNvSpPr txBox="1"/>
          <p:nvPr/>
        </p:nvSpPr>
        <p:spPr>
          <a:xfrm>
            <a:off x="1409140" y="5824657"/>
            <a:ext cx="7466786"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NASA Explorers: CryoKids bonus episode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Calibri"/>
                <a:ea typeface="Calibri"/>
                <a:cs typeface="Calibri"/>
                <a:sym typeface="Calibri"/>
                <a:hlinkClick r:id="rId5"/>
              </a:rPr>
              <a:t>https://www.youtube.com/watch?v=uu-_K_S4IOA&amp;list=PL2aBZuCeDwlQqXdZ_hXEX0OSI1vX_p9Cj&amp;index=12&amp;t=150s</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280" name="Google Shape;280;p15"/>
          <p:cNvSpPr txBox="1"/>
          <p:nvPr/>
        </p:nvSpPr>
        <p:spPr>
          <a:xfrm>
            <a:off x="6068929" y="1713115"/>
            <a:ext cx="2850512"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Venetie, Alaska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GLOBE students checking Frost Tube</a:t>
            </a:r>
            <a:endParaRPr sz="1800" b="0" i="0" u="none" strike="noStrike" cap="none">
              <a:solidFill>
                <a:schemeClr val="dk1"/>
              </a:solidFill>
              <a:latin typeface="Calibri"/>
              <a:ea typeface="Calibri"/>
              <a:cs typeface="Calibri"/>
              <a:sym typeface="Calibri"/>
            </a:endParaRPr>
          </a:p>
        </p:txBody>
      </p:sp>
      <p:pic>
        <p:nvPicPr>
          <p:cNvPr id="281" name="Google Shape;281;p15" descr="Frost Tube 2.png"/>
          <p:cNvPicPr preferRelativeResize="0"/>
          <p:nvPr/>
        </p:nvPicPr>
        <p:blipFill rotWithShape="1">
          <a:blip r:embed="rId6">
            <a:alphaModFix/>
          </a:blip>
          <a:srcRect/>
          <a:stretch/>
        </p:blipFill>
        <p:spPr>
          <a:xfrm>
            <a:off x="4867274" y="219075"/>
            <a:ext cx="731817" cy="661658"/>
          </a:xfrm>
          <a:prstGeom prst="rect">
            <a:avLst/>
          </a:prstGeom>
          <a:noFill/>
          <a:ln>
            <a:noFill/>
          </a:ln>
        </p:spPr>
      </p:pic>
      <p:pic>
        <p:nvPicPr>
          <p:cNvPr id="282" name="Google Shape;282;p15"/>
          <p:cNvPicPr preferRelativeResize="0"/>
          <p:nvPr/>
        </p:nvPicPr>
        <p:blipFill rotWithShape="1">
          <a:blip r:embed="rId7">
            <a:alphaModFix/>
          </a:blip>
          <a:srcRect/>
          <a:stretch/>
        </p:blipFill>
        <p:spPr>
          <a:xfrm>
            <a:off x="0" y="0"/>
            <a:ext cx="1314449" cy="1048657"/>
          </a:xfrm>
          <a:prstGeom prst="rect">
            <a:avLst/>
          </a:prstGeom>
          <a:noFill/>
          <a:ln>
            <a:noFill/>
          </a:ln>
        </p:spPr>
      </p:pic>
      <p:sp>
        <p:nvSpPr>
          <p:cNvPr id="283" name="Google Shape;283;p15"/>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G. Measuring frost depth.</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6"/>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289" name="Google Shape;289;p16"/>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dirty="0"/>
              <a:t>Install in Summer. Measure in Fall, Winter, Spring</a:t>
            </a:r>
            <a:endParaRPr b="1" dirty="0"/>
          </a:p>
        </p:txBody>
      </p:sp>
      <p:sp>
        <p:nvSpPr>
          <p:cNvPr id="290" name="Google Shape;290;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91" name="Google Shape;291;p16"/>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92" name="Google Shape;292;p16" descr="P7020678.JPG"/>
          <p:cNvPicPr preferRelativeResize="0"/>
          <p:nvPr/>
        </p:nvPicPr>
        <p:blipFill rotWithShape="1">
          <a:blip r:embed="rId3">
            <a:alphaModFix/>
          </a:blip>
          <a:srcRect/>
          <a:stretch/>
        </p:blipFill>
        <p:spPr>
          <a:xfrm>
            <a:off x="4135961" y="2234580"/>
            <a:ext cx="4665139" cy="257390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93" name="Google Shape;293;p16" descr="Find the boundary between the ice at the top of the clear tubing and the water below it.&#10;&#10;The ice appears relatively clear while the water is colored. &#10;Measure the depth of this boundary to the nearest centimeter (by holding meter stick next to the inner tube).&#10;"/>
          <p:cNvSpPr txBox="1"/>
          <p:nvPr/>
        </p:nvSpPr>
        <p:spPr>
          <a:xfrm>
            <a:off x="1509484" y="1815479"/>
            <a:ext cx="2421665" cy="3477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Find the boundary between the ice at the top of the clear tubing and the water below 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The ice appears relatively clear while the water is colored. </a:t>
            </a:r>
            <a:endParaRPr sz="2200" b="0" i="0" u="none" strike="noStrike" cap="none">
              <a:solidFill>
                <a:schemeClr val="dk1"/>
              </a:solidFill>
              <a:latin typeface="Calibri"/>
              <a:ea typeface="Calibri"/>
              <a:cs typeface="Calibri"/>
              <a:sym typeface="Calibri"/>
            </a:endParaRPr>
          </a:p>
        </p:txBody>
      </p:sp>
      <p:sp>
        <p:nvSpPr>
          <p:cNvPr id="294" name="Google Shape;294;p16"/>
          <p:cNvSpPr txBox="1"/>
          <p:nvPr/>
        </p:nvSpPr>
        <p:spPr>
          <a:xfrm>
            <a:off x="1509484" y="5477945"/>
            <a:ext cx="6792474" cy="10464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Measure the depth of this boundary to the nearest centimeter (by holding meter stick next to the inner tube)</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5" name="Google Shape;295;p16"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296" name="Google Shape;296;p16"/>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297" name="Google Shape;297;p16"/>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G. Measuring frost depth.</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7"/>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303" name="Google Shape;30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304" name="Google Shape;304;p17"/>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5" name="Google Shape;305;p17"/>
          <p:cNvSpPr txBox="1"/>
          <p:nvPr/>
        </p:nvSpPr>
        <p:spPr>
          <a:xfrm>
            <a:off x="1531725" y="1312474"/>
            <a:ext cx="7488600" cy="103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b="0" i="0" u="none" strike="noStrike" cap="none">
                <a:solidFill>
                  <a:srgbClr val="222222"/>
                </a:solidFill>
                <a:latin typeface="Calibri"/>
                <a:ea typeface="Calibri"/>
                <a:cs typeface="Calibri"/>
                <a:sym typeface="Calibri"/>
              </a:rPr>
              <a:t>Step 1: Go to data entry: </a:t>
            </a:r>
            <a:r>
              <a:rPr lang="en-US" sz="1800" b="0" i="0" u="sng" strike="noStrike" cap="none">
                <a:solidFill>
                  <a:schemeClr val="hlink"/>
                </a:solidFill>
                <a:latin typeface="Calibri"/>
                <a:ea typeface="Calibri"/>
                <a:cs typeface="Calibri"/>
                <a:sym typeface="Calibri"/>
                <a:hlinkClick r:id="rId3"/>
              </a:rPr>
              <a:t>https://www.globe.gov/globe-data/data-entry</a:t>
            </a:r>
            <a:endParaRPr sz="1800" b="0" i="0" u="sng" strike="noStrike" cap="none">
              <a:solidFill>
                <a:srgbClr val="1155CC"/>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0" i="0" u="sng" strike="noStrike" cap="none">
              <a:solidFill>
                <a:srgbClr val="1155CC"/>
              </a:solidFill>
              <a:latin typeface="Calibri"/>
              <a:ea typeface="Calibri"/>
              <a:cs typeface="Calibri"/>
              <a:sym typeface="Calibri"/>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Calibri"/>
                <a:ea typeface="Calibri"/>
                <a:cs typeface="Calibri"/>
                <a:sym typeface="Calibri"/>
              </a:rPr>
              <a:t>Step 2: Click on “Data Entry - New Desktop Forms.”   </a:t>
            </a: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800" b="0" i="0" u="none" strike="noStrike" cap="none">
                <a:solidFill>
                  <a:srgbClr val="222222"/>
                </a:solidFill>
                <a:latin typeface="Calibri"/>
                <a:ea typeface="Calibri"/>
                <a:cs typeface="Calibri"/>
                <a:sym typeface="Calibri"/>
              </a:rPr>
              <a:t>Once your site is established, you can click on New Observation(s) from the Data Entry page.   </a:t>
            </a:r>
            <a:endParaRPr sz="1800" b="0" i="0" u="none" strike="noStrike" cap="none">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306" name="Google Shape;306;p17"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307" name="Google Shape;307;p17"/>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308" name="Google Shape;308;p17"/>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309" name="Google Shape;309;p17" descr="In Data Entry menu - Select New desktop forms to begin the data entry process."/>
          <p:cNvPicPr preferRelativeResize="0"/>
          <p:nvPr/>
        </p:nvPicPr>
        <p:blipFill rotWithShape="1">
          <a:blip r:embed="rId6">
            <a:alphaModFix/>
          </a:blip>
          <a:srcRect/>
          <a:stretch/>
        </p:blipFill>
        <p:spPr>
          <a:xfrm>
            <a:off x="1571875" y="2350775"/>
            <a:ext cx="7234227" cy="3493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8"/>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44300F"/>
                </a:solidFill>
                <a:latin typeface="Arial Rounded"/>
                <a:ea typeface="Arial Rounded"/>
                <a:cs typeface="Arial Rounded"/>
                <a:sym typeface="Arial Rounded"/>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44300F"/>
                </a:solidFill>
                <a:latin typeface="Arial Rounded"/>
                <a:ea typeface="Arial Rounded"/>
                <a:cs typeface="Arial Rounded"/>
                <a:sym typeface="Arial Rounded"/>
              </a:rPr>
              <a:t>    </a:t>
            </a:r>
            <a:r>
              <a:rPr lang="en-US" sz="2500" b="1" i="0" u="none" strike="noStrike" cap="none" dirty="0">
                <a:solidFill>
                  <a:srgbClr val="44300F"/>
                </a:solidFill>
                <a:latin typeface="Arial"/>
                <a:ea typeface="Arial"/>
                <a:cs typeface="Arial"/>
                <a:sym typeface="Arial"/>
              </a:rPr>
              <a:t>Soil (Pedosphere)                  Frost Tube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dirty="0">
              <a:solidFill>
                <a:srgbClr val="44300F"/>
              </a:solidFill>
              <a:latin typeface="Arial Rounded"/>
              <a:ea typeface="Arial Rounded"/>
              <a:cs typeface="Arial Rounded"/>
              <a:sym typeface="Arial Rounded"/>
            </a:endParaRPr>
          </a:p>
        </p:txBody>
      </p:sp>
      <p:pic>
        <p:nvPicPr>
          <p:cNvPr id="317" name="Google Shape;317;p18" descr="Frost Tube 2.png"/>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3" name="Google Shape;289;p16">
            <a:extLst>
              <a:ext uri="{FF2B5EF4-FFF2-40B4-BE49-F238E27FC236}">
                <a16:creationId xmlns:a16="http://schemas.microsoft.com/office/drawing/2014/main" id="{3B919528-F7E2-1D7A-4222-23D57E8F2DD1}"/>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Reporting Data to GLOBE</a:t>
            </a:r>
            <a:endParaRPr sz="2800" b="1" dirty="0"/>
          </a:p>
        </p:txBody>
      </p:sp>
      <p:sp>
        <p:nvSpPr>
          <p:cNvPr id="4" name="TextBox 3">
            <a:extLst>
              <a:ext uri="{FF2B5EF4-FFF2-40B4-BE49-F238E27FC236}">
                <a16:creationId xmlns:a16="http://schemas.microsoft.com/office/drawing/2014/main" id="{A4FD679E-B19B-44D1-DE8D-EFDB31438093}"/>
              </a:ext>
            </a:extLst>
          </p:cNvPr>
          <p:cNvSpPr txBox="1"/>
          <p:nvPr/>
        </p:nvSpPr>
        <p:spPr>
          <a:xfrm>
            <a:off x="1494802" y="1695036"/>
            <a:ext cx="5614577" cy="2534027"/>
          </a:xfrm>
          <a:prstGeom prst="rect">
            <a:avLst/>
          </a:prstGeom>
          <a:noFill/>
        </p:spPr>
        <p:txBody>
          <a:bodyPr wrap="square">
            <a:spAutoFit/>
          </a:bodyPr>
          <a:lstStyle/>
          <a:p>
            <a:pPr algn="just" rtl="0">
              <a:buNone/>
            </a:pPr>
            <a:r>
              <a:rPr lang="en-US" sz="1400" b="1" i="0" u="none" strike="noStrike" dirty="0">
                <a:solidFill>
                  <a:srgbClr val="000000"/>
                </a:solidFill>
                <a:effectLst/>
                <a:latin typeface="Arial" panose="020B0604020202020204" pitchFamily="34" charset="0"/>
              </a:rPr>
              <a:t>Two Options for Uploading Data:</a:t>
            </a:r>
            <a:endParaRPr lang="en-US" b="0" dirty="0">
              <a:effectLst/>
            </a:endParaRPr>
          </a:p>
          <a:p>
            <a:pPr algn="just" rtl="0">
              <a:spcBef>
                <a:spcPts val="360"/>
              </a:spcBef>
              <a:buNone/>
            </a:pPr>
            <a:r>
              <a:rPr lang="en-US" sz="1400" b="0" i="0" u="none" strike="noStrike" dirty="0">
                <a:solidFill>
                  <a:srgbClr val="000000"/>
                </a:solidFill>
                <a:effectLst/>
                <a:latin typeface="Arial" panose="020B0604020202020204" pitchFamily="34" charset="0"/>
              </a:rPr>
              <a:t>These methods all allow users to submit environmental data – collected at defined sites, according to protocol, and using approved instrumentation – for entry into the official GLOBE science database.</a:t>
            </a:r>
            <a:endParaRPr lang="en-US" dirty="0"/>
          </a:p>
          <a:p>
            <a:pPr algn="just" rtl="0">
              <a:spcBef>
                <a:spcPts val="360"/>
              </a:spcBef>
              <a:buNone/>
            </a:pPr>
            <a:endParaRPr lang="en-US" sz="1400" b="0" i="0" u="none" strike="noStrike" dirty="0">
              <a:solidFill>
                <a:srgbClr val="000000"/>
              </a:solidFill>
              <a:effectLst/>
              <a:latin typeface="Arial" panose="020B0604020202020204" pitchFamily="34" charset="0"/>
            </a:endParaRPr>
          </a:p>
          <a:p>
            <a:pPr marL="342900" indent="-342900" algn="just" rtl="0">
              <a:spcBef>
                <a:spcPts val="360"/>
              </a:spcBef>
              <a:buAutoNum type="arabicPeriod"/>
            </a:pPr>
            <a:r>
              <a:rPr lang="en-US" sz="1400" b="0" i="0" u="none" strike="noStrike" dirty="0">
                <a:solidFill>
                  <a:srgbClr val="000000"/>
                </a:solidFill>
                <a:effectLst/>
                <a:latin typeface="Arial" panose="020B0604020202020204" pitchFamily="34" charset="0"/>
              </a:rPr>
              <a:t>Download the GLOBE Observer mobile app from the </a:t>
            </a:r>
            <a:r>
              <a:rPr lang="en-US" sz="1400" b="0" i="0" u="sng" strike="noStrike" dirty="0">
                <a:solidFill>
                  <a:srgbClr val="000000"/>
                </a:solidFill>
                <a:effectLst/>
                <a:latin typeface="Arial" panose="020B0604020202020204" pitchFamily="34" charset="0"/>
                <a:hlinkClick r:id="rId5"/>
              </a:rPr>
              <a:t>App Store.</a:t>
            </a:r>
            <a:endParaRPr lang="en-US" sz="1400" b="0" i="0" u="sng" strike="noStrike" dirty="0">
              <a:solidFill>
                <a:srgbClr val="000000"/>
              </a:solidFill>
              <a:effectLst/>
              <a:latin typeface="Arial" panose="020B0604020202020204" pitchFamily="34" charset="0"/>
            </a:endParaRPr>
          </a:p>
          <a:p>
            <a:pPr marL="342900" indent="-342900" algn="just" rtl="0">
              <a:spcBef>
                <a:spcPts val="360"/>
              </a:spcBef>
              <a:buAutoNum type="arabicPeriod"/>
            </a:pPr>
            <a:endParaRPr lang="en-US" sz="1600" dirty="0">
              <a:latin typeface="Arial" panose="020B0604020202020204" pitchFamily="34" charset="0"/>
            </a:endParaRPr>
          </a:p>
          <a:p>
            <a:pPr marL="342900" indent="-342900" algn="just" rtl="0">
              <a:spcBef>
                <a:spcPts val="360"/>
              </a:spcBef>
              <a:buAutoNum type="arabicPeriod"/>
            </a:pPr>
            <a:r>
              <a:rPr lang="en-US" sz="1400" b="0" i="0" u="sng" strike="noStrike" dirty="0">
                <a:solidFill>
                  <a:srgbClr val="000000"/>
                </a:solidFill>
                <a:effectLst/>
                <a:latin typeface="Arial" panose="020B0604020202020204" pitchFamily="34" charset="0"/>
                <a:hlinkClick r:id="rId6"/>
              </a:rPr>
              <a:t>Data Entry</a:t>
            </a:r>
            <a:r>
              <a:rPr lang="en-US" sz="1400" b="0" i="0" u="none" strike="noStrike" dirty="0">
                <a:solidFill>
                  <a:srgbClr val="000000"/>
                </a:solidFill>
                <a:effectLst/>
                <a:latin typeface="Arial" panose="020B0604020202020204" pitchFamily="34" charset="0"/>
              </a:rPr>
              <a:t>: Visit </a:t>
            </a:r>
            <a:r>
              <a:rPr lang="en-US" sz="1400" b="0" i="0" u="sng" strike="noStrike" dirty="0">
                <a:solidFill>
                  <a:srgbClr val="000000"/>
                </a:solidFill>
                <a:effectLst/>
                <a:latin typeface="Arial" panose="020B0604020202020204" pitchFamily="34" charset="0"/>
                <a:hlinkClick r:id="rId7"/>
              </a:rPr>
              <a:t>globe.gov</a:t>
            </a:r>
            <a:r>
              <a:rPr lang="en-US" sz="1400" b="0" i="0" u="none" strike="noStrike" dirty="0">
                <a:solidFill>
                  <a:srgbClr val="000000"/>
                </a:solidFill>
                <a:effectLst/>
                <a:latin typeface="Arial" panose="020B0604020202020204" pitchFamily="34" charset="0"/>
              </a:rPr>
              <a:t>, click on the “GLOBE Data” tab, then underneath “Data Entry” click on “Data Entry – New Desktop Forms”.</a:t>
            </a:r>
            <a:endParaRPr lang="en-US" sz="1600" b="0" i="0" u="none" strike="noStrike" dirty="0">
              <a:solidFill>
                <a:srgbClr val="000000"/>
              </a:solidFill>
              <a:effectLst/>
              <a:latin typeface="Arial" panose="020B0604020202020204" pitchFamily="34" charset="0"/>
            </a:endParaRPr>
          </a:p>
        </p:txBody>
      </p:sp>
      <p:pic>
        <p:nvPicPr>
          <p:cNvPr id="5" name="Picture 1" descr="Icon of the GLOBE Observer App.">
            <a:extLst>
              <a:ext uri="{FF2B5EF4-FFF2-40B4-BE49-F238E27FC236}">
                <a16:creationId xmlns:a16="http://schemas.microsoft.com/office/drawing/2014/main" id="{C2560544-AFA3-AA31-4F82-8B28A3E506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1331" y="2269241"/>
            <a:ext cx="1463725" cy="1463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showing where to find the data entry page on globe.gov. Click the GLOBE Data tab, then under Data Entry, click “Data Entry - New Desktop Forms”.">
            <a:extLst>
              <a:ext uri="{FF2B5EF4-FFF2-40B4-BE49-F238E27FC236}">
                <a16:creationId xmlns:a16="http://schemas.microsoft.com/office/drawing/2014/main" id="{CCDA261B-D860-92AA-6794-2935E3363C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0352" y="4213164"/>
            <a:ext cx="6172842" cy="224194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AB9FEFF8-014C-1411-1E2B-FA9FAA5170E6}"/>
              </a:ext>
              <a:ext uri="{C183D7F6-B498-43B3-948B-1728B52AA6E4}">
                <adec:decorative xmlns:adec="http://schemas.microsoft.com/office/drawing/2017/decorative" val="0"/>
              </a:ext>
            </a:extLst>
          </p:cNvPr>
          <p:cNvCxnSpPr>
            <a:cxnSpLocks/>
          </p:cNvCxnSpPr>
          <p:nvPr/>
        </p:nvCxnSpPr>
        <p:spPr>
          <a:xfrm flipV="1">
            <a:off x="7031251" y="3018864"/>
            <a:ext cx="479892" cy="1055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8819CF3-DF18-2599-0AB9-DEA3D30F5F3B}"/>
              </a:ext>
              <a:ext uri="{C183D7F6-B498-43B3-948B-1728B52AA6E4}">
                <adec:decorative xmlns:adec="http://schemas.microsoft.com/office/drawing/2017/decorative" val="0"/>
              </a:ext>
            </a:extLst>
          </p:cNvPr>
          <p:cNvCxnSpPr>
            <a:cxnSpLocks/>
          </p:cNvCxnSpPr>
          <p:nvPr/>
        </p:nvCxnSpPr>
        <p:spPr>
          <a:xfrm flipH="1">
            <a:off x="3671363" y="3966697"/>
            <a:ext cx="808074" cy="12403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2151BAF-94BE-0E4F-EB4A-2059D49DD693}"/>
              </a:ext>
              <a:ext uri="{C183D7F6-B498-43B3-948B-1728B52AA6E4}">
                <adec:decorative xmlns:adec="http://schemas.microsoft.com/office/drawing/2017/decorative" val="1"/>
              </a:ext>
            </a:extLst>
          </p:cNvPr>
          <p:cNvSpPr/>
          <p:nvPr/>
        </p:nvSpPr>
        <p:spPr>
          <a:xfrm>
            <a:off x="3319222" y="5383335"/>
            <a:ext cx="1261224" cy="1729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BD184E3D-9DEF-FDB8-B1CA-4D7F13840BE1}"/>
            </a:ext>
          </a:extLst>
        </p:cNvPr>
        <p:cNvGrpSpPr/>
        <p:nvPr/>
      </p:nvGrpSpPr>
      <p:grpSpPr>
        <a:xfrm>
          <a:off x="0" y="0"/>
          <a:ext cx="0" cy="0"/>
          <a:chOff x="0" y="0"/>
          <a:chExt cx="0" cy="0"/>
        </a:xfrm>
      </p:grpSpPr>
      <p:sp>
        <p:nvSpPr>
          <p:cNvPr id="315" name="Google Shape;315;p18">
            <a:extLst>
              <a:ext uri="{FF2B5EF4-FFF2-40B4-BE49-F238E27FC236}">
                <a16:creationId xmlns:a16="http://schemas.microsoft.com/office/drawing/2014/main" id="{393540AB-9D55-7C55-7B82-FEE164E54F09}"/>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17" name="Google Shape;317;p18" descr="Frost Tube 2.png">
            <a:extLst>
              <a:ext uri="{FF2B5EF4-FFF2-40B4-BE49-F238E27FC236}">
                <a16:creationId xmlns:a16="http://schemas.microsoft.com/office/drawing/2014/main" id="{DA6E9EF3-46EB-B661-A4AC-2B444B48184B}"/>
              </a:ext>
            </a:extLst>
          </p:cNvPr>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a:extLst>
              <a:ext uri="{FF2B5EF4-FFF2-40B4-BE49-F238E27FC236}">
                <a16:creationId xmlns:a16="http://schemas.microsoft.com/office/drawing/2014/main" id="{5DD8AB91-C314-F445-160B-1F6C9F9257BA}"/>
              </a:ext>
            </a:extLst>
          </p:cNvPr>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a:extLst>
              <a:ext uri="{FF2B5EF4-FFF2-40B4-BE49-F238E27FC236}">
                <a16:creationId xmlns:a16="http://schemas.microsoft.com/office/drawing/2014/main" id="{5C6D77AD-4BF9-907A-FB6D-21B1903A696F}"/>
              </a:ext>
            </a:extLst>
          </p:cNvPr>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6B8B1A25-2234-0679-EAC7-D84D3660DFA4}"/>
              </a:ext>
            </a:extLst>
          </p:cNvPr>
          <p:cNvSpPr txBox="1"/>
          <p:nvPr/>
        </p:nvSpPr>
        <p:spPr>
          <a:xfrm>
            <a:off x="6395134" y="2022774"/>
            <a:ext cx="2826019"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If this is your first time making Frost Tube observations at this location, you will need to create a new site before entering data. </a:t>
            </a:r>
          </a:p>
        </p:txBody>
      </p:sp>
      <p:sp>
        <p:nvSpPr>
          <p:cNvPr id="3" name="TextBox 2">
            <a:extLst>
              <a:ext uri="{FF2B5EF4-FFF2-40B4-BE49-F238E27FC236}">
                <a16:creationId xmlns:a16="http://schemas.microsoft.com/office/drawing/2014/main" id="{26A4CB23-55E2-AC21-8217-662F34AEE2E9}"/>
              </a:ext>
            </a:extLst>
          </p:cNvPr>
          <p:cNvSpPr txBox="1"/>
          <p:nvPr/>
        </p:nvSpPr>
        <p:spPr>
          <a:xfrm>
            <a:off x="6395134" y="4123875"/>
            <a:ext cx="2826019"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Open the GLOBE Observer App and select “Data Entry”.</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Next, click “Create/Edit My Sites”</a:t>
            </a:r>
          </a:p>
        </p:txBody>
      </p:sp>
      <p:pic>
        <p:nvPicPr>
          <p:cNvPr id="4" name="Picture 3" descr="Screenshot showing the GLOBE Observer App homepage. Select “Data Entry” to record data.">
            <a:extLst>
              <a:ext uri="{FF2B5EF4-FFF2-40B4-BE49-F238E27FC236}">
                <a16:creationId xmlns:a16="http://schemas.microsoft.com/office/drawing/2014/main" id="{75AE12B1-2585-E825-74A0-71B5B3FEAFE1}"/>
              </a:ext>
            </a:extLst>
          </p:cNvPr>
          <p:cNvPicPr>
            <a:picLocks noChangeAspect="1"/>
          </p:cNvPicPr>
          <p:nvPr/>
        </p:nvPicPr>
        <p:blipFill>
          <a:blip r:embed="rId5"/>
          <a:stretch>
            <a:fillRect/>
          </a:stretch>
        </p:blipFill>
        <p:spPr>
          <a:xfrm>
            <a:off x="1619519" y="1695036"/>
            <a:ext cx="2294228" cy="4662225"/>
          </a:xfrm>
          <a:prstGeom prst="rect">
            <a:avLst/>
          </a:prstGeom>
        </p:spPr>
      </p:pic>
      <p:pic>
        <p:nvPicPr>
          <p:cNvPr id="5" name="Picture 4" descr="Screenshot showing the GLOBE Observer app Data Entry page. Select “Create/Edit My Sites” to create a new soil moisture site.">
            <a:extLst>
              <a:ext uri="{FF2B5EF4-FFF2-40B4-BE49-F238E27FC236}">
                <a16:creationId xmlns:a16="http://schemas.microsoft.com/office/drawing/2014/main" id="{74F64512-D4AE-9E72-7BCD-83E4F56647DE}"/>
              </a:ext>
            </a:extLst>
          </p:cNvPr>
          <p:cNvPicPr>
            <a:picLocks noChangeAspect="1"/>
          </p:cNvPicPr>
          <p:nvPr/>
        </p:nvPicPr>
        <p:blipFill>
          <a:blip r:embed="rId6"/>
          <a:stretch>
            <a:fillRect/>
          </a:stretch>
        </p:blipFill>
        <p:spPr>
          <a:xfrm>
            <a:off x="4005509" y="1695036"/>
            <a:ext cx="2297863" cy="4662225"/>
          </a:xfrm>
          <a:prstGeom prst="rect">
            <a:avLst/>
          </a:prstGeom>
        </p:spPr>
      </p:pic>
      <p:sp>
        <p:nvSpPr>
          <p:cNvPr id="6" name="Google Shape;289;p16">
            <a:extLst>
              <a:ext uri="{FF2B5EF4-FFF2-40B4-BE49-F238E27FC236}">
                <a16:creationId xmlns:a16="http://schemas.microsoft.com/office/drawing/2014/main" id="{BE9D082B-C8DE-37B3-8BCD-8C99A2EFCC2A}"/>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Site Creation</a:t>
            </a:r>
            <a:endParaRPr sz="2800" b="1" dirty="0"/>
          </a:p>
        </p:txBody>
      </p:sp>
    </p:spTree>
    <p:extLst>
      <p:ext uri="{BB962C8B-B14F-4D97-AF65-F5344CB8AC3E}">
        <p14:creationId xmlns:p14="http://schemas.microsoft.com/office/powerpoint/2010/main" val="261376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descr="P7020678.JPG"/>
          <p:cNvPicPr preferRelativeResize="0"/>
          <p:nvPr/>
        </p:nvPicPr>
        <p:blipFill rotWithShape="1">
          <a:blip r:embed="rId3">
            <a:alphaModFix amt="17000"/>
          </a:blip>
          <a:srcRect/>
          <a:stretch/>
        </p:blipFill>
        <p:spPr>
          <a:xfrm>
            <a:off x="1390090" y="1095377"/>
            <a:ext cx="7668185" cy="565308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01" name="Google Shape;101;p2"/>
          <p:cNvSpPr txBox="1">
            <a:spLocks noGrp="1"/>
          </p:cNvSpPr>
          <p:nvPr>
            <p:ph type="title"/>
          </p:nvPr>
        </p:nvSpPr>
        <p:spPr>
          <a:xfrm>
            <a:off x="1599640" y="10331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Frost Tube Overview &amp; Learning Objectives</a:t>
            </a:r>
            <a:endParaRPr b="1"/>
          </a:p>
        </p:txBody>
      </p:sp>
      <p:sp>
        <p:nvSpPr>
          <p:cNvPr id="102" name="Google Shape;102;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03" name="Google Shape;103;p2" descr="Frost tube measures the depth of freezing in soils that seasonally freeze and thaw.&#10;&#10;The soil frost tube protocol allows GLOBE students and scientists to see what part of the soil freezes and when the freezing starts and thaws in different seasons and parts of the world.  &#10;Learning Objectives: &#10;After completing this module, you will be able to&#10;Explain why depth of freezing is worth measuring&#10;Decide where to install a Frost Tube&#10;Determine a schedule for taking Frost Tube measurements&#10;Measure frost depth using a Frost Tube&#10;Report these data to GLOBE&#10;&#10;Estimated time needed for completion of this module: 1.5 hours&#10;"/>
          <p:cNvSpPr txBox="1"/>
          <p:nvPr/>
        </p:nvSpPr>
        <p:spPr>
          <a:xfrm>
            <a:off x="1633500" y="1619250"/>
            <a:ext cx="7257300" cy="5619750"/>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Frost tube measures the depth of freezing in soils that seasonally freeze and thaw.</a:t>
            </a:r>
            <a:endParaRPr sz="1800" b="0" i="0" u="none" strike="noStrike" cap="none">
              <a:solidFill>
                <a:schemeClr val="dk1"/>
              </a:solidFill>
              <a:latin typeface="Calibri"/>
              <a:ea typeface="Calibri"/>
              <a:cs typeface="Calibri"/>
              <a:sym typeface="Calibri"/>
            </a:endParaRPr>
          </a:p>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3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The soil frost tube protocol allows GLOBE students and scientists to see what part of the soil freezes and when the freezing starts and thaws in different seasons and parts of the world.  </a:t>
            </a:r>
            <a:endParaRPr sz="18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Learning Objectives: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Explain why depth of freezing is worth measuring</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Decide where to install a Frost Tube</a:t>
            </a:r>
            <a:endParaRPr sz="1800" b="0" i="0" u="none" strike="noStrike" cap="none">
              <a:solidFill>
                <a:srgbClr val="000000"/>
              </a:solidFill>
              <a:latin typeface="Calibri"/>
              <a:ea typeface="Calibri"/>
              <a:cs typeface="Calibri"/>
              <a:sym typeface="Calibri"/>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Determine a schedule for taking Frost Tube measurements</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Measure frost depth using a Frost Tube</a:t>
            </a:r>
            <a:endParaRPr sz="1800" b="0" i="0" u="none" strike="noStrike" cap="none">
              <a:solidFill>
                <a:srgbClr val="000000"/>
              </a:solidFill>
              <a:latin typeface="Calibri"/>
              <a:ea typeface="Calibri"/>
              <a:cs typeface="Calibri"/>
              <a:sym typeface="Calibri"/>
            </a:endParaRPr>
          </a:p>
          <a:p>
            <a:pPr marL="342900" marR="0" lvl="0" indent="-342900" algn="l" rtl="0">
              <a:lnSpc>
                <a:spcPct val="93000"/>
              </a:lnSpc>
              <a:spcBef>
                <a:spcPts val="10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Report these data to GLOBE</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1"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Estimated time needed for completion of this module: 1.5 hours</a:t>
            </a:r>
            <a:endParaRPr sz="1400" b="0" i="0" u="none" strike="noStrike" cap="none">
              <a:solidFill>
                <a:srgbClr val="000000"/>
              </a:solidFill>
              <a:latin typeface="Arial"/>
              <a:ea typeface="Arial"/>
              <a:cs typeface="Arial"/>
              <a:sym typeface="Arial"/>
            </a:endParaRPr>
          </a:p>
        </p:txBody>
      </p:sp>
      <p:sp>
        <p:nvSpPr>
          <p:cNvPr id="104" name="Google Shape;104;p2"/>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105" name="Google Shape;105;p2"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106" name="Google Shape;106;p2"/>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107" name="Google Shape;107;p2"/>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33AAF29C-8140-73CD-772E-6FBE6FFCBF90}"/>
            </a:ext>
          </a:extLst>
        </p:cNvPr>
        <p:cNvGrpSpPr/>
        <p:nvPr/>
      </p:nvGrpSpPr>
      <p:grpSpPr>
        <a:xfrm>
          <a:off x="0" y="0"/>
          <a:ext cx="0" cy="0"/>
          <a:chOff x="0" y="0"/>
          <a:chExt cx="0" cy="0"/>
        </a:xfrm>
      </p:grpSpPr>
      <p:sp>
        <p:nvSpPr>
          <p:cNvPr id="315" name="Google Shape;315;p18">
            <a:extLst>
              <a:ext uri="{FF2B5EF4-FFF2-40B4-BE49-F238E27FC236}">
                <a16:creationId xmlns:a16="http://schemas.microsoft.com/office/drawing/2014/main" id="{D6DE2CDA-EF81-9FC3-14B5-5F680C014CED}"/>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17" name="Google Shape;317;p18" descr="Frost Tube 2.png">
            <a:extLst>
              <a:ext uri="{FF2B5EF4-FFF2-40B4-BE49-F238E27FC236}">
                <a16:creationId xmlns:a16="http://schemas.microsoft.com/office/drawing/2014/main" id="{43D02A33-820A-C7B5-14F3-A6F5D1E21B6B}"/>
              </a:ext>
            </a:extLst>
          </p:cNvPr>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a:extLst>
              <a:ext uri="{FF2B5EF4-FFF2-40B4-BE49-F238E27FC236}">
                <a16:creationId xmlns:a16="http://schemas.microsoft.com/office/drawing/2014/main" id="{F795DEBB-33F8-7BF0-4400-1160BC78A0E4}"/>
              </a:ext>
            </a:extLst>
          </p:cNvPr>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a:extLst>
              <a:ext uri="{FF2B5EF4-FFF2-40B4-BE49-F238E27FC236}">
                <a16:creationId xmlns:a16="http://schemas.microsoft.com/office/drawing/2014/main" id="{88753CBC-BD00-2AF0-5ED3-C7E78EDBB3A8}"/>
              </a:ext>
            </a:extLst>
          </p:cNvPr>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6" name="Google Shape;289;p16">
            <a:extLst>
              <a:ext uri="{FF2B5EF4-FFF2-40B4-BE49-F238E27FC236}">
                <a16:creationId xmlns:a16="http://schemas.microsoft.com/office/drawing/2014/main" id="{8BE28479-8EDF-F3B1-779B-63CB4EEFE2E6}"/>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Site Creation</a:t>
            </a:r>
            <a:endParaRPr sz="2800" b="1" dirty="0"/>
          </a:p>
        </p:txBody>
      </p:sp>
      <p:pic>
        <p:nvPicPr>
          <p:cNvPr id="8" name="Picture 7" descr="Screenshot showing the Site Location page. Enter a site name and check the location information.">
            <a:extLst>
              <a:ext uri="{FF2B5EF4-FFF2-40B4-BE49-F238E27FC236}">
                <a16:creationId xmlns:a16="http://schemas.microsoft.com/office/drawing/2014/main" id="{826C0EC8-EDEB-F968-6C20-B53380743D3B}"/>
              </a:ext>
            </a:extLst>
          </p:cNvPr>
          <p:cNvPicPr>
            <a:picLocks noChangeAspect="1"/>
          </p:cNvPicPr>
          <p:nvPr/>
        </p:nvPicPr>
        <p:blipFill>
          <a:blip r:embed="rId5"/>
          <a:srcRect t="6349"/>
          <a:stretch>
            <a:fillRect/>
          </a:stretch>
        </p:blipFill>
        <p:spPr>
          <a:xfrm>
            <a:off x="1752847" y="1786904"/>
            <a:ext cx="2370670" cy="4811643"/>
          </a:xfrm>
          <a:prstGeom prst="rect">
            <a:avLst/>
          </a:prstGeom>
        </p:spPr>
      </p:pic>
      <p:sp>
        <p:nvSpPr>
          <p:cNvPr id="11" name="TextBox 10">
            <a:extLst>
              <a:ext uri="{FF2B5EF4-FFF2-40B4-BE49-F238E27FC236}">
                <a16:creationId xmlns:a16="http://schemas.microsoft.com/office/drawing/2014/main" id="{752818BF-319D-201E-36C6-AE55A514A91D}"/>
              </a:ext>
            </a:extLst>
          </p:cNvPr>
          <p:cNvSpPr txBox="1"/>
          <p:nvPr/>
        </p:nvSpPr>
        <p:spPr>
          <a:xfrm>
            <a:off x="4572000" y="2305615"/>
            <a:ext cx="4056324"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a name for your new site.</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Use the map box to make sure the green popup is in the correct site location.</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If you used a separate GPS device to locate your site, you can enter the coordinates manually.</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2019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ABA84EB-CCAE-9D47-3FB2-38E119E4AF11}"/>
            </a:ext>
          </a:extLst>
        </p:cNvPr>
        <p:cNvGrpSpPr/>
        <p:nvPr/>
      </p:nvGrpSpPr>
      <p:grpSpPr>
        <a:xfrm>
          <a:off x="0" y="0"/>
          <a:ext cx="0" cy="0"/>
          <a:chOff x="0" y="0"/>
          <a:chExt cx="0" cy="0"/>
        </a:xfrm>
      </p:grpSpPr>
      <p:sp>
        <p:nvSpPr>
          <p:cNvPr id="315" name="Google Shape;315;p18">
            <a:extLst>
              <a:ext uri="{FF2B5EF4-FFF2-40B4-BE49-F238E27FC236}">
                <a16:creationId xmlns:a16="http://schemas.microsoft.com/office/drawing/2014/main" id="{153B946A-AD36-DE1A-85F8-452D831C1117}"/>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17" name="Google Shape;317;p18" descr="Frost Tube 2.png">
            <a:extLst>
              <a:ext uri="{FF2B5EF4-FFF2-40B4-BE49-F238E27FC236}">
                <a16:creationId xmlns:a16="http://schemas.microsoft.com/office/drawing/2014/main" id="{18A81D00-4D54-4DB7-B39D-C035B37673B9}"/>
              </a:ext>
            </a:extLst>
          </p:cNvPr>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a:extLst>
              <a:ext uri="{FF2B5EF4-FFF2-40B4-BE49-F238E27FC236}">
                <a16:creationId xmlns:a16="http://schemas.microsoft.com/office/drawing/2014/main" id="{B576BD81-BE93-BC57-EFBB-DECC135731D0}"/>
              </a:ext>
            </a:extLst>
          </p:cNvPr>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a:extLst>
              <a:ext uri="{FF2B5EF4-FFF2-40B4-BE49-F238E27FC236}">
                <a16:creationId xmlns:a16="http://schemas.microsoft.com/office/drawing/2014/main" id="{7F6A6830-7AE4-B7A2-72A5-5D18EA629284}"/>
              </a:ext>
            </a:extLst>
          </p:cNvPr>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6" name="Google Shape;289;p16">
            <a:extLst>
              <a:ext uri="{FF2B5EF4-FFF2-40B4-BE49-F238E27FC236}">
                <a16:creationId xmlns:a16="http://schemas.microsoft.com/office/drawing/2014/main" id="{4A6B9539-53A9-0935-80FF-B66E15A325F8}"/>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Site Creation</a:t>
            </a:r>
            <a:endParaRPr sz="2800" b="1" dirty="0"/>
          </a:p>
        </p:txBody>
      </p:sp>
      <p:pic>
        <p:nvPicPr>
          <p:cNvPr id="3" name="Picture 2" descr="First screenshot showing the Site Specifications page for a frost tube site.">
            <a:extLst>
              <a:ext uri="{FF2B5EF4-FFF2-40B4-BE49-F238E27FC236}">
                <a16:creationId xmlns:a16="http://schemas.microsoft.com/office/drawing/2014/main" id="{BD449E9A-A6F3-9F9B-5724-F4B4DE31AB47}"/>
              </a:ext>
            </a:extLst>
          </p:cNvPr>
          <p:cNvPicPr>
            <a:picLocks noChangeAspect="1"/>
          </p:cNvPicPr>
          <p:nvPr/>
        </p:nvPicPr>
        <p:blipFill>
          <a:blip r:embed="rId5"/>
          <a:srcRect t="6666"/>
          <a:stretch>
            <a:fillRect/>
          </a:stretch>
        </p:blipFill>
        <p:spPr>
          <a:xfrm>
            <a:off x="1494865" y="1786904"/>
            <a:ext cx="2378734" cy="4811644"/>
          </a:xfrm>
          <a:prstGeom prst="rect">
            <a:avLst/>
          </a:prstGeom>
        </p:spPr>
      </p:pic>
      <p:sp>
        <p:nvSpPr>
          <p:cNvPr id="4" name="TextBox 3">
            <a:extLst>
              <a:ext uri="{FF2B5EF4-FFF2-40B4-BE49-F238E27FC236}">
                <a16:creationId xmlns:a16="http://schemas.microsoft.com/office/drawing/2014/main" id="{8898AE39-7309-C83F-20F2-20FE065FC332}"/>
              </a:ext>
            </a:extLst>
          </p:cNvPr>
          <p:cNvSpPr txBox="1"/>
          <p:nvPr/>
        </p:nvSpPr>
        <p:spPr>
          <a:xfrm>
            <a:off x="6392682" y="1786904"/>
            <a:ext cx="2652157" cy="409342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Scroll down to the Pedosphere tab</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Select Frost Tube Site Setup</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the installation date of your frost tube, the height, depth, and length of the tube, and landscape position.</a:t>
            </a:r>
          </a:p>
        </p:txBody>
      </p:sp>
      <p:pic>
        <p:nvPicPr>
          <p:cNvPr id="7" name="Picture 6" descr="Second screenshot showing the Site Specifications page for a frost tube site.">
            <a:extLst>
              <a:ext uri="{FF2B5EF4-FFF2-40B4-BE49-F238E27FC236}">
                <a16:creationId xmlns:a16="http://schemas.microsoft.com/office/drawing/2014/main" id="{2A695F42-7877-C2C4-C3F7-745DB21C8F73}"/>
              </a:ext>
            </a:extLst>
          </p:cNvPr>
          <p:cNvPicPr>
            <a:picLocks noChangeAspect="1"/>
          </p:cNvPicPr>
          <p:nvPr/>
        </p:nvPicPr>
        <p:blipFill>
          <a:blip r:embed="rId6"/>
          <a:srcRect t="6190"/>
          <a:stretch>
            <a:fillRect/>
          </a:stretch>
        </p:blipFill>
        <p:spPr>
          <a:xfrm>
            <a:off x="3949811" y="1786904"/>
            <a:ext cx="2366659" cy="4811644"/>
          </a:xfrm>
          <a:prstGeom prst="rect">
            <a:avLst/>
          </a:prstGeom>
        </p:spPr>
      </p:pic>
    </p:spTree>
    <p:extLst>
      <p:ext uri="{BB962C8B-B14F-4D97-AF65-F5344CB8AC3E}">
        <p14:creationId xmlns:p14="http://schemas.microsoft.com/office/powerpoint/2010/main" val="2494521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A9019D68-5EB5-5D1F-8ECC-2390B03DC9B7}"/>
            </a:ext>
          </a:extLst>
        </p:cNvPr>
        <p:cNvGrpSpPr/>
        <p:nvPr/>
      </p:nvGrpSpPr>
      <p:grpSpPr>
        <a:xfrm>
          <a:off x="0" y="0"/>
          <a:ext cx="0" cy="0"/>
          <a:chOff x="0" y="0"/>
          <a:chExt cx="0" cy="0"/>
        </a:xfrm>
      </p:grpSpPr>
      <p:sp>
        <p:nvSpPr>
          <p:cNvPr id="315" name="Google Shape;315;p18">
            <a:extLst>
              <a:ext uri="{FF2B5EF4-FFF2-40B4-BE49-F238E27FC236}">
                <a16:creationId xmlns:a16="http://schemas.microsoft.com/office/drawing/2014/main" id="{89297E77-7512-C654-362B-AAEBDDB351C2}"/>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17" name="Google Shape;317;p18" descr="Frost Tube 2.png">
            <a:extLst>
              <a:ext uri="{FF2B5EF4-FFF2-40B4-BE49-F238E27FC236}">
                <a16:creationId xmlns:a16="http://schemas.microsoft.com/office/drawing/2014/main" id="{22DEB98F-D8A1-7B5F-B2CA-463643E9BB20}"/>
              </a:ext>
            </a:extLst>
          </p:cNvPr>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a:extLst>
              <a:ext uri="{FF2B5EF4-FFF2-40B4-BE49-F238E27FC236}">
                <a16:creationId xmlns:a16="http://schemas.microsoft.com/office/drawing/2014/main" id="{580FC7EE-2FA2-F615-C4A3-743E35763343}"/>
              </a:ext>
            </a:extLst>
          </p:cNvPr>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a:extLst>
              <a:ext uri="{FF2B5EF4-FFF2-40B4-BE49-F238E27FC236}">
                <a16:creationId xmlns:a16="http://schemas.microsoft.com/office/drawing/2014/main" id="{3462B58C-8E87-E93B-5390-65CAD9F1329D}"/>
              </a:ext>
            </a:extLst>
          </p:cNvPr>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6" name="Google Shape;289;p16">
            <a:extLst>
              <a:ext uri="{FF2B5EF4-FFF2-40B4-BE49-F238E27FC236}">
                <a16:creationId xmlns:a16="http://schemas.microsoft.com/office/drawing/2014/main" id="{08BA43A9-BD19-29A5-F843-4CBF619E958E}"/>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Site Creation</a:t>
            </a:r>
            <a:endParaRPr sz="2800" b="1" dirty="0"/>
          </a:p>
        </p:txBody>
      </p:sp>
      <p:sp>
        <p:nvSpPr>
          <p:cNvPr id="4" name="TextBox 3">
            <a:extLst>
              <a:ext uri="{FF2B5EF4-FFF2-40B4-BE49-F238E27FC236}">
                <a16:creationId xmlns:a16="http://schemas.microsoft.com/office/drawing/2014/main" id="{0CE72103-B342-2AA5-24C4-96F08F569E91}"/>
              </a:ext>
            </a:extLst>
          </p:cNvPr>
          <p:cNvSpPr txBox="1"/>
          <p:nvPr/>
        </p:nvSpPr>
        <p:spPr>
          <a:xfrm>
            <a:off x="5066880" y="2944399"/>
            <a:ext cx="4026525" cy="1015663"/>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Once you have entered all the site information for your frost tube, select “Save Site”</a:t>
            </a:r>
          </a:p>
        </p:txBody>
      </p:sp>
      <p:pic>
        <p:nvPicPr>
          <p:cNvPr id="5" name="Picture 4" descr="Third screenshot showing the Site Specifications page for a frost tube site.">
            <a:extLst>
              <a:ext uri="{FF2B5EF4-FFF2-40B4-BE49-F238E27FC236}">
                <a16:creationId xmlns:a16="http://schemas.microsoft.com/office/drawing/2014/main" id="{111A5DCD-1025-BEE0-16A1-CE192775E39E}"/>
              </a:ext>
            </a:extLst>
          </p:cNvPr>
          <p:cNvPicPr>
            <a:picLocks noChangeAspect="1"/>
          </p:cNvPicPr>
          <p:nvPr/>
        </p:nvPicPr>
        <p:blipFill>
          <a:blip r:embed="rId5"/>
          <a:srcRect t="6349"/>
          <a:stretch>
            <a:fillRect/>
          </a:stretch>
        </p:blipFill>
        <p:spPr>
          <a:xfrm>
            <a:off x="2193266" y="1786904"/>
            <a:ext cx="2378734" cy="4828011"/>
          </a:xfrm>
          <a:prstGeom prst="rect">
            <a:avLst/>
          </a:prstGeom>
        </p:spPr>
      </p:pic>
    </p:spTree>
    <p:extLst>
      <p:ext uri="{BB962C8B-B14F-4D97-AF65-F5344CB8AC3E}">
        <p14:creationId xmlns:p14="http://schemas.microsoft.com/office/powerpoint/2010/main" val="1184204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14F80FE3-AD04-9E01-84A0-89AE1387F55C}"/>
            </a:ext>
          </a:extLst>
        </p:cNvPr>
        <p:cNvGrpSpPr/>
        <p:nvPr/>
      </p:nvGrpSpPr>
      <p:grpSpPr>
        <a:xfrm>
          <a:off x="0" y="0"/>
          <a:ext cx="0" cy="0"/>
          <a:chOff x="0" y="0"/>
          <a:chExt cx="0" cy="0"/>
        </a:xfrm>
      </p:grpSpPr>
      <p:sp>
        <p:nvSpPr>
          <p:cNvPr id="315" name="Google Shape;315;p18">
            <a:extLst>
              <a:ext uri="{FF2B5EF4-FFF2-40B4-BE49-F238E27FC236}">
                <a16:creationId xmlns:a16="http://schemas.microsoft.com/office/drawing/2014/main" id="{03042615-3211-4A61-1C76-7C93CFA092BF}"/>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17" name="Google Shape;317;p18" descr="Frost Tube 2.png">
            <a:extLst>
              <a:ext uri="{FF2B5EF4-FFF2-40B4-BE49-F238E27FC236}">
                <a16:creationId xmlns:a16="http://schemas.microsoft.com/office/drawing/2014/main" id="{E58119AC-D2B9-BF0A-5B22-BC1DACFFA1D3}"/>
              </a:ext>
            </a:extLst>
          </p:cNvPr>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a:extLst>
              <a:ext uri="{FF2B5EF4-FFF2-40B4-BE49-F238E27FC236}">
                <a16:creationId xmlns:a16="http://schemas.microsoft.com/office/drawing/2014/main" id="{DBB2BB96-4EA6-3CCE-BFC1-57781E7523C7}"/>
              </a:ext>
            </a:extLst>
          </p:cNvPr>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a:extLst>
              <a:ext uri="{FF2B5EF4-FFF2-40B4-BE49-F238E27FC236}">
                <a16:creationId xmlns:a16="http://schemas.microsoft.com/office/drawing/2014/main" id="{F4A4C691-B24D-FFC3-4449-33DCC2F2842A}"/>
              </a:ext>
            </a:extLst>
          </p:cNvPr>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6" name="Google Shape;289;p16">
            <a:extLst>
              <a:ext uri="{FF2B5EF4-FFF2-40B4-BE49-F238E27FC236}">
                <a16:creationId xmlns:a16="http://schemas.microsoft.com/office/drawing/2014/main" id="{A6D45CAE-668A-AD25-25BB-095E7784AB81}"/>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Data Entry</a:t>
            </a:r>
            <a:endParaRPr sz="2800" b="1" dirty="0"/>
          </a:p>
        </p:txBody>
      </p:sp>
      <p:sp>
        <p:nvSpPr>
          <p:cNvPr id="2" name="TextBox 1">
            <a:extLst>
              <a:ext uri="{FF2B5EF4-FFF2-40B4-BE49-F238E27FC236}">
                <a16:creationId xmlns:a16="http://schemas.microsoft.com/office/drawing/2014/main" id="{E46AADFB-7C8D-D42F-E6F2-0F8F6FB853B9}"/>
              </a:ext>
            </a:extLst>
          </p:cNvPr>
          <p:cNvSpPr txBox="1"/>
          <p:nvPr/>
        </p:nvSpPr>
        <p:spPr>
          <a:xfrm>
            <a:off x="6270480" y="2588619"/>
            <a:ext cx="2826019" cy="2585323"/>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To enter data, first return to the GLOBE Observer main page by clicking the home button in the bottom left.</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Select “Data Entry”.</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Next, click “New Observation(s)”</a:t>
            </a:r>
          </a:p>
        </p:txBody>
      </p:sp>
      <p:pic>
        <p:nvPicPr>
          <p:cNvPr id="3" name="Picture 2" descr="Screenshot showing the GLOBE Observer App homepage. Select “Data Entry” to record data.">
            <a:extLst>
              <a:ext uri="{FF2B5EF4-FFF2-40B4-BE49-F238E27FC236}">
                <a16:creationId xmlns:a16="http://schemas.microsoft.com/office/drawing/2014/main" id="{40A6B40A-FF8D-968F-E463-260AB3758ED6}"/>
              </a:ext>
            </a:extLst>
          </p:cNvPr>
          <p:cNvPicPr>
            <a:picLocks noChangeAspect="1"/>
          </p:cNvPicPr>
          <p:nvPr/>
        </p:nvPicPr>
        <p:blipFill>
          <a:blip r:embed="rId5"/>
          <a:stretch>
            <a:fillRect/>
          </a:stretch>
        </p:blipFill>
        <p:spPr>
          <a:xfrm>
            <a:off x="1494865" y="1786904"/>
            <a:ext cx="2294228" cy="4662225"/>
          </a:xfrm>
          <a:prstGeom prst="rect">
            <a:avLst/>
          </a:prstGeom>
        </p:spPr>
      </p:pic>
      <p:pic>
        <p:nvPicPr>
          <p:cNvPr id="7" name="Picture 6" descr="Screenshot showing the GLOBE Observer app Data Entry page. Select “New Observation” to enter data.">
            <a:extLst>
              <a:ext uri="{FF2B5EF4-FFF2-40B4-BE49-F238E27FC236}">
                <a16:creationId xmlns:a16="http://schemas.microsoft.com/office/drawing/2014/main" id="{AACED111-A914-8BC8-BECD-909BA7909A16}"/>
              </a:ext>
            </a:extLst>
          </p:cNvPr>
          <p:cNvPicPr>
            <a:picLocks noChangeAspect="1"/>
          </p:cNvPicPr>
          <p:nvPr/>
        </p:nvPicPr>
        <p:blipFill>
          <a:blip r:embed="rId6"/>
          <a:stretch>
            <a:fillRect/>
          </a:stretch>
        </p:blipFill>
        <p:spPr>
          <a:xfrm>
            <a:off x="3880855" y="1786904"/>
            <a:ext cx="2297863" cy="4662225"/>
          </a:xfrm>
          <a:prstGeom prst="rect">
            <a:avLst/>
          </a:prstGeom>
        </p:spPr>
      </p:pic>
    </p:spTree>
    <p:extLst>
      <p:ext uri="{BB962C8B-B14F-4D97-AF65-F5344CB8AC3E}">
        <p14:creationId xmlns:p14="http://schemas.microsoft.com/office/powerpoint/2010/main" val="2795829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1E2F6114-4FB9-3557-7040-FF6931CAEAD1}"/>
            </a:ext>
          </a:extLst>
        </p:cNvPr>
        <p:cNvGrpSpPr/>
        <p:nvPr/>
      </p:nvGrpSpPr>
      <p:grpSpPr>
        <a:xfrm>
          <a:off x="0" y="0"/>
          <a:ext cx="0" cy="0"/>
          <a:chOff x="0" y="0"/>
          <a:chExt cx="0" cy="0"/>
        </a:xfrm>
      </p:grpSpPr>
      <p:sp>
        <p:nvSpPr>
          <p:cNvPr id="315" name="Google Shape;315;p18">
            <a:extLst>
              <a:ext uri="{FF2B5EF4-FFF2-40B4-BE49-F238E27FC236}">
                <a16:creationId xmlns:a16="http://schemas.microsoft.com/office/drawing/2014/main" id="{AC96FADE-1F2E-38D2-DF02-B983459EBF97}"/>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17" name="Google Shape;317;p18" descr="Frost Tube 2.png">
            <a:extLst>
              <a:ext uri="{FF2B5EF4-FFF2-40B4-BE49-F238E27FC236}">
                <a16:creationId xmlns:a16="http://schemas.microsoft.com/office/drawing/2014/main" id="{795BC8E1-54DD-5E79-A04F-F54265E4FACE}"/>
              </a:ext>
            </a:extLst>
          </p:cNvPr>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a:extLst>
              <a:ext uri="{FF2B5EF4-FFF2-40B4-BE49-F238E27FC236}">
                <a16:creationId xmlns:a16="http://schemas.microsoft.com/office/drawing/2014/main" id="{14F32FC9-DEDD-C47A-B3BE-91895AF36B00}"/>
              </a:ext>
            </a:extLst>
          </p:cNvPr>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a:extLst>
              <a:ext uri="{FF2B5EF4-FFF2-40B4-BE49-F238E27FC236}">
                <a16:creationId xmlns:a16="http://schemas.microsoft.com/office/drawing/2014/main" id="{9CB923F0-3BC8-60F9-2788-2E290DE8D599}"/>
              </a:ext>
            </a:extLst>
          </p:cNvPr>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3" name="Picture 2" descr="Screenshot showing the protocol selection page in GLOBE Observer with Frost Tube selected.">
            <a:extLst>
              <a:ext uri="{FF2B5EF4-FFF2-40B4-BE49-F238E27FC236}">
                <a16:creationId xmlns:a16="http://schemas.microsoft.com/office/drawing/2014/main" id="{9604B20F-AC7E-8FC7-47E2-E35B91C99C88}"/>
              </a:ext>
            </a:extLst>
          </p:cNvPr>
          <p:cNvPicPr>
            <a:picLocks noChangeAspect="1"/>
          </p:cNvPicPr>
          <p:nvPr/>
        </p:nvPicPr>
        <p:blipFill>
          <a:blip r:embed="rId5"/>
          <a:stretch>
            <a:fillRect/>
          </a:stretch>
        </p:blipFill>
        <p:spPr>
          <a:xfrm>
            <a:off x="1494865" y="1801531"/>
            <a:ext cx="2223099" cy="4517337"/>
          </a:xfrm>
          <a:prstGeom prst="rect">
            <a:avLst/>
          </a:prstGeom>
        </p:spPr>
      </p:pic>
      <p:sp>
        <p:nvSpPr>
          <p:cNvPr id="4" name="Google Shape;289;p16">
            <a:extLst>
              <a:ext uri="{FF2B5EF4-FFF2-40B4-BE49-F238E27FC236}">
                <a16:creationId xmlns:a16="http://schemas.microsoft.com/office/drawing/2014/main" id="{DFF540E7-785C-A7AB-AF55-D93C85E096FF}"/>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Data Entry</a:t>
            </a:r>
            <a:endParaRPr sz="2800" b="1" dirty="0"/>
          </a:p>
        </p:txBody>
      </p:sp>
      <p:pic>
        <p:nvPicPr>
          <p:cNvPr id="5" name="Picture 4" descr="Screenshot showing the site location page where you can select from existing sites near you or add a new site if you have not created one yet. ">
            <a:extLst>
              <a:ext uri="{FF2B5EF4-FFF2-40B4-BE49-F238E27FC236}">
                <a16:creationId xmlns:a16="http://schemas.microsoft.com/office/drawing/2014/main" id="{A74927EB-D15E-E259-0363-E2CB931754AD}"/>
              </a:ext>
            </a:extLst>
          </p:cNvPr>
          <p:cNvPicPr>
            <a:picLocks noChangeAspect="1"/>
          </p:cNvPicPr>
          <p:nvPr/>
        </p:nvPicPr>
        <p:blipFill>
          <a:blip r:embed="rId6"/>
          <a:srcRect/>
          <a:stretch/>
        </p:blipFill>
        <p:spPr>
          <a:xfrm>
            <a:off x="3881986" y="1786904"/>
            <a:ext cx="2223099" cy="4517337"/>
          </a:xfrm>
          <a:prstGeom prst="rect">
            <a:avLst/>
          </a:prstGeom>
        </p:spPr>
      </p:pic>
      <p:sp>
        <p:nvSpPr>
          <p:cNvPr id="6" name="TextBox 5">
            <a:extLst>
              <a:ext uri="{FF2B5EF4-FFF2-40B4-BE49-F238E27FC236}">
                <a16:creationId xmlns:a16="http://schemas.microsoft.com/office/drawing/2014/main" id="{04D5D135-C83A-4C51-BF16-138CD023A544}"/>
              </a:ext>
            </a:extLst>
          </p:cNvPr>
          <p:cNvSpPr txBox="1"/>
          <p:nvPr/>
        </p:nvSpPr>
        <p:spPr>
          <a:xfrm>
            <a:off x="6295585" y="2167373"/>
            <a:ext cx="2707099" cy="3477875"/>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Under the Pedosphere tab, select “Frost Tube” then click Continue at the bottom of the page. </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Next, select your Frost Tube Site. Existing sites near you will show up below “Search Site Names”</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3945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a:extLst>
            <a:ext uri="{FF2B5EF4-FFF2-40B4-BE49-F238E27FC236}">
              <a16:creationId xmlns:a16="http://schemas.microsoft.com/office/drawing/2014/main" id="{C592E760-D2CF-A641-C2F2-AE3EFCBB1B73}"/>
            </a:ext>
          </a:extLst>
        </p:cNvPr>
        <p:cNvGrpSpPr/>
        <p:nvPr/>
      </p:nvGrpSpPr>
      <p:grpSpPr>
        <a:xfrm>
          <a:off x="0" y="0"/>
          <a:ext cx="0" cy="0"/>
          <a:chOff x="0" y="0"/>
          <a:chExt cx="0" cy="0"/>
        </a:xfrm>
      </p:grpSpPr>
      <p:sp>
        <p:nvSpPr>
          <p:cNvPr id="315" name="Google Shape;315;p18">
            <a:extLst>
              <a:ext uri="{FF2B5EF4-FFF2-40B4-BE49-F238E27FC236}">
                <a16:creationId xmlns:a16="http://schemas.microsoft.com/office/drawing/2014/main" id="{BD69E71C-4944-86C5-C6C5-7CD4CA148683}"/>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317" name="Google Shape;317;p18" descr="Frost Tube 2.png">
            <a:extLst>
              <a:ext uri="{FF2B5EF4-FFF2-40B4-BE49-F238E27FC236}">
                <a16:creationId xmlns:a16="http://schemas.microsoft.com/office/drawing/2014/main" id="{37F63CF7-F6A2-5CC2-D7B9-BB5FC074238B}"/>
              </a:ext>
            </a:extLst>
          </p:cNvPr>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318" name="Google Shape;318;p18">
            <a:extLst>
              <a:ext uri="{FF2B5EF4-FFF2-40B4-BE49-F238E27FC236}">
                <a16:creationId xmlns:a16="http://schemas.microsoft.com/office/drawing/2014/main" id="{3DBC0274-FB16-7637-5F61-5F4C954D0D01}"/>
              </a:ext>
            </a:extLst>
          </p:cNvPr>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319" name="Google Shape;319;p18">
            <a:extLst>
              <a:ext uri="{FF2B5EF4-FFF2-40B4-BE49-F238E27FC236}">
                <a16:creationId xmlns:a16="http://schemas.microsoft.com/office/drawing/2014/main" id="{EA966589-8F1C-3B87-5285-EB16393BFDD8}"/>
              </a:ext>
            </a:extLst>
          </p:cNvPr>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4" name="Google Shape;289;p16">
            <a:extLst>
              <a:ext uri="{FF2B5EF4-FFF2-40B4-BE49-F238E27FC236}">
                <a16:creationId xmlns:a16="http://schemas.microsoft.com/office/drawing/2014/main" id="{383A59C6-CE25-0D91-2B02-8EE6E7729564}"/>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Data Entry</a:t>
            </a:r>
            <a:endParaRPr sz="2800" b="1" dirty="0"/>
          </a:p>
        </p:txBody>
      </p:sp>
      <p:pic>
        <p:nvPicPr>
          <p:cNvPr id="7" name="Picture 6" descr="A screenshot of a phone&#10;&#10;AI-generated content may be incorrect.">
            <a:extLst>
              <a:ext uri="{FF2B5EF4-FFF2-40B4-BE49-F238E27FC236}">
                <a16:creationId xmlns:a16="http://schemas.microsoft.com/office/drawing/2014/main" id="{706B5ECC-5A66-4419-C197-ED1F69A5FB81}"/>
              </a:ext>
            </a:extLst>
          </p:cNvPr>
          <p:cNvPicPr>
            <a:picLocks noChangeAspect="1"/>
          </p:cNvPicPr>
          <p:nvPr/>
        </p:nvPicPr>
        <p:blipFill>
          <a:blip r:embed="rId5"/>
          <a:stretch>
            <a:fillRect/>
          </a:stretch>
        </p:blipFill>
        <p:spPr>
          <a:xfrm>
            <a:off x="2314784" y="1858012"/>
            <a:ext cx="2318872" cy="4711948"/>
          </a:xfrm>
          <a:prstGeom prst="rect">
            <a:avLst/>
          </a:prstGeom>
        </p:spPr>
      </p:pic>
      <p:sp>
        <p:nvSpPr>
          <p:cNvPr id="8" name="TextBox 7">
            <a:extLst>
              <a:ext uri="{FF2B5EF4-FFF2-40B4-BE49-F238E27FC236}">
                <a16:creationId xmlns:a16="http://schemas.microsoft.com/office/drawing/2014/main" id="{10D32511-9C7A-679C-6494-8CCD867F42E4}"/>
              </a:ext>
            </a:extLst>
          </p:cNvPr>
          <p:cNvSpPr txBox="1"/>
          <p:nvPr/>
        </p:nvSpPr>
        <p:spPr>
          <a:xfrm>
            <a:off x="5000093" y="2512444"/>
            <a:ext cx="3730249" cy="2005677"/>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Next, enter the date and time you took the measurements. </a:t>
            </a:r>
          </a:p>
          <a:p>
            <a:endParaRPr lang="en-US" sz="2000" dirty="0">
              <a:latin typeface="Calibri" panose="020F0502020204030204" pitchFamily="34" charset="0"/>
              <a:cs typeface="Calibri" panose="020F0502020204030204" pitchFamily="34" charset="0"/>
            </a:endParaRPr>
          </a:p>
          <a:p>
            <a:pPr lvl="0">
              <a:lnSpc>
                <a:spcPct val="90000"/>
              </a:lnSpc>
              <a:spcBef>
                <a:spcPts val="1000"/>
              </a:spcBef>
              <a:buSzPts val="2000"/>
            </a:pPr>
            <a:r>
              <a:rPr lang="en-US" sz="2000" dirty="0">
                <a:latin typeface="Calibri" panose="020F0502020204030204" pitchFamily="34" charset="0"/>
                <a:cs typeface="Calibri" panose="020F0502020204030204" pitchFamily="34" charset="0"/>
              </a:rPr>
              <a:t>Select Frost Tube to enter your data.</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4865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1"/>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417" name="Google Shape;417;p41" descr="Menu: Why measure soil temperature?"/>
          <p:cNvPicPr preferRelativeResize="0"/>
          <p:nvPr/>
        </p:nvPicPr>
        <p:blipFill rotWithShape="1">
          <a:blip r:embed="rId3">
            <a:alphaModFix/>
          </a:blip>
          <a:srcRect/>
          <a:stretch/>
        </p:blipFill>
        <p:spPr>
          <a:xfrm>
            <a:off x="0" y="-10258"/>
            <a:ext cx="1304365" cy="995144"/>
          </a:xfrm>
          <a:prstGeom prst="rect">
            <a:avLst/>
          </a:prstGeom>
          <a:noFill/>
          <a:ln>
            <a:noFill/>
          </a:ln>
        </p:spPr>
      </p:pic>
      <p:pic>
        <p:nvPicPr>
          <p:cNvPr id="418" name="Google Shape;418;p41" descr="Frost Tube 2.png"/>
          <p:cNvPicPr preferRelativeResize="0"/>
          <p:nvPr/>
        </p:nvPicPr>
        <p:blipFill rotWithShape="1">
          <a:blip r:embed="rId4">
            <a:alphaModFix/>
          </a:blip>
          <a:srcRect/>
          <a:stretch/>
        </p:blipFill>
        <p:spPr>
          <a:xfrm>
            <a:off x="4547812" y="77734"/>
            <a:ext cx="742950" cy="850624"/>
          </a:xfrm>
          <a:prstGeom prst="rect">
            <a:avLst/>
          </a:prstGeom>
          <a:noFill/>
          <a:ln>
            <a:noFill/>
          </a:ln>
        </p:spPr>
      </p:pic>
      <p:sp>
        <p:nvSpPr>
          <p:cNvPr id="420" name="Google Shape;420;p41"/>
          <p:cNvSpPr txBox="1"/>
          <p:nvPr/>
        </p:nvSpPr>
        <p:spPr>
          <a:xfrm>
            <a:off x="0" y="98107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421" name="Google Shape;421;p41" descr="Screenshot showing the frost tube data entry page."/>
          <p:cNvPicPr preferRelativeResize="0">
            <a:picLocks noChangeAspect="1"/>
          </p:cNvPicPr>
          <p:nvPr/>
        </p:nvPicPr>
        <p:blipFill rotWithShape="1">
          <a:blip r:embed="rId5">
            <a:alphaModFix/>
          </a:blip>
          <a:srcRect/>
          <a:stretch/>
        </p:blipFill>
        <p:spPr>
          <a:xfrm>
            <a:off x="2220444" y="1786904"/>
            <a:ext cx="2327368" cy="4714731"/>
          </a:xfrm>
          <a:prstGeom prst="rect">
            <a:avLst/>
          </a:prstGeom>
          <a:noFill/>
          <a:ln w="9525" cap="flat" cmpd="sng">
            <a:solidFill>
              <a:schemeClr val="dk1"/>
            </a:solidFill>
            <a:prstDash val="solid"/>
            <a:round/>
            <a:headEnd type="none" w="sm" len="sm"/>
            <a:tailEnd type="none" w="sm" len="sm"/>
          </a:ln>
        </p:spPr>
      </p:pic>
      <p:sp>
        <p:nvSpPr>
          <p:cNvPr id="2" name="Google Shape;289;p16">
            <a:extLst>
              <a:ext uri="{FF2B5EF4-FFF2-40B4-BE49-F238E27FC236}">
                <a16:creationId xmlns:a16="http://schemas.microsoft.com/office/drawing/2014/main" id="{CF8C7FAD-E1DC-650E-951D-392DA8F6D849}"/>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Data Entry</a:t>
            </a:r>
            <a:endParaRPr sz="2800" b="1" dirty="0"/>
          </a:p>
        </p:txBody>
      </p:sp>
      <p:sp>
        <p:nvSpPr>
          <p:cNvPr id="3" name="TextBox 2">
            <a:extLst>
              <a:ext uri="{FF2B5EF4-FFF2-40B4-BE49-F238E27FC236}">
                <a16:creationId xmlns:a16="http://schemas.microsoft.com/office/drawing/2014/main" id="{05490D35-5915-ABCE-38BE-525ABD6DF6E9}"/>
              </a:ext>
            </a:extLst>
          </p:cNvPr>
          <p:cNvSpPr txBox="1"/>
          <p:nvPr/>
        </p:nvSpPr>
        <p:spPr>
          <a:xfrm>
            <a:off x="5000093" y="2512444"/>
            <a:ext cx="3730249" cy="2862322"/>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Enter the depth of freezing in centimeters.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Select whether permafrost is present.</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Add any additional comments or metadata in the Comments box.</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2"/>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428" name="Google Shape;428;p42" descr="Menu: Why measure soil temperature?"/>
          <p:cNvPicPr preferRelativeResize="0"/>
          <p:nvPr/>
        </p:nvPicPr>
        <p:blipFill rotWithShape="1">
          <a:blip r:embed="rId3">
            <a:alphaModFix/>
          </a:blip>
          <a:srcRect/>
          <a:stretch/>
        </p:blipFill>
        <p:spPr>
          <a:xfrm>
            <a:off x="0" y="-10258"/>
            <a:ext cx="1304365" cy="995144"/>
          </a:xfrm>
          <a:prstGeom prst="rect">
            <a:avLst/>
          </a:prstGeom>
          <a:noFill/>
          <a:ln>
            <a:noFill/>
          </a:ln>
        </p:spPr>
      </p:pic>
      <p:pic>
        <p:nvPicPr>
          <p:cNvPr id="429" name="Google Shape;429;p42" descr="Frost Tube 2.png"/>
          <p:cNvPicPr preferRelativeResize="0"/>
          <p:nvPr/>
        </p:nvPicPr>
        <p:blipFill rotWithShape="1">
          <a:blip r:embed="rId4">
            <a:alphaModFix/>
          </a:blip>
          <a:srcRect/>
          <a:stretch/>
        </p:blipFill>
        <p:spPr>
          <a:xfrm>
            <a:off x="4547812" y="77734"/>
            <a:ext cx="742950" cy="850624"/>
          </a:xfrm>
          <a:prstGeom prst="rect">
            <a:avLst/>
          </a:prstGeom>
          <a:noFill/>
          <a:ln>
            <a:noFill/>
          </a:ln>
        </p:spPr>
      </p:pic>
      <p:sp>
        <p:nvSpPr>
          <p:cNvPr id="431" name="Google Shape;431;p42"/>
          <p:cNvSpPr txBox="1"/>
          <p:nvPr/>
        </p:nvSpPr>
        <p:spPr>
          <a:xfrm>
            <a:off x="0" y="98107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432" name="Google Shape;432;p42" descr="Screenshot showing the Frost Tube review page. Chack that all the sata you entered is correct, then click Finish to send your observation to GLOBE."/>
          <p:cNvPicPr preferRelativeResize="0">
            <a:picLocks noChangeAspect="1"/>
          </p:cNvPicPr>
          <p:nvPr/>
        </p:nvPicPr>
        <p:blipFill rotWithShape="1">
          <a:blip r:embed="rId5">
            <a:alphaModFix/>
          </a:blip>
          <a:srcRect/>
          <a:stretch/>
        </p:blipFill>
        <p:spPr>
          <a:xfrm>
            <a:off x="1756017" y="1786904"/>
            <a:ext cx="2337012" cy="4740501"/>
          </a:xfrm>
          <a:prstGeom prst="rect">
            <a:avLst/>
          </a:prstGeom>
          <a:noFill/>
          <a:ln w="9525" cap="flat" cmpd="sng">
            <a:solidFill>
              <a:schemeClr val="dk1"/>
            </a:solidFill>
            <a:prstDash val="solid"/>
            <a:round/>
            <a:headEnd type="none" w="sm" len="sm"/>
            <a:tailEnd type="none" w="sm" len="sm"/>
          </a:ln>
        </p:spPr>
      </p:pic>
      <p:sp>
        <p:nvSpPr>
          <p:cNvPr id="2" name="Google Shape;289;p16">
            <a:extLst>
              <a:ext uri="{FF2B5EF4-FFF2-40B4-BE49-F238E27FC236}">
                <a16:creationId xmlns:a16="http://schemas.microsoft.com/office/drawing/2014/main" id="{ED862655-FB0E-10B6-BBFE-C9E149651670}"/>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Frost Tube Data Entry</a:t>
            </a:r>
            <a:endParaRPr sz="2800" b="1" dirty="0"/>
          </a:p>
        </p:txBody>
      </p:sp>
      <p:sp>
        <p:nvSpPr>
          <p:cNvPr id="3" name="TextBox 2">
            <a:extLst>
              <a:ext uri="{FF2B5EF4-FFF2-40B4-BE49-F238E27FC236}">
                <a16:creationId xmlns:a16="http://schemas.microsoft.com/office/drawing/2014/main" id="{7EAA3365-DBD7-4E73-731F-F96A21A7EA24}"/>
              </a:ext>
            </a:extLst>
          </p:cNvPr>
          <p:cNvSpPr txBox="1"/>
          <p:nvPr/>
        </p:nvSpPr>
        <p:spPr>
          <a:xfrm>
            <a:off x="4544681" y="2551837"/>
            <a:ext cx="3898142"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Review the data you entered and check for errors.</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When complete, select Finish to complete the send the observation to GLOBE.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a:extLst>
            <a:ext uri="{FF2B5EF4-FFF2-40B4-BE49-F238E27FC236}">
              <a16:creationId xmlns:a16="http://schemas.microsoft.com/office/drawing/2014/main" id="{D132837D-AAD3-6671-03E5-F3505E19AA73}"/>
            </a:ext>
          </a:extLst>
        </p:cNvPr>
        <p:cNvGrpSpPr/>
        <p:nvPr/>
      </p:nvGrpSpPr>
      <p:grpSpPr>
        <a:xfrm>
          <a:off x="0" y="0"/>
          <a:ext cx="0" cy="0"/>
          <a:chOff x="0" y="0"/>
          <a:chExt cx="0" cy="0"/>
        </a:xfrm>
      </p:grpSpPr>
      <p:sp>
        <p:nvSpPr>
          <p:cNvPr id="427" name="Google Shape;427;p42">
            <a:extLst>
              <a:ext uri="{FF2B5EF4-FFF2-40B4-BE49-F238E27FC236}">
                <a16:creationId xmlns:a16="http://schemas.microsoft.com/office/drawing/2014/main" id="{49D13BE3-EC95-C87F-9658-B757A8E0A8B0}"/>
              </a:ext>
            </a:extLst>
          </p:cNvPr>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428" name="Google Shape;428;p42" descr="Menu: Why measure soil temperature?">
            <a:extLst>
              <a:ext uri="{FF2B5EF4-FFF2-40B4-BE49-F238E27FC236}">
                <a16:creationId xmlns:a16="http://schemas.microsoft.com/office/drawing/2014/main" id="{1A34B5A3-AAA6-E152-D6E3-19E1B90C5A6A}"/>
              </a:ext>
            </a:extLst>
          </p:cNvPr>
          <p:cNvPicPr preferRelativeResize="0"/>
          <p:nvPr/>
        </p:nvPicPr>
        <p:blipFill rotWithShape="1">
          <a:blip r:embed="rId3">
            <a:alphaModFix/>
          </a:blip>
          <a:srcRect/>
          <a:stretch/>
        </p:blipFill>
        <p:spPr>
          <a:xfrm>
            <a:off x="0" y="-10258"/>
            <a:ext cx="1304365" cy="995144"/>
          </a:xfrm>
          <a:prstGeom prst="rect">
            <a:avLst/>
          </a:prstGeom>
          <a:noFill/>
          <a:ln>
            <a:noFill/>
          </a:ln>
        </p:spPr>
      </p:pic>
      <p:pic>
        <p:nvPicPr>
          <p:cNvPr id="429" name="Google Shape;429;p42" descr="Frost Tube 2.png">
            <a:extLst>
              <a:ext uri="{FF2B5EF4-FFF2-40B4-BE49-F238E27FC236}">
                <a16:creationId xmlns:a16="http://schemas.microsoft.com/office/drawing/2014/main" id="{77BA65CF-BF5E-89DE-00A3-5BAF85BD288B}"/>
              </a:ext>
            </a:extLst>
          </p:cNvPr>
          <p:cNvPicPr preferRelativeResize="0"/>
          <p:nvPr/>
        </p:nvPicPr>
        <p:blipFill rotWithShape="1">
          <a:blip r:embed="rId4">
            <a:alphaModFix/>
          </a:blip>
          <a:srcRect/>
          <a:stretch/>
        </p:blipFill>
        <p:spPr>
          <a:xfrm>
            <a:off x="4547812" y="77734"/>
            <a:ext cx="742950" cy="850624"/>
          </a:xfrm>
          <a:prstGeom prst="rect">
            <a:avLst/>
          </a:prstGeom>
          <a:noFill/>
          <a:ln>
            <a:noFill/>
          </a:ln>
        </p:spPr>
      </p:pic>
      <p:sp>
        <p:nvSpPr>
          <p:cNvPr id="431" name="Google Shape;431;p42">
            <a:extLst>
              <a:ext uri="{FF2B5EF4-FFF2-40B4-BE49-F238E27FC236}">
                <a16:creationId xmlns:a16="http://schemas.microsoft.com/office/drawing/2014/main" id="{25AD5CD6-22E0-3D96-63F6-244EF5A29498}"/>
              </a:ext>
            </a:extLst>
          </p:cNvPr>
          <p:cNvSpPr txBox="1"/>
          <p:nvPr/>
        </p:nvSpPr>
        <p:spPr>
          <a:xfrm>
            <a:off x="0" y="98107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H. Report data to GLOBE.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
        <p:nvSpPr>
          <p:cNvPr id="2" name="Google Shape;289;p16">
            <a:extLst>
              <a:ext uri="{FF2B5EF4-FFF2-40B4-BE49-F238E27FC236}">
                <a16:creationId xmlns:a16="http://schemas.microsoft.com/office/drawing/2014/main" id="{885054F8-AAE2-3B1D-2D10-EA2134D69BB1}"/>
              </a:ext>
            </a:extLst>
          </p:cNvPr>
          <p:cNvSpPr txBox="1">
            <a:spLocks noGrp="1"/>
          </p:cNvSpPr>
          <p:nvPr>
            <p:ph type="title"/>
          </p:nvPr>
        </p:nvSpPr>
        <p:spPr>
          <a:xfrm>
            <a:off x="1494865" y="11093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Data System Responses</a:t>
            </a:r>
            <a:endParaRPr sz="2800" b="1" dirty="0"/>
          </a:p>
        </p:txBody>
      </p:sp>
      <p:sp>
        <p:nvSpPr>
          <p:cNvPr id="4" name="Multiplication Sign 4">
            <a:extLst>
              <a:ext uri="{FF2B5EF4-FFF2-40B4-BE49-F238E27FC236}">
                <a16:creationId xmlns:a16="http://schemas.microsoft.com/office/drawing/2014/main" id="{195CEA42-6799-4D32-763C-7319842F4106}"/>
              </a:ext>
            </a:extLst>
          </p:cNvPr>
          <p:cNvSpPr/>
          <p:nvPr/>
        </p:nvSpPr>
        <p:spPr>
          <a:xfrm>
            <a:off x="1534159" y="3599657"/>
            <a:ext cx="131763" cy="152400"/>
          </a:xfrm>
          <a:prstGeom prst="mathMultiply">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A2797CDA-1A10-053E-ABD6-EB1B392D85D3}"/>
              </a:ext>
            </a:extLst>
          </p:cNvPr>
          <p:cNvSpPr txBox="1"/>
          <p:nvPr/>
        </p:nvSpPr>
        <p:spPr>
          <a:xfrm>
            <a:off x="1571759" y="2214344"/>
            <a:ext cx="2497497" cy="3754874"/>
          </a:xfrm>
          <a:prstGeom prst="rect">
            <a:avLst/>
          </a:prstGeom>
          <a:noFill/>
        </p:spPr>
        <p:txBody>
          <a:bodyPr wrap="square">
            <a:spAutoFit/>
          </a:bodyPr>
          <a:lstStyle/>
          <a:p>
            <a:r>
              <a:rPr lang="en-US" dirty="0"/>
              <a:t>If your observations are within the appropriate ranges, you will see a green smiley face.</a:t>
            </a:r>
          </a:p>
          <a:p>
            <a:endParaRPr lang="en-US" dirty="0"/>
          </a:p>
          <a:p>
            <a:endParaRPr lang="en-US" dirty="0"/>
          </a:p>
          <a:p>
            <a:r>
              <a:rPr lang="en-US" dirty="0"/>
              <a:t>You can review or edit your observation if needed.</a:t>
            </a:r>
          </a:p>
          <a:p>
            <a:endParaRPr lang="en-US" dirty="0"/>
          </a:p>
          <a:p>
            <a:endParaRPr lang="en-US" dirty="0"/>
          </a:p>
          <a:p>
            <a:endParaRPr lang="en-US" dirty="0"/>
          </a:p>
          <a:p>
            <a:r>
              <a:rPr lang="en-US" dirty="0"/>
              <a:t>When ready, select “Send these measurements now” to send your data to GLOBE. When it has been sent, you will see a “Success” message.</a:t>
            </a:r>
          </a:p>
        </p:txBody>
      </p:sp>
      <p:pic>
        <p:nvPicPr>
          <p:cNvPr id="6" name="Picture 5" descr="Screenshot showing a green smiley face with text stating Your Data has been saved on this device. This means your observations are within the appropriate ranges. On the same page you can send your measurements or review/edit your observations.">
            <a:extLst>
              <a:ext uri="{FF2B5EF4-FFF2-40B4-BE49-F238E27FC236}">
                <a16:creationId xmlns:a16="http://schemas.microsoft.com/office/drawing/2014/main" id="{F16EB2D6-2D47-019B-2405-4E31CAB49CD2}"/>
              </a:ext>
            </a:extLst>
          </p:cNvPr>
          <p:cNvPicPr>
            <a:picLocks noChangeAspect="1"/>
          </p:cNvPicPr>
          <p:nvPr/>
        </p:nvPicPr>
        <p:blipFill>
          <a:blip r:embed="rId5"/>
          <a:stretch>
            <a:fillRect/>
          </a:stretch>
        </p:blipFill>
        <p:spPr>
          <a:xfrm>
            <a:off x="4055576" y="1704709"/>
            <a:ext cx="2154697" cy="4364937"/>
          </a:xfrm>
          <a:prstGeom prst="rect">
            <a:avLst/>
          </a:prstGeom>
        </p:spPr>
      </p:pic>
      <p:pic>
        <p:nvPicPr>
          <p:cNvPr id="7" name="Picture 6" descr="Screenshot showing a popup window which says Success, your observation has been successfully sent to GLOBE.">
            <a:extLst>
              <a:ext uri="{FF2B5EF4-FFF2-40B4-BE49-F238E27FC236}">
                <a16:creationId xmlns:a16="http://schemas.microsoft.com/office/drawing/2014/main" id="{93811917-525F-A81B-C431-9E782BE55D9D}"/>
              </a:ext>
            </a:extLst>
          </p:cNvPr>
          <p:cNvPicPr>
            <a:picLocks noChangeAspect="1"/>
          </p:cNvPicPr>
          <p:nvPr/>
        </p:nvPicPr>
        <p:blipFill>
          <a:blip r:embed="rId6"/>
          <a:stretch>
            <a:fillRect/>
          </a:stretch>
        </p:blipFill>
        <p:spPr>
          <a:xfrm>
            <a:off x="6333421" y="1704708"/>
            <a:ext cx="2274458" cy="4364938"/>
          </a:xfrm>
          <a:prstGeom prst="rect">
            <a:avLst/>
          </a:prstGeom>
        </p:spPr>
      </p:pic>
      <p:cxnSp>
        <p:nvCxnSpPr>
          <p:cNvPr id="8" name="Straight Arrow Connector 7">
            <a:extLst>
              <a:ext uri="{FF2B5EF4-FFF2-40B4-BE49-F238E27FC236}">
                <a16:creationId xmlns:a16="http://schemas.microsoft.com/office/drawing/2014/main" id="{EB378284-A3AA-6D6A-DE83-8DE33E76DB50}"/>
              </a:ext>
              <a:ext uri="{C183D7F6-B498-43B3-948B-1728B52AA6E4}">
                <adec:decorative xmlns:adec="http://schemas.microsoft.com/office/drawing/2017/decorative" val="1"/>
              </a:ext>
            </a:extLst>
          </p:cNvPr>
          <p:cNvCxnSpPr>
            <a:cxnSpLocks/>
          </p:cNvCxnSpPr>
          <p:nvPr/>
        </p:nvCxnSpPr>
        <p:spPr>
          <a:xfrm flipV="1">
            <a:off x="3905319" y="4113970"/>
            <a:ext cx="2728614" cy="1068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0EE6E5D-A526-1C20-5BDD-CF7B4D9287C9}"/>
              </a:ext>
              <a:ext uri="{C183D7F6-B498-43B3-948B-1728B52AA6E4}">
                <adec:decorative xmlns:adec="http://schemas.microsoft.com/office/drawing/2017/decorative" val="1"/>
              </a:ext>
            </a:extLst>
          </p:cNvPr>
          <p:cNvCxnSpPr>
            <a:cxnSpLocks/>
          </p:cNvCxnSpPr>
          <p:nvPr/>
        </p:nvCxnSpPr>
        <p:spPr>
          <a:xfrm flipV="1">
            <a:off x="3592286" y="3648287"/>
            <a:ext cx="586437" cy="2796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ED79413-FFDA-C14D-C945-E64BEB2BD383}"/>
              </a:ext>
              <a:ext uri="{C183D7F6-B498-43B3-948B-1728B52AA6E4}">
                <adec:decorative xmlns:adec="http://schemas.microsoft.com/office/drawing/2017/decorative" val="1"/>
              </a:ext>
            </a:extLst>
          </p:cNvPr>
          <p:cNvCxnSpPr>
            <a:cxnSpLocks/>
          </p:cNvCxnSpPr>
          <p:nvPr/>
        </p:nvCxnSpPr>
        <p:spPr>
          <a:xfrm flipV="1">
            <a:off x="3472543" y="2431768"/>
            <a:ext cx="583033" cy="1478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878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3"/>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439" name="Google Shape;439;p23"/>
          <p:cNvSpPr txBox="1">
            <a:spLocks noGrp="1"/>
          </p:cNvSpPr>
          <p:nvPr>
            <p:ph type="body" idx="1"/>
          </p:nvPr>
        </p:nvSpPr>
        <p:spPr>
          <a:xfrm>
            <a:off x="1558533" y="1914966"/>
            <a:ext cx="8004567" cy="157118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800"/>
              <a:buNone/>
            </a:pPr>
            <a:r>
              <a:rPr lang="en-US"/>
              <a:t>Frost Tube is a Protocol under Pedosphere.  </a:t>
            </a:r>
            <a:endParaRPr/>
          </a:p>
          <a:p>
            <a:pPr marL="0" lvl="0" indent="0" algn="l" rtl="0">
              <a:lnSpc>
                <a:spcPct val="90000"/>
              </a:lnSpc>
              <a:spcBef>
                <a:spcPts val="1600"/>
              </a:spcBef>
              <a:spcAft>
                <a:spcPts val="0"/>
              </a:spcAft>
              <a:buClr>
                <a:schemeClr val="dk1"/>
              </a:buClr>
              <a:buSzPts val="1800"/>
              <a:buNone/>
            </a:pPr>
            <a:r>
              <a:rPr lang="en-US"/>
              <a:t>See Frost Tube measurements for the day selected.</a:t>
            </a:r>
            <a:endParaRPr/>
          </a:p>
          <a:p>
            <a:pPr marL="0" lvl="0" indent="0" algn="l" rtl="0">
              <a:lnSpc>
                <a:spcPct val="90000"/>
              </a:lnSpc>
              <a:spcBef>
                <a:spcPts val="1600"/>
              </a:spcBef>
              <a:spcAft>
                <a:spcPts val="1600"/>
              </a:spcAft>
              <a:buClr>
                <a:schemeClr val="dk1"/>
              </a:buClr>
              <a:buSzPts val="1800"/>
              <a:buNone/>
            </a:pPr>
            <a:r>
              <a:rPr lang="en-US"/>
              <a:t> </a:t>
            </a:r>
            <a:endParaRPr/>
          </a:p>
        </p:txBody>
      </p:sp>
      <p:cxnSp>
        <p:nvCxnSpPr>
          <p:cNvPr id="440" name="Google Shape;440;p23"/>
          <p:cNvCxnSpPr/>
          <p:nvPr/>
        </p:nvCxnSpPr>
        <p:spPr>
          <a:xfrm>
            <a:off x="5580650" y="5978200"/>
            <a:ext cx="117900" cy="117900"/>
          </a:xfrm>
          <a:prstGeom prst="straightConnector1">
            <a:avLst/>
          </a:prstGeom>
          <a:noFill/>
          <a:ln w="9525" cap="flat" cmpd="sng">
            <a:solidFill>
              <a:srgbClr val="FF0000"/>
            </a:solidFill>
            <a:prstDash val="solid"/>
            <a:round/>
            <a:headEnd type="none" w="sm" len="sm"/>
            <a:tailEnd type="triangle" w="med" len="med"/>
          </a:ln>
        </p:spPr>
      </p:cxnSp>
      <p:pic>
        <p:nvPicPr>
          <p:cNvPr id="441" name="Google Shape;441;p23" descr="Frost Tube 2.png"/>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442" name="Google Shape;442;p23"/>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443" name="Google Shape;443;p23"/>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I. Data Visualization.</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444" name="Google Shape;444;p23">
            <a:hlinkClick r:id="rId5"/>
          </p:cNvPr>
          <p:cNvPicPr preferRelativeResize="0"/>
          <p:nvPr/>
        </p:nvPicPr>
        <p:blipFill rotWithShape="1">
          <a:blip r:embed="rId6">
            <a:alphaModFix/>
          </a:blip>
          <a:srcRect/>
          <a:stretch/>
        </p:blipFill>
        <p:spPr>
          <a:xfrm>
            <a:off x="1666874" y="3154372"/>
            <a:ext cx="6752543" cy="3494078"/>
          </a:xfrm>
          <a:prstGeom prst="rect">
            <a:avLst/>
          </a:prstGeom>
          <a:noFill/>
          <a:ln>
            <a:noFill/>
          </a:ln>
        </p:spPr>
      </p:pic>
      <p:sp>
        <p:nvSpPr>
          <p:cNvPr id="445" name="Google Shape;445;p23"/>
          <p:cNvSpPr txBox="1"/>
          <p:nvPr/>
        </p:nvSpPr>
        <p:spPr>
          <a:xfrm>
            <a:off x="1523975" y="1211950"/>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4400" b="0" i="0" u="sng" strike="noStrike" cap="none" dirty="0">
                <a:solidFill>
                  <a:schemeClr val="hlink"/>
                </a:solidFill>
                <a:latin typeface="Calibri"/>
                <a:ea typeface="Calibri"/>
                <a:cs typeface="Calibri"/>
                <a:sym typeface="Calibri"/>
                <a:hlinkClick r:id="rId5"/>
              </a:rPr>
              <a:t>Visualizing Data</a:t>
            </a:r>
            <a:endParaRPr sz="4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113" name="Google Shape;113;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14" name="Google Shape;114;p3" descr="What is frost depth?&#10;&#10;Frost depth (also known as the depth of freezing) is the depth below the soil surface to which soil is frozen.  The soil underneath this depth is unfrozen.&#10;&#10;Students use a Frost Tube to measure the depth of freezing as the ground cools.&#10;&#10;The boundary in the inner tube between &#10;clear ice and colored unfrozen water &#10;indicates depth of freezing measured &#10;from the soil surface to the underlying &#10;unfrozen soil.&#10;"/>
          <p:cNvSpPr/>
          <p:nvPr/>
        </p:nvSpPr>
        <p:spPr>
          <a:xfrm>
            <a:off x="1584431" y="1164135"/>
            <a:ext cx="6549919" cy="56938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Calibri"/>
                <a:ea typeface="Calibri"/>
                <a:cs typeface="Calibri"/>
                <a:sym typeface="Calibri"/>
              </a:rPr>
              <a:t>What is frost depth?</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Frost depth </a:t>
            </a:r>
            <a:r>
              <a:rPr lang="en-US" sz="2400" b="0" i="0" u="none" strike="noStrike" cap="none" dirty="0">
                <a:solidFill>
                  <a:schemeClr val="dk1"/>
                </a:solidFill>
                <a:latin typeface="Calibri"/>
                <a:ea typeface="Calibri"/>
                <a:cs typeface="Calibri"/>
                <a:sym typeface="Calibri"/>
              </a:rPr>
              <a:t>(also known as the depth of freezing) is the depth below the soil surface to which soil is frozen.  The soil underneath this depth is unfrozen.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Students use a Frost Tube to measure the depth of freezing as the ground cools.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The boundary in the inner tube between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clear ice and colored unfrozen water </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indicates depth of freezing measured </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from the soil surface to the underlying </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unfrozen soil.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pic>
        <p:nvPicPr>
          <p:cNvPr id="115" name="Google Shape;115;p3" descr="P7020678.JPG"/>
          <p:cNvPicPr preferRelativeResize="0"/>
          <p:nvPr/>
        </p:nvPicPr>
        <p:blipFill rotWithShape="1">
          <a:blip r:embed="rId3">
            <a:alphaModFix/>
          </a:blip>
          <a:srcRect/>
          <a:stretch/>
        </p:blipFill>
        <p:spPr>
          <a:xfrm>
            <a:off x="6918169" y="4311853"/>
            <a:ext cx="1987706" cy="155978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16" name="Google Shape;116;p3"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117" name="Google Shape;117;p3"/>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118" name="Google Shape;118;p3"/>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33300"/>
                </a:solidFill>
                <a:latin typeface="Arial"/>
                <a:ea typeface="Arial"/>
                <a:cs typeface="Arial"/>
                <a:sym typeface="Arial"/>
              </a:rPr>
              <a:t>A. Why measure frost depth? </a:t>
            </a:r>
            <a:endParaRPr sz="1100" b="0" i="0" u="none" strike="noStrike" cap="none">
              <a:solidFill>
                <a:srgbClr val="3333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4"/>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452" name="Google Shape;452;p24"/>
          <p:cNvSpPr txBox="1">
            <a:spLocks noGrp="1"/>
          </p:cNvSpPr>
          <p:nvPr>
            <p:ph type="title"/>
          </p:nvPr>
        </p:nvSpPr>
        <p:spPr>
          <a:xfrm>
            <a:off x="1523975" y="1211950"/>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Visualizing Data</a:t>
            </a:r>
            <a:endParaRPr/>
          </a:p>
        </p:txBody>
      </p:sp>
      <p:sp>
        <p:nvSpPr>
          <p:cNvPr id="453" name="Google Shape;453;p24"/>
          <p:cNvSpPr txBox="1">
            <a:spLocks noGrp="1"/>
          </p:cNvSpPr>
          <p:nvPr>
            <p:ph type="body" idx="1"/>
          </p:nvPr>
        </p:nvSpPr>
        <p:spPr>
          <a:xfrm>
            <a:off x="1587108" y="1743516"/>
            <a:ext cx="7633092" cy="117113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600"/>
              </a:spcBef>
              <a:spcAft>
                <a:spcPts val="0"/>
              </a:spcAft>
              <a:buClr>
                <a:schemeClr val="dk1"/>
              </a:buClr>
              <a:buSzPts val="1800"/>
              <a:buNone/>
            </a:pPr>
            <a:r>
              <a:rPr lang="en-US"/>
              <a:t>You can see all the places monitoring frost depth by entering a date range.  </a:t>
            </a:r>
            <a:endParaRPr/>
          </a:p>
          <a:p>
            <a:pPr marL="0" lvl="0" indent="0" algn="l" rtl="0">
              <a:lnSpc>
                <a:spcPct val="90000"/>
              </a:lnSpc>
              <a:spcBef>
                <a:spcPts val="1600"/>
              </a:spcBef>
              <a:spcAft>
                <a:spcPts val="1600"/>
              </a:spcAft>
              <a:buClr>
                <a:schemeClr val="dk1"/>
              </a:buClr>
              <a:buSzPts val="1800"/>
              <a:buNone/>
            </a:pPr>
            <a:r>
              <a:rPr lang="en-US"/>
              <a:t> </a:t>
            </a:r>
            <a:endParaRPr/>
          </a:p>
        </p:txBody>
      </p:sp>
      <p:cxnSp>
        <p:nvCxnSpPr>
          <p:cNvPr id="454" name="Google Shape;454;p24"/>
          <p:cNvCxnSpPr/>
          <p:nvPr/>
        </p:nvCxnSpPr>
        <p:spPr>
          <a:xfrm>
            <a:off x="5580650" y="5978200"/>
            <a:ext cx="117900" cy="117900"/>
          </a:xfrm>
          <a:prstGeom prst="straightConnector1">
            <a:avLst/>
          </a:prstGeom>
          <a:noFill/>
          <a:ln w="9525" cap="flat" cmpd="sng">
            <a:solidFill>
              <a:srgbClr val="FF0000"/>
            </a:solidFill>
            <a:prstDash val="solid"/>
            <a:round/>
            <a:headEnd type="none" w="sm" len="sm"/>
            <a:tailEnd type="triangle" w="med" len="med"/>
          </a:ln>
        </p:spPr>
      </p:cxnSp>
      <p:pic>
        <p:nvPicPr>
          <p:cNvPr id="455" name="Google Shape;455;p24" descr="Frost Tube 2.png"/>
          <p:cNvPicPr preferRelativeResize="0"/>
          <p:nvPr/>
        </p:nvPicPr>
        <p:blipFill rotWithShape="1">
          <a:blip r:embed="rId3">
            <a:alphaModFix/>
          </a:blip>
          <a:srcRect/>
          <a:stretch/>
        </p:blipFill>
        <p:spPr>
          <a:xfrm>
            <a:off x="4867274" y="219075"/>
            <a:ext cx="731817" cy="661658"/>
          </a:xfrm>
          <a:prstGeom prst="rect">
            <a:avLst/>
          </a:prstGeom>
          <a:noFill/>
          <a:ln>
            <a:noFill/>
          </a:ln>
        </p:spPr>
      </p:pic>
      <p:pic>
        <p:nvPicPr>
          <p:cNvPr id="456" name="Google Shape;456;p24"/>
          <p:cNvPicPr preferRelativeResize="0"/>
          <p:nvPr/>
        </p:nvPicPr>
        <p:blipFill rotWithShape="1">
          <a:blip r:embed="rId4">
            <a:alphaModFix/>
          </a:blip>
          <a:srcRect/>
          <a:stretch/>
        </p:blipFill>
        <p:spPr>
          <a:xfrm>
            <a:off x="0" y="0"/>
            <a:ext cx="1314449" cy="1048657"/>
          </a:xfrm>
          <a:prstGeom prst="rect">
            <a:avLst/>
          </a:prstGeom>
          <a:noFill/>
          <a:ln>
            <a:noFill/>
          </a:ln>
        </p:spPr>
      </p:pic>
      <p:sp>
        <p:nvSpPr>
          <p:cNvPr id="457" name="Google Shape;457;p24"/>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I. Data Visualization.</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pic>
        <p:nvPicPr>
          <p:cNvPr id="458" name="Google Shape;458;p24"/>
          <p:cNvPicPr preferRelativeResize="0"/>
          <p:nvPr/>
        </p:nvPicPr>
        <p:blipFill rotWithShape="1">
          <a:blip r:embed="rId5">
            <a:alphaModFix/>
          </a:blip>
          <a:srcRect/>
          <a:stretch/>
        </p:blipFill>
        <p:spPr>
          <a:xfrm>
            <a:off x="1704975" y="2986911"/>
            <a:ext cx="6427258" cy="369011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6" name="Google Shape;466;p25" descr="watermark of hands holding a clump of soil"/>
          <p:cNvPicPr preferRelativeResize="0"/>
          <p:nvPr/>
        </p:nvPicPr>
        <p:blipFill rotWithShape="1">
          <a:blip r:embed="rId3">
            <a:alphaModFix amt="20000"/>
          </a:blip>
          <a:srcRect/>
          <a:stretch/>
        </p:blipFill>
        <p:spPr>
          <a:xfrm>
            <a:off x="87086" y="1047750"/>
            <a:ext cx="9056915" cy="5810249"/>
          </a:xfrm>
          <a:prstGeom prst="rect">
            <a:avLst/>
          </a:prstGeom>
          <a:noFill/>
          <a:ln>
            <a:noFill/>
          </a:ln>
        </p:spPr>
      </p:pic>
      <p:sp>
        <p:nvSpPr>
          <p:cNvPr id="464" name="Google Shape;464;p25"/>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465" name="Google Shape;465;p25"/>
          <p:cNvSpPr txBox="1"/>
          <p:nvPr/>
        </p:nvSpPr>
        <p:spPr>
          <a:xfrm>
            <a:off x="1371600" y="1308933"/>
            <a:ext cx="7772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360"/>
              </a:spcBef>
              <a:spcAft>
                <a:spcPts val="0"/>
              </a:spcAft>
              <a:buClr>
                <a:schemeClr val="dk1"/>
              </a:buClr>
              <a:buSzPts val="1100"/>
              <a:buFont typeface="Arial"/>
              <a:buNone/>
            </a:pPr>
            <a:r>
              <a:rPr lang="en-US" sz="2800" b="0" i="0" u="none" strike="noStrike" cap="none">
                <a:solidFill>
                  <a:srgbClr val="000000"/>
                </a:solidFill>
                <a:latin typeface="Calibri"/>
                <a:ea typeface="Calibri"/>
                <a:cs typeface="Calibri"/>
                <a:sym typeface="Calibri"/>
              </a:rPr>
              <a:t> </a:t>
            </a:r>
            <a:endParaRPr sz="2800" b="0" i="0" u="none" strike="noStrike" cap="none">
              <a:solidFill>
                <a:srgbClr val="000000"/>
              </a:solidFill>
              <a:latin typeface="Calibri"/>
              <a:ea typeface="Calibri"/>
              <a:cs typeface="Calibri"/>
              <a:sym typeface="Calibri"/>
            </a:endParaRPr>
          </a:p>
        </p:txBody>
      </p:sp>
      <p:sp>
        <p:nvSpPr>
          <p:cNvPr id="467" name="Google Shape;467;p25"/>
          <p:cNvSpPr txBox="1">
            <a:spLocks noGrp="1"/>
          </p:cNvSpPr>
          <p:nvPr>
            <p:ph type="title"/>
          </p:nvPr>
        </p:nvSpPr>
        <p:spPr>
          <a:xfrm>
            <a:off x="1387848" y="1157063"/>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Calibri"/>
              <a:buNone/>
            </a:pPr>
            <a:r>
              <a:rPr lang="en-US" sz="1600" b="1" dirty="0">
                <a:latin typeface="Calibri"/>
                <a:ea typeface="Calibri"/>
                <a:cs typeface="Calibri"/>
                <a:sym typeface="Calibri"/>
              </a:rPr>
              <a:t>Please provide us with feedback about this module. This is a community project and we welcome your comments, suggestions and edits! </a:t>
            </a:r>
            <a:br>
              <a:rPr lang="en-US" sz="1600" b="1" dirty="0">
                <a:latin typeface="Calibri"/>
                <a:ea typeface="Calibri"/>
                <a:cs typeface="Calibri"/>
                <a:sym typeface="Calibri"/>
              </a:rPr>
            </a:br>
            <a:r>
              <a:rPr lang="en-US" sz="1600" b="1" dirty="0">
                <a:latin typeface="Calibri"/>
                <a:ea typeface="Calibri"/>
                <a:cs typeface="Calibri"/>
                <a:sym typeface="Calibri"/>
              </a:rPr>
              <a:t>Questions after reviewing this module? Contact GLOBE: </a:t>
            </a:r>
            <a:r>
              <a:rPr lang="en-US" sz="1600" b="1" u="sng" dirty="0">
                <a:solidFill>
                  <a:schemeClr val="hlink"/>
                </a:solidFill>
                <a:hlinkClick r:id="rId4"/>
              </a:rPr>
              <a:t>help@nasaglobe.org</a:t>
            </a:r>
            <a:br>
              <a:rPr lang="en-US" sz="1800" b="1" i="1" dirty="0"/>
            </a:br>
            <a:endParaRPr sz="1800" b="1" dirty="0">
              <a:latin typeface="Calibri"/>
              <a:ea typeface="Calibri"/>
              <a:cs typeface="Calibri"/>
              <a:sym typeface="Calibri"/>
            </a:endParaRPr>
          </a:p>
        </p:txBody>
      </p:sp>
      <p:sp>
        <p:nvSpPr>
          <p:cNvPr id="468" name="Google Shape;468;p25"/>
          <p:cNvSpPr txBox="1">
            <a:spLocks noGrp="1"/>
          </p:cNvSpPr>
          <p:nvPr>
            <p:ph type="body" idx="1"/>
          </p:nvPr>
        </p:nvSpPr>
        <p:spPr>
          <a:xfrm>
            <a:off x="1409698" y="2155037"/>
            <a:ext cx="7425300" cy="318985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2400"/>
              <a:buNone/>
            </a:pPr>
            <a:r>
              <a:rPr lang="en-US" sz="2400" b="1" dirty="0"/>
              <a:t>Credits </a:t>
            </a:r>
            <a:endParaRPr dirty="0"/>
          </a:p>
          <a:p>
            <a:pPr marL="0" lvl="0" indent="0" algn="l" rtl="0">
              <a:lnSpc>
                <a:spcPct val="90000"/>
              </a:lnSpc>
              <a:spcBef>
                <a:spcPts val="1000"/>
              </a:spcBef>
              <a:spcAft>
                <a:spcPts val="0"/>
              </a:spcAft>
              <a:buClr>
                <a:schemeClr val="dk1"/>
              </a:buClr>
              <a:buSzPts val="1800"/>
              <a:buNone/>
            </a:pPr>
            <a:r>
              <a:rPr lang="en-US" sz="1800" b="1" dirty="0"/>
              <a:t>Slides: </a:t>
            </a:r>
            <a:r>
              <a:rPr lang="en-US" sz="1800" dirty="0"/>
              <a:t>Christina Buffington, Elena Sparrow, Kenji Yoshikawa, Amy Barfield</a:t>
            </a:r>
            <a:endParaRPr dirty="0"/>
          </a:p>
          <a:p>
            <a:pPr marL="0" lvl="0" indent="0" algn="l" rtl="0">
              <a:lnSpc>
                <a:spcPct val="90000"/>
              </a:lnSpc>
              <a:spcBef>
                <a:spcPts val="1000"/>
              </a:spcBef>
              <a:spcAft>
                <a:spcPts val="0"/>
              </a:spcAft>
              <a:buClr>
                <a:schemeClr val="dk1"/>
              </a:buClr>
              <a:buSzPts val="1800"/>
              <a:buNone/>
            </a:pPr>
            <a:r>
              <a:rPr lang="en-US" sz="1800" b="1" dirty="0"/>
              <a:t>Photographs: </a:t>
            </a:r>
            <a:r>
              <a:rPr lang="en-US" sz="1800" dirty="0"/>
              <a:t>Robin Ellis, Christina Buffington</a:t>
            </a:r>
            <a:endParaRPr dirty="0"/>
          </a:p>
          <a:p>
            <a:pPr marL="0" lvl="0" indent="0" algn="l" rtl="0">
              <a:lnSpc>
                <a:spcPct val="90000"/>
              </a:lnSpc>
              <a:spcBef>
                <a:spcPts val="1000"/>
              </a:spcBef>
              <a:spcAft>
                <a:spcPts val="0"/>
              </a:spcAft>
              <a:buClr>
                <a:schemeClr val="dk1"/>
              </a:buClr>
              <a:buSzPts val="1800"/>
              <a:buNone/>
            </a:pPr>
            <a:r>
              <a:rPr lang="en-US" sz="1800" b="1" dirty="0"/>
              <a:t>Cover Art: </a:t>
            </a:r>
            <a:r>
              <a:rPr lang="en-US" sz="1800" dirty="0"/>
              <a:t>Christina Buffington</a:t>
            </a:r>
            <a:endParaRPr sz="1800" dirty="0"/>
          </a:p>
          <a:p>
            <a:pPr marL="0" lvl="0" indent="0" algn="l" rtl="0">
              <a:lnSpc>
                <a:spcPct val="90000"/>
              </a:lnSpc>
              <a:spcBef>
                <a:spcPts val="1000"/>
              </a:spcBef>
              <a:spcAft>
                <a:spcPts val="0"/>
              </a:spcAft>
              <a:buClr>
                <a:schemeClr val="dk1"/>
              </a:buClr>
              <a:buSzPts val="1800"/>
              <a:buNone/>
            </a:pPr>
            <a:r>
              <a:rPr lang="en-US" sz="1800" b="1" dirty="0"/>
              <a:t>Graphics:</a:t>
            </a:r>
            <a:r>
              <a:rPr lang="en-US" sz="1800" dirty="0"/>
              <a:t> Kenji Yoshikawa, Robin Ellis, Jenn Glaser, </a:t>
            </a:r>
            <a:r>
              <a:rPr lang="en-US" sz="1800" i="1" dirty="0" err="1"/>
              <a:t>ScribeArts</a:t>
            </a:r>
            <a:endParaRPr dirty="0"/>
          </a:p>
          <a:p>
            <a:pPr marL="0" lvl="0" indent="0" algn="l" rtl="0">
              <a:lnSpc>
                <a:spcPct val="90000"/>
              </a:lnSpc>
              <a:spcBef>
                <a:spcPts val="1000"/>
              </a:spcBef>
              <a:spcAft>
                <a:spcPts val="0"/>
              </a:spcAft>
              <a:buClr>
                <a:schemeClr val="dk1"/>
              </a:buClr>
              <a:buSzPts val="2400"/>
              <a:buNone/>
            </a:pPr>
            <a:r>
              <a:rPr lang="en-US" sz="2400" b="1" dirty="0"/>
              <a:t>More Information</a:t>
            </a:r>
            <a:r>
              <a:rPr lang="en-US" sz="1800" b="1" dirty="0"/>
              <a:t>:</a:t>
            </a:r>
            <a:endParaRPr dirty="0"/>
          </a:p>
          <a:p>
            <a:pPr marL="0" lvl="0" indent="0" algn="l" rtl="0">
              <a:lnSpc>
                <a:spcPct val="90000"/>
              </a:lnSpc>
              <a:spcBef>
                <a:spcPts val="1000"/>
              </a:spcBef>
              <a:spcAft>
                <a:spcPts val="0"/>
              </a:spcAft>
              <a:buClr>
                <a:schemeClr val="dk1"/>
              </a:buClr>
              <a:buSzPts val="1800"/>
              <a:buNone/>
            </a:pPr>
            <a:r>
              <a:rPr lang="en-US" sz="1800" u="sng" dirty="0">
                <a:solidFill>
                  <a:schemeClr val="hlink"/>
                </a:solidFill>
                <a:hlinkClick r:id="rId5"/>
              </a:rPr>
              <a:t>GLOBE Program</a:t>
            </a:r>
            <a:endParaRPr sz="1800" dirty="0"/>
          </a:p>
          <a:p>
            <a:pPr marL="0" lvl="0" indent="0" algn="l" rtl="0">
              <a:lnSpc>
                <a:spcPct val="90000"/>
              </a:lnSpc>
              <a:spcBef>
                <a:spcPts val="1000"/>
              </a:spcBef>
              <a:spcAft>
                <a:spcPts val="0"/>
              </a:spcAft>
              <a:buClr>
                <a:schemeClr val="dk1"/>
              </a:buClr>
              <a:buSzPts val="1800"/>
              <a:buNone/>
            </a:pPr>
            <a:r>
              <a:rPr lang="en-US" sz="1800" u="sng" dirty="0">
                <a:solidFill>
                  <a:schemeClr val="hlink"/>
                </a:solidFill>
                <a:hlinkClick r:id="rId6"/>
              </a:rPr>
              <a:t>Frost Tube Protocol, Field Guides, Data Sheet</a:t>
            </a:r>
            <a:endParaRPr sz="1800" dirty="0"/>
          </a:p>
          <a:p>
            <a:pPr marL="0" lvl="0" indent="0" algn="l" rtl="0">
              <a:lnSpc>
                <a:spcPct val="90000"/>
              </a:lnSpc>
              <a:spcBef>
                <a:spcPts val="1000"/>
              </a:spcBef>
              <a:spcAft>
                <a:spcPts val="0"/>
              </a:spcAft>
              <a:buClr>
                <a:schemeClr val="dk1"/>
              </a:buClr>
              <a:buSzPts val="1800"/>
              <a:buNone/>
            </a:pPr>
            <a:r>
              <a:rPr lang="en-US" sz="1800" u="sng" dirty="0">
                <a:solidFill>
                  <a:schemeClr val="hlink"/>
                </a:solidFill>
                <a:hlinkClick r:id="rId7"/>
              </a:rPr>
              <a:t>NASA Explorers: Cryokids</a:t>
            </a:r>
            <a:endParaRPr sz="1800" dirty="0"/>
          </a:p>
          <a:p>
            <a:pPr marL="0" lvl="0" indent="0" algn="l" rtl="0">
              <a:lnSpc>
                <a:spcPct val="90000"/>
              </a:lnSpc>
              <a:spcBef>
                <a:spcPts val="1000"/>
              </a:spcBef>
              <a:spcAft>
                <a:spcPts val="0"/>
              </a:spcAft>
              <a:buClr>
                <a:schemeClr val="dk1"/>
              </a:buClr>
              <a:buSzPts val="1800"/>
              <a:buNone/>
            </a:pPr>
            <a:r>
              <a:rPr lang="en-US" sz="1800" dirty="0"/>
              <a:t>The GLOBE Program is sponsored by these organizations:</a:t>
            </a:r>
            <a:endParaRPr dirty="0"/>
          </a:p>
        </p:txBody>
      </p:sp>
      <p:pic>
        <p:nvPicPr>
          <p:cNvPr id="470" name="Google Shape;470;p25" descr="Frost Tube 2.png"/>
          <p:cNvPicPr preferRelativeResize="0"/>
          <p:nvPr/>
        </p:nvPicPr>
        <p:blipFill rotWithShape="1">
          <a:blip r:embed="rId8">
            <a:alphaModFix/>
          </a:blip>
          <a:srcRect/>
          <a:stretch/>
        </p:blipFill>
        <p:spPr>
          <a:xfrm>
            <a:off x="4867274" y="219075"/>
            <a:ext cx="731817" cy="661658"/>
          </a:xfrm>
          <a:prstGeom prst="rect">
            <a:avLst/>
          </a:prstGeom>
          <a:noFill/>
          <a:ln>
            <a:noFill/>
          </a:ln>
        </p:spPr>
      </p:pic>
      <p:pic>
        <p:nvPicPr>
          <p:cNvPr id="471" name="Google Shape;471;p25"/>
          <p:cNvPicPr preferRelativeResize="0"/>
          <p:nvPr/>
        </p:nvPicPr>
        <p:blipFill rotWithShape="1">
          <a:blip r:embed="rId9">
            <a:alphaModFix/>
          </a:blip>
          <a:srcRect/>
          <a:stretch/>
        </p:blipFill>
        <p:spPr>
          <a:xfrm>
            <a:off x="0" y="0"/>
            <a:ext cx="1314449" cy="1048657"/>
          </a:xfrm>
          <a:prstGeom prst="rect">
            <a:avLst/>
          </a:prstGeom>
          <a:noFill/>
          <a:ln>
            <a:noFill/>
          </a:ln>
        </p:spPr>
      </p:pic>
      <p:sp>
        <p:nvSpPr>
          <p:cNvPr id="472" name="Google Shape;472;p25"/>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J. Additional Information.</a:t>
            </a:r>
            <a:endParaRPr sz="1100" b="0" i="0" u="none" strike="noStrike" cap="none">
              <a:solidFill>
                <a:schemeClr val="lt1"/>
              </a:solidFill>
              <a:latin typeface="Arial"/>
              <a:ea typeface="Arial"/>
              <a:cs typeface="Arial"/>
              <a:sym typeface="Arial"/>
            </a:endParaRPr>
          </a:p>
        </p:txBody>
      </p:sp>
      <p:sp>
        <p:nvSpPr>
          <p:cNvPr id="3" name="TextBox 2">
            <a:extLst>
              <a:ext uri="{FF2B5EF4-FFF2-40B4-BE49-F238E27FC236}">
                <a16:creationId xmlns:a16="http://schemas.microsoft.com/office/drawing/2014/main" id="{08D45C15-3304-7194-59F5-7A26801BB385}"/>
              </a:ext>
            </a:extLst>
          </p:cNvPr>
          <p:cNvSpPr txBox="1"/>
          <p:nvPr/>
        </p:nvSpPr>
        <p:spPr>
          <a:xfrm>
            <a:off x="1409698" y="6065823"/>
            <a:ext cx="7425300" cy="577081"/>
          </a:xfrm>
          <a:prstGeom prst="rect">
            <a:avLst/>
          </a:prstGeom>
          <a:noFill/>
        </p:spPr>
        <p:txBody>
          <a:bodyPr wrap="square">
            <a:spAutoFit/>
          </a:bodyPr>
          <a:lstStyle/>
          <a:p>
            <a:r>
              <a:rPr lang="en-US" sz="1050" i="1" dirty="0">
                <a:solidFill>
                  <a:srgbClr val="000000"/>
                </a:solidFill>
              </a:rPr>
              <a:t>Updated 04/10/26. GLOBE Implementation Office: </a:t>
            </a:r>
            <a:r>
              <a:rPr lang="en-US" sz="1050" i="1" dirty="0"/>
              <a:t>Science, Training, Education, and Public Engagement Team.</a:t>
            </a:r>
          </a:p>
          <a:p>
            <a:r>
              <a:rPr lang="en-US" sz="1050" i="1" dirty="0"/>
              <a:t>If you edit and modify this slide set for use for educational purposes,  please note “modified by (and your name and date)” on this page. Thank you.</a:t>
            </a:r>
            <a:endParaRPr lang="en-US" sz="1050" dirty="0"/>
          </a:p>
        </p:txBody>
      </p:sp>
      <p:pic>
        <p:nvPicPr>
          <p:cNvPr id="4" name="Google Shape;388;p31" descr="Logos for NASA, NOAA, NSF and the U.S. Department of State.">
            <a:extLst>
              <a:ext uri="{FF2B5EF4-FFF2-40B4-BE49-F238E27FC236}">
                <a16:creationId xmlns:a16="http://schemas.microsoft.com/office/drawing/2014/main" id="{424E820C-578D-D01E-B5B8-98FF0AED61DC}"/>
              </a:ext>
            </a:extLst>
          </p:cNvPr>
          <p:cNvPicPr preferRelativeResize="0">
            <a:picLocks/>
          </p:cNvPicPr>
          <p:nvPr/>
        </p:nvPicPr>
        <p:blipFill rotWithShape="1">
          <a:blip r:embed="rId10">
            <a:alphaModFix/>
          </a:blip>
          <a:srcRect/>
          <a:stretch/>
        </p:blipFill>
        <p:spPr>
          <a:xfrm>
            <a:off x="3649755" y="5344887"/>
            <a:ext cx="2435038" cy="5058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124" name="Google Shape;124;p4" descr="P7020678.JPG"/>
          <p:cNvPicPr preferRelativeResize="0"/>
          <p:nvPr/>
        </p:nvPicPr>
        <p:blipFill rotWithShape="1">
          <a:blip r:embed="rId3">
            <a:alphaModFix amt="17000"/>
          </a:blip>
          <a:srcRect/>
          <a:stretch/>
        </p:blipFill>
        <p:spPr>
          <a:xfrm>
            <a:off x="1371041" y="1095374"/>
            <a:ext cx="7696759" cy="566737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25" name="Google Shape;125;p4"/>
          <p:cNvSpPr txBox="1">
            <a:spLocks noGrp="1"/>
          </p:cNvSpPr>
          <p:nvPr>
            <p:ph type="title"/>
          </p:nvPr>
        </p:nvSpPr>
        <p:spPr>
          <a:xfrm>
            <a:off x="1475815" y="105218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Why measure frost depth?</a:t>
            </a:r>
            <a:endParaRPr b="1"/>
          </a:p>
        </p:txBody>
      </p:sp>
      <p:sp>
        <p:nvSpPr>
          <p:cNvPr id="126" name="Google Shape;126;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27" name="Google Shape;127;p4" descr="Changes in frost depth, timing of freezing, and length of freezing period are important because of their effects on &#10;Plant growth and stability of vegetation&#10;Floods&#10;Construction&#10;Transportation&#10;Frost heave&#10;Grave digging &#10;Permafrost &#10;"/>
          <p:cNvSpPr txBox="1"/>
          <p:nvPr/>
        </p:nvSpPr>
        <p:spPr>
          <a:xfrm>
            <a:off x="1528924" y="1644029"/>
            <a:ext cx="7615076" cy="5682415"/>
          </a:xfrm>
          <a:prstGeom prst="rect">
            <a:avLst/>
          </a:prstGeom>
          <a:noFill/>
          <a:ln>
            <a:noFill/>
          </a:ln>
        </p:spPr>
        <p:txBody>
          <a:bodyPr spcFirstLastPara="1" wrap="square" lIns="91425" tIns="45700" rIns="91425" bIns="45700" anchor="t" anchorCtr="0">
            <a:noAutofit/>
          </a:bodyPr>
          <a:lstStyle/>
          <a:p>
            <a:pPr marL="285750" marR="0" lvl="0" indent="-285750" algn="l" rtl="0">
              <a:lnSpc>
                <a:spcPct val="93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Changes in frost depth, timing of freezing, and length of freezing period are important because of their effects on </a:t>
            </a:r>
            <a:endParaRPr sz="2200" b="0" i="0" u="none" strike="noStrike" cap="none">
              <a:solidFill>
                <a:srgbClr val="000000"/>
              </a:solidFill>
              <a:latin typeface="Calibri"/>
              <a:ea typeface="Calibri"/>
              <a:cs typeface="Calibri"/>
              <a:sym typeface="Calibri"/>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Plant growth and stability of vegetation</a:t>
            </a:r>
            <a:endParaRPr sz="1400" b="0" i="0" u="none" strike="noStrike" cap="none">
              <a:solidFill>
                <a:srgbClr val="000000"/>
              </a:solidFill>
              <a:latin typeface="Arial"/>
              <a:ea typeface="Arial"/>
              <a:cs typeface="Arial"/>
              <a:sym typeface="Arial"/>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Floods</a:t>
            </a:r>
            <a:endParaRPr sz="1400" b="0" i="0" u="none" strike="noStrike" cap="none">
              <a:solidFill>
                <a:srgbClr val="000000"/>
              </a:solidFill>
              <a:latin typeface="Arial"/>
              <a:ea typeface="Arial"/>
              <a:cs typeface="Arial"/>
              <a:sym typeface="Arial"/>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Construction</a:t>
            </a:r>
            <a:endParaRPr sz="1400" b="0" i="0" u="none" strike="noStrike" cap="none">
              <a:solidFill>
                <a:srgbClr val="000000"/>
              </a:solidFill>
              <a:latin typeface="Arial"/>
              <a:ea typeface="Arial"/>
              <a:cs typeface="Arial"/>
              <a:sym typeface="Arial"/>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Transportation</a:t>
            </a:r>
            <a:endParaRPr sz="1400" b="0" i="0" u="none" strike="noStrike" cap="none">
              <a:solidFill>
                <a:srgbClr val="000000"/>
              </a:solidFill>
              <a:latin typeface="Arial"/>
              <a:ea typeface="Arial"/>
              <a:cs typeface="Arial"/>
              <a:sym typeface="Arial"/>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Frost heave</a:t>
            </a:r>
            <a:endParaRPr sz="1400" b="0" i="0" u="none" strike="noStrike" cap="none">
              <a:solidFill>
                <a:srgbClr val="000000"/>
              </a:solidFill>
              <a:latin typeface="Arial"/>
              <a:ea typeface="Arial"/>
              <a:cs typeface="Arial"/>
              <a:sym typeface="Arial"/>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Grave digging </a:t>
            </a:r>
            <a:endParaRPr sz="1800" b="0" i="0" u="none" strike="noStrike" cap="none">
              <a:solidFill>
                <a:srgbClr val="000000"/>
              </a:solidFill>
              <a:latin typeface="Calibri"/>
              <a:ea typeface="Calibri"/>
              <a:cs typeface="Calibri"/>
              <a:sym typeface="Calibri"/>
            </a:endParaRPr>
          </a:p>
          <a:p>
            <a:pPr marL="971550" marR="0" lvl="1" indent="-285750" algn="l" rtl="0">
              <a:lnSpc>
                <a:spcPct val="93000"/>
              </a:lnSpc>
              <a:spcBef>
                <a:spcPts val="50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Permafrost </a:t>
            </a:r>
            <a:endParaRPr sz="1400" b="0" i="0" u="none" strike="noStrike" cap="none">
              <a:solidFill>
                <a:srgbClr val="000000"/>
              </a:solidFill>
              <a:latin typeface="Arial"/>
              <a:ea typeface="Arial"/>
              <a:cs typeface="Arial"/>
              <a:sym typeface="Arial"/>
            </a:endParaRPr>
          </a:p>
        </p:txBody>
      </p:sp>
      <p:pic>
        <p:nvPicPr>
          <p:cNvPr id="128" name="Google Shape;128;p4" descr="Frost Tube 1.png"/>
          <p:cNvPicPr preferRelativeResize="0"/>
          <p:nvPr/>
        </p:nvPicPr>
        <p:blipFill rotWithShape="1">
          <a:blip r:embed="rId4">
            <a:alphaModFix/>
          </a:blip>
          <a:srcRect/>
          <a:stretch/>
        </p:blipFill>
        <p:spPr>
          <a:xfrm>
            <a:off x="4746589" y="3089177"/>
            <a:ext cx="3806862" cy="3178274"/>
          </a:xfrm>
          <a:prstGeom prst="rect">
            <a:avLst/>
          </a:prstGeom>
          <a:noFill/>
          <a:ln>
            <a:noFill/>
          </a:ln>
        </p:spPr>
      </p:pic>
      <p:pic>
        <p:nvPicPr>
          <p:cNvPr id="129" name="Google Shape;129;p4" descr="Frost Tube 2.png"/>
          <p:cNvPicPr preferRelativeResize="0"/>
          <p:nvPr/>
        </p:nvPicPr>
        <p:blipFill rotWithShape="1">
          <a:blip r:embed="rId5">
            <a:alphaModFix/>
          </a:blip>
          <a:srcRect/>
          <a:stretch/>
        </p:blipFill>
        <p:spPr>
          <a:xfrm>
            <a:off x="4867274" y="219075"/>
            <a:ext cx="731817" cy="661658"/>
          </a:xfrm>
          <a:prstGeom prst="rect">
            <a:avLst/>
          </a:prstGeom>
          <a:noFill/>
          <a:ln>
            <a:noFill/>
          </a:ln>
        </p:spPr>
      </p:pic>
      <p:pic>
        <p:nvPicPr>
          <p:cNvPr id="130" name="Google Shape;130;p4"/>
          <p:cNvPicPr preferRelativeResize="0"/>
          <p:nvPr/>
        </p:nvPicPr>
        <p:blipFill rotWithShape="1">
          <a:blip r:embed="rId6">
            <a:alphaModFix/>
          </a:blip>
          <a:srcRect/>
          <a:stretch/>
        </p:blipFill>
        <p:spPr>
          <a:xfrm>
            <a:off x="0" y="0"/>
            <a:ext cx="1314449" cy="1048657"/>
          </a:xfrm>
          <a:prstGeom prst="rect">
            <a:avLst/>
          </a:prstGeom>
          <a:noFill/>
          <a:ln>
            <a:noFill/>
          </a:ln>
        </p:spPr>
      </p:pic>
      <p:sp>
        <p:nvSpPr>
          <p:cNvPr id="131" name="Google Shape;131;p4"/>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A. Why measure frost depth? </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137" name="Google Shape;137;p5"/>
          <p:cNvSpPr txBox="1">
            <a:spLocks noGrp="1"/>
          </p:cNvSpPr>
          <p:nvPr>
            <p:ph type="title"/>
          </p:nvPr>
        </p:nvSpPr>
        <p:spPr>
          <a:xfrm>
            <a:off x="1485340" y="1261137"/>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520"/>
              <a:buFont typeface="Calibri"/>
              <a:buNone/>
            </a:pPr>
            <a:r>
              <a:rPr lang="en-US" sz="2520" b="1">
                <a:solidFill>
                  <a:srgbClr val="000000"/>
                </a:solidFill>
              </a:rPr>
              <a:t>In areas with permafrost , almost all biological activity takes place in the active layer.  </a:t>
            </a:r>
            <a:br>
              <a:rPr lang="en-US" sz="2520">
                <a:solidFill>
                  <a:srgbClr val="000000"/>
                </a:solidFill>
              </a:rPr>
            </a:br>
            <a:endParaRPr sz="2520" b="1"/>
          </a:p>
        </p:txBody>
      </p:sp>
      <p:sp>
        <p:nvSpPr>
          <p:cNvPr id="138" name="Google Shape;138;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39" name="Google Shape;139;p5" descr="As permafrost thaws, the active layer above it becomes larger, releasing carbon that had been stored for hundreds of thousands of years.  &#10;Studying the active layer helps scientists predict feedbacks and rates of climate change.&#10;"/>
          <p:cNvSpPr txBox="1"/>
          <p:nvPr/>
        </p:nvSpPr>
        <p:spPr>
          <a:xfrm>
            <a:off x="1501384" y="1802257"/>
            <a:ext cx="7175891" cy="4884293"/>
          </a:xfrm>
          <a:prstGeom prst="rect">
            <a:avLst/>
          </a:prstGeom>
          <a:noFill/>
          <a:ln>
            <a:noFill/>
          </a:ln>
        </p:spPr>
        <p:txBody>
          <a:bodyPr spcFirstLastPara="1" wrap="square" lIns="91425" tIns="45700" rIns="91425" bIns="45700" anchor="t" anchorCtr="0">
            <a:noAutofit/>
          </a:bodyPr>
          <a:lstStyle/>
          <a:p>
            <a:pPr marL="285750" marR="0" lvl="0" indent="-285750" algn="l" rtl="0">
              <a:lnSpc>
                <a:spcPct val="93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As permafrost thaws, the active layer above it becomes larger, releasing carbon that had been stored for hundreds of thousands of years.  </a:t>
            </a:r>
            <a:endParaRPr sz="2200" b="0" i="0" u="none" strike="noStrike" cap="none">
              <a:solidFill>
                <a:srgbClr val="000000"/>
              </a:solidFill>
              <a:latin typeface="Calibri"/>
              <a:ea typeface="Calibri"/>
              <a:cs typeface="Calibri"/>
              <a:sym typeface="Calibri"/>
            </a:endParaRPr>
          </a:p>
          <a:p>
            <a:pPr marL="285750" marR="0" lvl="0" indent="-28575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Studying the active layer helps scientists predict feedbacks and rates of climate change.</a:t>
            </a:r>
            <a:endParaRPr sz="2200" b="0" i="0" u="none" strike="noStrike" cap="none">
              <a:solidFill>
                <a:srgbClr val="000000"/>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962150" y="3572121"/>
            <a:ext cx="6086475" cy="3047759"/>
          </a:xfrm>
          <a:prstGeom prst="rect">
            <a:avLst/>
          </a:prstGeom>
          <a:noFill/>
          <a:ln>
            <a:noFill/>
          </a:ln>
        </p:spPr>
      </p:pic>
      <p:sp>
        <p:nvSpPr>
          <p:cNvPr id="141" name="Google Shape;141;p5"/>
          <p:cNvSpPr txBox="1"/>
          <p:nvPr/>
        </p:nvSpPr>
        <p:spPr>
          <a:xfrm>
            <a:off x="6056075" y="4040850"/>
            <a:ext cx="1821100" cy="1035975"/>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600"/>
              </a:spcBef>
              <a:spcAft>
                <a:spcPts val="0"/>
              </a:spcAft>
              <a:buClr>
                <a:srgbClr val="000000"/>
              </a:buClr>
              <a:buSzPts val="1400"/>
              <a:buFont typeface="Arial"/>
              <a:buNone/>
            </a:pPr>
            <a:r>
              <a:rPr lang="en-US" sz="1400" b="0" i="0" u="none" strike="noStrike" cap="none">
                <a:solidFill>
                  <a:srgbClr val="FFFFFF"/>
                </a:solidFill>
                <a:latin typeface="Calibri"/>
                <a:ea typeface="Calibri"/>
                <a:cs typeface="Calibri"/>
                <a:sym typeface="Calibri"/>
              </a:rPr>
              <a:t>The layer of soil that seasonally freezes and thaws underlain by permafrost is called the </a:t>
            </a:r>
            <a:endParaRPr sz="1400" b="0" i="0" u="none" strike="noStrike" cap="none">
              <a:solidFill>
                <a:srgbClr val="FFFFFF"/>
              </a:solidFill>
              <a:latin typeface="Calibri"/>
              <a:ea typeface="Calibri"/>
              <a:cs typeface="Calibri"/>
              <a:sym typeface="Calibri"/>
            </a:endParaRPr>
          </a:p>
        </p:txBody>
      </p:sp>
      <p:sp>
        <p:nvSpPr>
          <p:cNvPr id="142" name="Google Shape;142;p5"/>
          <p:cNvSpPr txBox="1"/>
          <p:nvPr/>
        </p:nvSpPr>
        <p:spPr>
          <a:xfrm>
            <a:off x="6066525" y="5542050"/>
            <a:ext cx="2172600" cy="1296900"/>
          </a:xfrm>
          <a:prstGeom prst="rect">
            <a:avLst/>
          </a:prstGeom>
          <a:noFill/>
          <a:ln>
            <a:noFill/>
          </a:ln>
          <a:effectLst>
            <a:outerShdw blurRad="57150" dist="19050" dir="5400000" algn="bl" rotWithShape="0">
              <a:srgbClr val="000000">
                <a:alpha val="49019"/>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FFFFFF"/>
                </a:solidFill>
                <a:latin typeface="Calibri"/>
                <a:ea typeface="Calibri"/>
                <a:cs typeface="Calibri"/>
                <a:sym typeface="Calibri"/>
              </a:rPr>
              <a:t>Earth materials that remain at or below 0°C for at least two consecutive years is </a:t>
            </a:r>
            <a:endParaRPr sz="1300" b="0" i="0" u="none" strike="noStrike" cap="none">
              <a:solidFill>
                <a:srgbClr val="FFFFFF"/>
              </a:solidFill>
              <a:latin typeface="Calibri"/>
              <a:ea typeface="Calibri"/>
              <a:cs typeface="Calibri"/>
              <a:sym typeface="Calibri"/>
            </a:endParaRPr>
          </a:p>
        </p:txBody>
      </p:sp>
      <p:pic>
        <p:nvPicPr>
          <p:cNvPr id="143" name="Google Shape;143;p5"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144" name="Google Shape;144;p5"/>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145" name="Google Shape;145;p5"/>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A. Why measure frost depth? </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151" name="Google Shape;151;p6"/>
          <p:cNvSpPr txBox="1">
            <a:spLocks noGrp="1"/>
          </p:cNvSpPr>
          <p:nvPr>
            <p:ph type="title"/>
          </p:nvPr>
        </p:nvSpPr>
        <p:spPr>
          <a:xfrm>
            <a:off x="1523440" y="103313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Properties that affect frost depth</a:t>
            </a:r>
            <a:endParaRPr b="1"/>
          </a:p>
        </p:txBody>
      </p:sp>
      <p:sp>
        <p:nvSpPr>
          <p:cNvPr id="152" name="Google Shape;15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53" name="Google Shape;153;p6" descr="Temperature of the atmosphere. When air temperatures are &#10;&lt; or = 0°C, soils freeze from the top down.    &#10;Aspect (e.g. North-facing slope)&#10;Moss, leaf litter, organic layer thickness &#10;Snow depth&#10;Soil texture&#10;Soil moisture content&#10;Bulk density&#10;Permafrost&#10;Salinity&#10;&#10;"/>
          <p:cNvSpPr txBox="1"/>
          <p:nvPr/>
        </p:nvSpPr>
        <p:spPr>
          <a:xfrm>
            <a:off x="1528924" y="1545544"/>
            <a:ext cx="7615076" cy="568241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3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Temperature of the atmosphere. When air temperatures are </a:t>
            </a:r>
            <a:endParaRPr sz="2200" b="0" i="0" u="none" strike="noStrike" cap="none">
              <a:solidFill>
                <a:srgbClr val="000000"/>
              </a:solidFill>
              <a:latin typeface="Calibri"/>
              <a:ea typeface="Calibri"/>
              <a:cs typeface="Calibri"/>
              <a:sym typeface="Calibri"/>
            </a:endParaRPr>
          </a:p>
          <a:p>
            <a:pPr marL="457200" marR="0" lvl="0" indent="0" algn="l" rtl="0">
              <a:lnSpc>
                <a:spcPct val="93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&lt; or = 0°C, soils freeze from the top down.    </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Aspect (e.g. North-facing slope)</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Moss, leaf litter, organic layer thickness </a:t>
            </a:r>
            <a:endParaRPr sz="2200" b="0" i="0" u="none" strike="noStrike" cap="none">
              <a:solidFill>
                <a:srgbClr val="000000"/>
              </a:solidFill>
              <a:latin typeface="Calibri"/>
              <a:ea typeface="Calibri"/>
              <a:cs typeface="Calibri"/>
              <a:sym typeface="Calibri"/>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Snow depth</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Soil texture</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Soil moisture content</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Bulk density</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Permafrost</a:t>
            </a:r>
            <a:endParaRPr sz="1400" b="0" i="0" u="none" strike="noStrike" cap="none">
              <a:solidFill>
                <a:srgbClr val="000000"/>
              </a:solidFill>
              <a:latin typeface="Arial"/>
              <a:ea typeface="Arial"/>
              <a:cs typeface="Arial"/>
              <a:sym typeface="Arial"/>
            </a:endParaRPr>
          </a:p>
          <a:p>
            <a:pPr marL="342900" marR="0" lvl="0" indent="-342900" algn="l" rtl="0">
              <a:lnSpc>
                <a:spcPct val="93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Salinity</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pic>
        <p:nvPicPr>
          <p:cNvPr id="154" name="Google Shape;154;p6" descr="Illustration of two hands holding a a handful of soil."/>
          <p:cNvPicPr preferRelativeResize="0"/>
          <p:nvPr/>
        </p:nvPicPr>
        <p:blipFill rotWithShape="1">
          <a:blip r:embed="rId3">
            <a:alphaModFix/>
          </a:blip>
          <a:srcRect/>
          <a:stretch/>
        </p:blipFill>
        <p:spPr>
          <a:xfrm>
            <a:off x="4555590" y="3411143"/>
            <a:ext cx="4302660" cy="2755212"/>
          </a:xfrm>
          <a:prstGeom prst="rect">
            <a:avLst/>
          </a:prstGeom>
          <a:noFill/>
          <a:ln>
            <a:noFill/>
          </a:ln>
        </p:spPr>
      </p:pic>
      <p:pic>
        <p:nvPicPr>
          <p:cNvPr id="155" name="Google Shape;155;p6"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156" name="Google Shape;156;p6"/>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157" name="Google Shape;157;p6"/>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33300"/>
                </a:solidFill>
                <a:latin typeface="Arial"/>
                <a:ea typeface="Arial"/>
                <a:cs typeface="Arial"/>
                <a:sym typeface="Arial"/>
              </a:rPr>
              <a:t>A. Why measure frost depth? </a:t>
            </a:r>
            <a:endParaRPr sz="1100" b="0" i="0" u="none" strike="noStrike" cap="none">
              <a:solidFill>
                <a:srgbClr val="3333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B. Properties that affect frost depth.</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163" name="Google Shape;163;p7" descr="P7020678.JPG"/>
          <p:cNvPicPr preferRelativeResize="0"/>
          <p:nvPr/>
        </p:nvPicPr>
        <p:blipFill rotWithShape="1">
          <a:blip r:embed="rId3">
            <a:alphaModFix amt="17000"/>
          </a:blip>
          <a:srcRect/>
          <a:stretch/>
        </p:blipFill>
        <p:spPr>
          <a:xfrm>
            <a:off x="1400175" y="1114425"/>
            <a:ext cx="7667625" cy="565278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64" name="Google Shape;164;p7"/>
          <p:cNvSpPr txBox="1">
            <a:spLocks noGrp="1"/>
          </p:cNvSpPr>
          <p:nvPr>
            <p:ph type="title"/>
          </p:nvPr>
        </p:nvSpPr>
        <p:spPr>
          <a:xfrm>
            <a:off x="1456765" y="1007286"/>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Overview of Protocol</a:t>
            </a:r>
            <a:endParaRPr b="1"/>
          </a:p>
        </p:txBody>
      </p:sp>
      <p:sp>
        <p:nvSpPr>
          <p:cNvPr id="165" name="Google Shape;165;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graphicFrame>
        <p:nvGraphicFramePr>
          <p:cNvPr id="166" name="Google Shape;166;p7" descr=" Where&#10;Anywhere that soil or ground  seasonally freezes and thaws.&#10;Undisturbed and un-compacted soil on a flat slope.&#10;Time&#10;Construction of Frost Tube: 1 hour&#10;Selection of site, set up, installation of Frost Tube in summer/early fall: 1 - 2 hrs. &#10;Visits to and from site: 10 minutes (5 minutes to the site and 5 minutes to return)&#10;Time to read measurements: 5 minutes&#10;Frequency&#10;Measure at the same time of day (preferably within one hour of solar noon) once a week beginning when air temperatures reach freezing&#10;Documents Needed&#10;Frost Tube Site Definition Field Guide, &#10;Frost Tube Site Definition Sheet, &#10;Frost Tube Field Guide at Air Temperatures Warmer Than -20 C, Frost Tube Field Guide at Air Temperatures Colder Than -20 C, &#10;Frost Tube Data Sheet, &#10;GPS Protocol Field Guide (if using a new site), GPS Protocol Data Sheet, Optional protocols (air temp, surface temp, snowpack)&#10;"/>
          <p:cNvGraphicFramePr/>
          <p:nvPr>
            <p:extLst>
              <p:ext uri="{D42A27DB-BD31-4B8C-83A1-F6EECF244321}">
                <p14:modId xmlns:p14="http://schemas.microsoft.com/office/powerpoint/2010/main" val="3358152704"/>
              </p:ext>
            </p:extLst>
          </p:nvPr>
        </p:nvGraphicFramePr>
        <p:xfrm>
          <a:off x="1533493" y="1548915"/>
          <a:ext cx="7534300" cy="5109050"/>
        </p:xfrm>
        <a:graphic>
          <a:graphicData uri="http://schemas.openxmlformats.org/drawingml/2006/table">
            <a:tbl>
              <a:tblPr>
                <a:noFill/>
                <a:tableStyleId>{B36B7105-A2B2-401B-A1F9-A79BAA9C0E72}</a:tableStyleId>
              </a:tblPr>
              <a:tblGrid>
                <a:gridCol w="1068125">
                  <a:extLst>
                    <a:ext uri="{9D8B030D-6E8A-4147-A177-3AD203B41FA5}">
                      <a16:colId xmlns:a16="http://schemas.microsoft.com/office/drawing/2014/main" val="20000"/>
                    </a:ext>
                  </a:extLst>
                </a:gridCol>
                <a:gridCol w="6466175">
                  <a:extLst>
                    <a:ext uri="{9D8B030D-6E8A-4147-A177-3AD203B41FA5}">
                      <a16:colId xmlns:a16="http://schemas.microsoft.com/office/drawing/2014/main" val="20001"/>
                    </a:ext>
                  </a:extLst>
                </a:gridCol>
              </a:tblGrid>
              <a:tr h="691000">
                <a:tc>
                  <a:txBody>
                    <a:bodyPr/>
                    <a:lstStyle/>
                    <a:p>
                      <a:pPr marL="0" marR="0" lvl="0" indent="0" algn="l" rtl="0">
                        <a:lnSpc>
                          <a:spcPct val="100000"/>
                        </a:lnSpc>
                        <a:spcBef>
                          <a:spcPts val="0"/>
                        </a:spcBef>
                        <a:spcAft>
                          <a:spcPts val="0"/>
                        </a:spcAft>
                        <a:buClr>
                          <a:srgbClr val="000000"/>
                        </a:buClr>
                        <a:buSzPts val="1200"/>
                        <a:buFont typeface="Calibri"/>
                        <a:buNone/>
                      </a:pPr>
                      <a:r>
                        <a:rPr lang="en-US" sz="1200" b="1" u="none" strike="noStrike" cap="none"/>
                        <a:t>Where</a:t>
                      </a:r>
                      <a:endParaRPr sz="1200" b="1" u="none" strike="noStrike" cap="none"/>
                    </a:p>
                  </a:txBody>
                  <a:tcPr marL="91425" marR="141050" marT="68575" marB="68575"/>
                </a:tc>
                <a:tc>
                  <a:txBody>
                    <a:bodyPr/>
                    <a:lstStyle/>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Anywhere that soil or ground  seasonally freezes and thaws.</a:t>
                      </a:r>
                      <a:endParaRPr sz="1100" u="none" strike="noStrike" cap="none"/>
                    </a:p>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a:t>Undisturbed and un-compacted soil on a flat slope.</a:t>
                      </a:r>
                      <a:endParaRPr sz="1400" u="none" strike="noStrike" cap="none"/>
                    </a:p>
                  </a:txBody>
                  <a:tcPr marL="91425" marR="91425" marT="68575" marB="68575"/>
                </a:tc>
                <a:extLst>
                  <a:ext uri="{0D108BD9-81ED-4DB2-BD59-A6C34878D82A}">
                    <a16:rowId xmlns:a16="http://schemas.microsoft.com/office/drawing/2014/main" val="10000"/>
                  </a:ext>
                </a:extLst>
              </a:tr>
              <a:tr h="1481075">
                <a:tc>
                  <a:txBody>
                    <a:bodyPr/>
                    <a:lstStyle/>
                    <a:p>
                      <a:pPr marL="0" marR="0" lvl="0" indent="0" algn="l" rtl="0">
                        <a:lnSpc>
                          <a:spcPct val="100000"/>
                        </a:lnSpc>
                        <a:spcBef>
                          <a:spcPts val="0"/>
                        </a:spcBef>
                        <a:spcAft>
                          <a:spcPts val="0"/>
                        </a:spcAft>
                        <a:buClr>
                          <a:srgbClr val="000000"/>
                        </a:buClr>
                        <a:buSzPts val="1200"/>
                        <a:buFont typeface="Calibri"/>
                        <a:buNone/>
                      </a:pPr>
                      <a:r>
                        <a:rPr lang="en-US" sz="1200" b="1" u="none" strike="noStrike" cap="none"/>
                        <a:t>Time</a:t>
                      </a:r>
                      <a:endParaRPr sz="1200" b="1"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u="none" strike="noStrike" cap="none"/>
                        <a:t>Construction of Frost Tube: 1 hour</a:t>
                      </a:r>
                      <a:br>
                        <a:rPr lang="en-US" sz="1400" u="none" strike="noStrike" cap="none"/>
                      </a:br>
                      <a:r>
                        <a:rPr lang="en-US" sz="1400" u="none" strike="noStrike" cap="none"/>
                        <a:t>Selection of site, set up, installation of Frost Tube </a:t>
                      </a:r>
                      <a:r>
                        <a:rPr lang="en-US" sz="1400" u="sng" strike="noStrike" cap="none"/>
                        <a:t>i</a:t>
                      </a:r>
                      <a:r>
                        <a:rPr lang="en-US" sz="1400" u="sng" strike="noStrike" cap="none">
                          <a:solidFill>
                            <a:schemeClr val="dk1"/>
                          </a:solidFill>
                        </a:rPr>
                        <a:t>n summer/early fall</a:t>
                      </a:r>
                      <a:r>
                        <a:rPr lang="en-US" sz="1400" u="none" strike="noStrike" cap="none"/>
                        <a:t>: 1 - 2 hrs. </a:t>
                      </a:r>
                      <a:endParaRPr sz="1100" u="none" strike="noStrike" cap="none"/>
                    </a:p>
                    <a:p>
                      <a:pPr marL="0" marR="0" lvl="0" indent="0" algn="l" rtl="0">
                        <a:lnSpc>
                          <a:spcPct val="100000"/>
                        </a:lnSpc>
                        <a:spcBef>
                          <a:spcPts val="0"/>
                        </a:spcBef>
                        <a:spcAft>
                          <a:spcPts val="0"/>
                        </a:spcAft>
                        <a:buClr>
                          <a:srgbClr val="000000"/>
                        </a:buClr>
                        <a:buSzPts val="1400"/>
                        <a:buFont typeface="Calibri"/>
                        <a:buNone/>
                      </a:pPr>
                      <a:r>
                        <a:rPr lang="en-US" sz="1400" u="none" strike="noStrike" cap="none"/>
                        <a:t>Visits to and from site: 10 minutes (5 minutes to the site and 5 minutes to return)</a:t>
                      </a:r>
                      <a:br>
                        <a:rPr lang="en-US" sz="1400" u="none" strike="noStrike" cap="none"/>
                      </a:br>
                      <a:r>
                        <a:rPr lang="en-US" sz="1400" u="none" strike="noStrike" cap="none"/>
                        <a:t>Time to read measurements: 5 minutes</a:t>
                      </a:r>
                      <a:endParaRPr sz="1400" u="none" strike="noStrike" cap="none"/>
                    </a:p>
                  </a:txBody>
                  <a:tcPr marL="91425" marR="91425" marT="68575" marB="68575"/>
                </a:tc>
                <a:extLst>
                  <a:ext uri="{0D108BD9-81ED-4DB2-BD59-A6C34878D82A}">
                    <a16:rowId xmlns:a16="http://schemas.microsoft.com/office/drawing/2014/main" val="10001"/>
                  </a:ext>
                </a:extLst>
              </a:tr>
              <a:tr h="950175">
                <a:tc>
                  <a:txBody>
                    <a:bodyPr/>
                    <a:lstStyle/>
                    <a:p>
                      <a:pPr marL="0" marR="0" lvl="0" indent="0" algn="l" rtl="0">
                        <a:lnSpc>
                          <a:spcPct val="100000"/>
                        </a:lnSpc>
                        <a:spcBef>
                          <a:spcPts val="0"/>
                        </a:spcBef>
                        <a:spcAft>
                          <a:spcPts val="0"/>
                        </a:spcAft>
                        <a:buClr>
                          <a:srgbClr val="000000"/>
                        </a:buClr>
                        <a:buSzPts val="1200"/>
                        <a:buFont typeface="Calibri"/>
                        <a:buNone/>
                      </a:pPr>
                      <a:r>
                        <a:rPr lang="en-US" sz="1200" b="1" u="none" strike="noStrike" cap="none"/>
                        <a:t>Frequency</a:t>
                      </a:r>
                      <a:endParaRPr sz="1200" b="1" u="none" strike="noStrike" cap="none"/>
                    </a:p>
                  </a:txBody>
                  <a:tcPr marL="91425" marR="91425" marT="68575" marB="68575"/>
                </a:tc>
                <a:tc>
                  <a:txBody>
                    <a:bodyPr/>
                    <a:lstStyle/>
                    <a:p>
                      <a:pPr marL="0" marR="0" lvl="0" indent="0" algn="l" rtl="0">
                        <a:lnSpc>
                          <a:spcPct val="100000"/>
                        </a:lnSpc>
                        <a:spcBef>
                          <a:spcPts val="0"/>
                        </a:spcBef>
                        <a:spcAft>
                          <a:spcPts val="0"/>
                        </a:spcAft>
                        <a:buClr>
                          <a:srgbClr val="000000"/>
                        </a:buClr>
                        <a:buSzPts val="800"/>
                        <a:buFont typeface="Arial"/>
                        <a:buNone/>
                      </a:pPr>
                      <a:r>
                        <a:rPr lang="en-US" sz="1400" u="none" strike="noStrike" cap="none">
                          <a:solidFill>
                            <a:srgbClr val="000000"/>
                          </a:solidFill>
                        </a:rPr>
                        <a:t>Measure at the same time of day (preferably within one hour of solar noon) </a:t>
                      </a:r>
                      <a:r>
                        <a:rPr lang="en-US" sz="1400" u="sng" strike="noStrike" cap="none">
                          <a:solidFill>
                            <a:srgbClr val="000000"/>
                          </a:solidFill>
                        </a:rPr>
                        <a:t>once a week</a:t>
                      </a:r>
                      <a:r>
                        <a:rPr lang="en-US" sz="1400" u="none" strike="noStrike" cap="none">
                          <a:solidFill>
                            <a:srgbClr val="000000"/>
                          </a:solidFill>
                        </a:rPr>
                        <a:t> beginning when air temperatures reach freezing</a:t>
                      </a:r>
                      <a:endParaRPr sz="1400" u="none" strike="noStrike" cap="none"/>
                    </a:p>
                  </a:txBody>
                  <a:tcPr marL="91425" marR="91425" marT="68575" marB="68575"/>
                </a:tc>
                <a:extLst>
                  <a:ext uri="{0D108BD9-81ED-4DB2-BD59-A6C34878D82A}">
                    <a16:rowId xmlns:a16="http://schemas.microsoft.com/office/drawing/2014/main" val="10002"/>
                  </a:ext>
                </a:extLst>
              </a:tr>
              <a:tr h="1986800">
                <a:tc>
                  <a:txBody>
                    <a:bodyPr/>
                    <a:lstStyle/>
                    <a:p>
                      <a:pPr marL="0" marR="0" lvl="0" indent="0" algn="l" rtl="0">
                        <a:lnSpc>
                          <a:spcPct val="100000"/>
                        </a:lnSpc>
                        <a:spcBef>
                          <a:spcPts val="0"/>
                        </a:spcBef>
                        <a:spcAft>
                          <a:spcPts val="0"/>
                        </a:spcAft>
                        <a:buClr>
                          <a:srgbClr val="000000"/>
                        </a:buClr>
                        <a:buSzPts val="1100"/>
                        <a:buFont typeface="Calibri"/>
                        <a:buNone/>
                      </a:pPr>
                      <a:r>
                        <a:rPr lang="en-US" sz="1100" b="1" u="none" strike="noStrike" cap="none"/>
                        <a:t>Documents</a:t>
                      </a:r>
                      <a:r>
                        <a:rPr lang="en-US" sz="1200" b="1" u="none" strike="noStrike" cap="none"/>
                        <a:t> Needed</a:t>
                      </a:r>
                      <a:endParaRPr sz="1200" b="1" u="none" strike="noStrike" cap="none"/>
                    </a:p>
                  </a:txBody>
                  <a:tcPr marL="91425" marR="91425" marT="68575" marB="68575"/>
                </a:tc>
                <a:tc>
                  <a:txBody>
                    <a:bodyPr/>
                    <a:lstStyle/>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dirty="0">
                          <a:hlinkClick r:id="rId4"/>
                        </a:rPr>
                        <a:t>Frost Tube Site Definition Field Guide</a:t>
                      </a:r>
                      <a:r>
                        <a:rPr lang="en-US" sz="1400" u="none" strike="noStrike" cap="none" dirty="0"/>
                        <a:t>, </a:t>
                      </a:r>
                      <a:endParaRPr sz="1400" u="none" strike="noStrike" cap="none" dirty="0"/>
                    </a:p>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dirty="0">
                          <a:hlinkClick r:id="rId5"/>
                        </a:rPr>
                        <a:t>Frost Tube Site Definition Sheet</a:t>
                      </a:r>
                      <a:r>
                        <a:rPr lang="en-US" sz="1400" u="none" strike="noStrike" cap="none" dirty="0"/>
                        <a:t>, </a:t>
                      </a:r>
                      <a:endParaRPr sz="1400" u="none" strike="noStrike" cap="none" dirty="0"/>
                    </a:p>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dirty="0">
                          <a:hlinkClick r:id="rId6"/>
                        </a:rPr>
                        <a:t>Frost Tube Field Guide at Air Temperatures Warmer Than -20 C</a:t>
                      </a:r>
                      <a:r>
                        <a:rPr lang="en-US" sz="1400" u="none" strike="noStrike" cap="none" dirty="0"/>
                        <a:t>, </a:t>
                      </a:r>
                      <a:r>
                        <a:rPr lang="en-US" sz="1400" u="none" strike="noStrike" cap="none" dirty="0">
                          <a:hlinkClick r:id="rId7"/>
                        </a:rPr>
                        <a:t>Frost Tube Field Guide at Air Temperatures Colder Than -20 C</a:t>
                      </a:r>
                      <a:r>
                        <a:rPr lang="en-US" sz="1400" u="none" strike="noStrike" cap="none" dirty="0"/>
                        <a:t>, </a:t>
                      </a:r>
                      <a:endParaRPr sz="1400" u="none" strike="noStrike" cap="none" dirty="0"/>
                    </a:p>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dirty="0">
                          <a:hlinkClick r:id="rId8"/>
                        </a:rPr>
                        <a:t>Frost Tube Data Sheet</a:t>
                      </a:r>
                      <a:r>
                        <a:rPr lang="en-US" sz="1400" u="none" strike="noStrike" cap="none" dirty="0"/>
                        <a:t>, </a:t>
                      </a:r>
                      <a:endParaRPr sz="1400" u="none" strike="noStrike" cap="none" dirty="0"/>
                    </a:p>
                    <a:p>
                      <a:pPr marL="215900" marR="0" lvl="0" indent="-215900" algn="l" rtl="0">
                        <a:lnSpc>
                          <a:spcPct val="100000"/>
                        </a:lnSpc>
                        <a:spcBef>
                          <a:spcPts val="0"/>
                        </a:spcBef>
                        <a:spcAft>
                          <a:spcPts val="0"/>
                        </a:spcAft>
                        <a:buClr>
                          <a:srgbClr val="000000"/>
                        </a:buClr>
                        <a:buSzPts val="1400"/>
                        <a:buFont typeface="Arial"/>
                        <a:buChar char="•"/>
                      </a:pPr>
                      <a:r>
                        <a:rPr lang="en-US" sz="1400" u="none" strike="noStrike" cap="none" dirty="0">
                          <a:hlinkClick r:id="rId9"/>
                        </a:rPr>
                        <a:t>GPS Protocol Field Guide </a:t>
                      </a:r>
                      <a:r>
                        <a:rPr lang="en-US" sz="1400" u="none" strike="noStrike" cap="none" dirty="0"/>
                        <a:t>(if using a new site), </a:t>
                      </a:r>
                      <a:r>
                        <a:rPr lang="en-US" sz="1400" u="none" strike="noStrike" cap="none" dirty="0">
                          <a:hlinkClick r:id="rId10"/>
                        </a:rPr>
                        <a:t>GPS Protocol Data Sheet</a:t>
                      </a:r>
                      <a:r>
                        <a:rPr lang="en-US" sz="1400" u="none" strike="noStrike" cap="none" dirty="0"/>
                        <a:t>, Optional protocols (</a:t>
                      </a:r>
                      <a:r>
                        <a:rPr lang="en-US" sz="1400" u="none" strike="noStrike" cap="none" dirty="0">
                          <a:hlinkClick r:id="rId11"/>
                        </a:rPr>
                        <a:t>air temp</a:t>
                      </a:r>
                      <a:r>
                        <a:rPr lang="en-US" sz="1400" u="none" strike="noStrike" cap="none" dirty="0"/>
                        <a:t>, </a:t>
                      </a:r>
                      <a:r>
                        <a:rPr lang="en-US" sz="1400" u="none" strike="noStrike" cap="none" dirty="0">
                          <a:hlinkClick r:id="rId12"/>
                        </a:rPr>
                        <a:t>surface temp</a:t>
                      </a:r>
                      <a:r>
                        <a:rPr lang="en-US" sz="1400" u="none" strike="noStrike" cap="none" dirty="0"/>
                        <a:t>, </a:t>
                      </a:r>
                      <a:r>
                        <a:rPr lang="en-US" sz="1400" u="none" strike="noStrike" cap="none" dirty="0">
                          <a:hlinkClick r:id="rId13"/>
                        </a:rPr>
                        <a:t>snowpack</a:t>
                      </a:r>
                      <a:r>
                        <a:rPr lang="en-US" sz="1400" u="none" strike="noStrike" cap="none" dirty="0"/>
                        <a:t>)</a:t>
                      </a:r>
                      <a:endParaRPr sz="1400" u="none" strike="noStrike" cap="none" dirty="0"/>
                    </a:p>
                  </a:txBody>
                  <a:tcPr marL="91425" marR="91425" marT="68575" marB="68575"/>
                </a:tc>
                <a:extLst>
                  <a:ext uri="{0D108BD9-81ED-4DB2-BD59-A6C34878D82A}">
                    <a16:rowId xmlns:a16="http://schemas.microsoft.com/office/drawing/2014/main" val="10003"/>
                  </a:ext>
                </a:extLst>
              </a:tr>
            </a:tbl>
          </a:graphicData>
        </a:graphic>
      </p:graphicFrame>
      <p:pic>
        <p:nvPicPr>
          <p:cNvPr id="167" name="Google Shape;167;p7" descr="Frost Tube 2.png"/>
          <p:cNvPicPr preferRelativeResize="0"/>
          <p:nvPr/>
        </p:nvPicPr>
        <p:blipFill rotWithShape="1">
          <a:blip r:embed="rId14">
            <a:alphaModFix/>
          </a:blip>
          <a:srcRect/>
          <a:stretch/>
        </p:blipFill>
        <p:spPr>
          <a:xfrm>
            <a:off x="4867274" y="219075"/>
            <a:ext cx="731817" cy="661658"/>
          </a:xfrm>
          <a:prstGeom prst="rect">
            <a:avLst/>
          </a:prstGeom>
          <a:noFill/>
          <a:ln>
            <a:noFill/>
          </a:ln>
        </p:spPr>
      </p:pic>
      <p:pic>
        <p:nvPicPr>
          <p:cNvPr id="168" name="Google Shape;168;p7"/>
          <p:cNvPicPr preferRelativeResize="0"/>
          <p:nvPr/>
        </p:nvPicPr>
        <p:blipFill rotWithShape="1">
          <a:blip r:embed="rId15">
            <a:alphaModFix/>
          </a:blip>
          <a:srcRect/>
          <a:stretch/>
        </p:blipFill>
        <p:spPr>
          <a:xfrm>
            <a:off x="0" y="0"/>
            <a:ext cx="1314449" cy="1048657"/>
          </a:xfrm>
          <a:prstGeom prst="rect">
            <a:avLst/>
          </a:prstGeom>
          <a:noFill/>
          <a:ln>
            <a:noFill/>
          </a:ln>
        </p:spPr>
      </p:pic>
      <p:sp>
        <p:nvSpPr>
          <p:cNvPr id="169" name="Google Shape;169;p7"/>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C. When &amp; where to measure.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8"/>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pic>
        <p:nvPicPr>
          <p:cNvPr id="175" name="Google Shape;175;p8"/>
          <p:cNvPicPr preferRelativeResize="0"/>
          <p:nvPr/>
        </p:nvPicPr>
        <p:blipFill rotWithShape="1">
          <a:blip r:embed="rId3">
            <a:alphaModFix/>
          </a:blip>
          <a:srcRect/>
          <a:stretch/>
        </p:blipFill>
        <p:spPr>
          <a:xfrm>
            <a:off x="1504426" y="1870625"/>
            <a:ext cx="5097052" cy="3822801"/>
          </a:xfrm>
          <a:prstGeom prst="rect">
            <a:avLst/>
          </a:prstGeom>
          <a:noFill/>
          <a:ln>
            <a:noFill/>
          </a:ln>
        </p:spPr>
      </p:pic>
      <p:sp>
        <p:nvSpPr>
          <p:cNvPr id="176" name="Google Shape;176;p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77" name="Google Shape;177;p8"/>
          <p:cNvSpPr txBox="1"/>
          <p:nvPr/>
        </p:nvSpPr>
        <p:spPr>
          <a:xfrm>
            <a:off x="826150" y="1089675"/>
            <a:ext cx="34644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Materials</a:t>
            </a:r>
            <a:endParaRPr sz="3600" b="0" i="0" u="none" strike="noStrike" cap="none">
              <a:solidFill>
                <a:srgbClr val="000000"/>
              </a:solidFill>
              <a:latin typeface="Calibri"/>
              <a:ea typeface="Calibri"/>
              <a:cs typeface="Calibri"/>
              <a:sym typeface="Calibri"/>
            </a:endParaRPr>
          </a:p>
        </p:txBody>
      </p:sp>
      <p:sp>
        <p:nvSpPr>
          <p:cNvPr id="178" name="Google Shape;178;p8" descr="Materials include:&#10;Inner tube of clear tubing&#10;Outer tube of PVC pipe&#10;PVC cap for top &#10;PVC or epoxy plug for bottom&#10;PVC cement&#10;Gas burner, alcohol lamp, or lighter&#10;Pliers&#10;Gloves&#10;Food coloring and water&#10;Black waterproof marker&#10;Meter stick&#10;Soil probe or steel rod&#10;Flag&#10;Frost Tube Definition Sheet&#10;"/>
          <p:cNvSpPr txBox="1"/>
          <p:nvPr/>
        </p:nvSpPr>
        <p:spPr>
          <a:xfrm>
            <a:off x="6544450" y="1970475"/>
            <a:ext cx="2599550" cy="35394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Inner tube of clear tubing</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Outer tube of PVC pipe</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PVC cap for top </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PVC or epoxy plug for bottom</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PVC cement</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Gas burner, alcohol lamp, or lighter</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Pliers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Gloves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Food coloring and water</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Black waterproof marker</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Meter stick</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Soil probe or steel rod</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Flag</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Frost Tube Definition Sheet</a:t>
            </a:r>
            <a:endParaRPr sz="1400" b="0" i="0" u="none" strike="noStrike" cap="none">
              <a:solidFill>
                <a:srgbClr val="000000"/>
              </a:solidFill>
              <a:latin typeface="Calibri"/>
              <a:ea typeface="Calibri"/>
              <a:cs typeface="Calibri"/>
              <a:sym typeface="Calibri"/>
            </a:endParaRPr>
          </a:p>
        </p:txBody>
      </p:sp>
      <p:pic>
        <p:nvPicPr>
          <p:cNvPr id="179" name="Google Shape;179;p8"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180" name="Google Shape;180;p8"/>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181" name="Google Shape;181;p8"/>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D. Required materials.</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E. Making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p:nvPr/>
        </p:nvSpPr>
        <p:spPr>
          <a:xfrm>
            <a:off x="1291834" y="0"/>
            <a:ext cx="7871216" cy="1038225"/>
          </a:xfrm>
          <a:prstGeom prst="rect">
            <a:avLst/>
          </a:prstGeom>
          <a:solidFill>
            <a:srgbClr val="9A8C7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44300F"/>
                </a:solidFill>
                <a:latin typeface="Arial Rounded"/>
                <a:ea typeface="Arial Rounded"/>
                <a:cs typeface="Arial Rounded"/>
                <a:sym typeface="Arial Rounded"/>
              </a:rPr>
              <a:t>    </a:t>
            </a:r>
            <a:r>
              <a:rPr lang="en-US" sz="2500" b="1" i="0" u="none" strike="noStrike" cap="none">
                <a:solidFill>
                  <a:srgbClr val="44300F"/>
                </a:solidFill>
                <a:latin typeface="Arial"/>
                <a:ea typeface="Arial"/>
                <a:cs typeface="Arial"/>
                <a:sym typeface="Arial"/>
              </a:rPr>
              <a:t>Soil (Pedosphere)                  Frost Tube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a:solidFill>
                <a:srgbClr val="44300F"/>
              </a:solidFill>
              <a:latin typeface="Arial Rounded"/>
              <a:ea typeface="Arial Rounded"/>
              <a:cs typeface="Arial Rounded"/>
              <a:sym typeface="Arial Rounded"/>
            </a:endParaRPr>
          </a:p>
        </p:txBody>
      </p:sp>
      <p:sp>
        <p:nvSpPr>
          <p:cNvPr id="187" name="Google Shape;187;p9"/>
          <p:cNvSpPr txBox="1">
            <a:spLocks noGrp="1"/>
          </p:cNvSpPr>
          <p:nvPr>
            <p:ph type="title"/>
          </p:nvPr>
        </p:nvSpPr>
        <p:spPr>
          <a:xfrm>
            <a:off x="1590115" y="1128383"/>
            <a:ext cx="7886700" cy="6775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b="1"/>
              <a:t>Make a Frost Tube</a:t>
            </a:r>
            <a:endParaRPr b="1"/>
          </a:p>
        </p:txBody>
      </p:sp>
      <p:sp>
        <p:nvSpPr>
          <p:cNvPr id="188" name="Google Shape;188;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89" name="Google Shape;189;p9"/>
          <p:cNvSpPr txBox="1"/>
          <p:nvPr/>
        </p:nvSpPr>
        <p:spPr>
          <a:xfrm>
            <a:off x="1304365" y="1605929"/>
            <a:ext cx="7615076" cy="5682415"/>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2200"/>
              <a:buFont typeface="Arial"/>
              <a:buNone/>
            </a:pPr>
            <a:endParaRPr sz="2200" b="0" i="0" u="none" strike="noStrike" cap="none">
              <a:solidFill>
                <a:srgbClr val="000000"/>
              </a:solidFill>
              <a:latin typeface="Calibri"/>
              <a:ea typeface="Calibri"/>
              <a:cs typeface="Calibri"/>
              <a:sym typeface="Calibri"/>
            </a:endParaRPr>
          </a:p>
          <a:p>
            <a:pPr marL="0" marR="0" lvl="0" indent="0" algn="l" rtl="0">
              <a:lnSpc>
                <a:spcPct val="93000"/>
              </a:lnSpc>
              <a:spcBef>
                <a:spcPts val="10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90" name="Google Shape;190;p9" descr="Frost tube consists of an outer tube that is inserted in the ground, on meter above and one meter below the surface. the inner tube is flexible water / dye filled that is marked to indicate the level of frozen ground below the surface. "/>
          <p:cNvPicPr preferRelativeResize="0"/>
          <p:nvPr/>
        </p:nvPicPr>
        <p:blipFill rotWithShape="1">
          <a:blip r:embed="rId3">
            <a:alphaModFix/>
          </a:blip>
          <a:srcRect/>
          <a:stretch/>
        </p:blipFill>
        <p:spPr>
          <a:xfrm>
            <a:off x="2569307" y="1738923"/>
            <a:ext cx="4797131" cy="4798977"/>
          </a:xfrm>
          <a:prstGeom prst="rect">
            <a:avLst/>
          </a:prstGeom>
          <a:noFill/>
          <a:ln>
            <a:noFill/>
          </a:ln>
        </p:spPr>
      </p:pic>
      <p:pic>
        <p:nvPicPr>
          <p:cNvPr id="191" name="Google Shape;191;p9" descr="Frost Tube 2.png"/>
          <p:cNvPicPr preferRelativeResize="0"/>
          <p:nvPr/>
        </p:nvPicPr>
        <p:blipFill rotWithShape="1">
          <a:blip r:embed="rId4">
            <a:alphaModFix/>
          </a:blip>
          <a:srcRect/>
          <a:stretch/>
        </p:blipFill>
        <p:spPr>
          <a:xfrm>
            <a:off x="4867274" y="219075"/>
            <a:ext cx="731817" cy="661658"/>
          </a:xfrm>
          <a:prstGeom prst="rect">
            <a:avLst/>
          </a:prstGeom>
          <a:noFill/>
          <a:ln>
            <a:noFill/>
          </a:ln>
        </p:spPr>
      </p:pic>
      <p:pic>
        <p:nvPicPr>
          <p:cNvPr id="192" name="Google Shape;192;p9"/>
          <p:cNvPicPr preferRelativeResize="0"/>
          <p:nvPr/>
        </p:nvPicPr>
        <p:blipFill rotWithShape="1">
          <a:blip r:embed="rId5">
            <a:alphaModFix/>
          </a:blip>
          <a:srcRect/>
          <a:stretch/>
        </p:blipFill>
        <p:spPr>
          <a:xfrm>
            <a:off x="0" y="0"/>
            <a:ext cx="1314449" cy="1048657"/>
          </a:xfrm>
          <a:prstGeom prst="rect">
            <a:avLst/>
          </a:prstGeom>
          <a:noFill/>
          <a:ln>
            <a:noFill/>
          </a:ln>
        </p:spPr>
      </p:pic>
      <p:sp>
        <p:nvSpPr>
          <p:cNvPr id="193" name="Google Shape;193;p9"/>
          <p:cNvSpPr txBox="1"/>
          <p:nvPr/>
        </p:nvSpPr>
        <p:spPr>
          <a:xfrm>
            <a:off x="0" y="1038225"/>
            <a:ext cx="1304365" cy="5819775"/>
          </a:xfrm>
          <a:prstGeom prst="rect">
            <a:avLst/>
          </a:prstGeom>
          <a:solidFill>
            <a:srgbClr val="9A8C7D">
              <a:alpha val="74509"/>
            </a:srgbClr>
          </a:solid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34240D"/>
              </a:buClr>
              <a:buSzPts val="1200"/>
              <a:buFont typeface="Arial"/>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A. Why measure frost depth? </a:t>
            </a:r>
            <a:endParaRPr sz="1100" b="0" i="0" u="none" strike="noStrike" cap="none">
              <a:solidFill>
                <a:srgbClr val="34240D"/>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B. Properties that affect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C. When &amp; where to measure.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D. Required materials.</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E. Making a frost tube.</a:t>
            </a:r>
            <a:endParaRPr sz="1100" b="0" i="0" u="none" strike="noStrike" cap="none">
              <a:solidFill>
                <a:schemeClr val="lt1"/>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F. Installing a frost tube.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G. Measuring frost depth.</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H. Report data to GLOBE.</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3175"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I. Data Visualization.</a:t>
            </a:r>
            <a:endParaRPr sz="1100" b="0" i="0" u="none" strike="noStrike" cap="none">
              <a:solidFill>
                <a:srgbClr val="000000"/>
              </a:solidFill>
              <a:latin typeface="Arial"/>
              <a:ea typeface="Arial"/>
              <a:cs typeface="Arial"/>
              <a:sym typeface="Arial"/>
            </a:endParaRPr>
          </a:p>
          <a:p>
            <a:pPr marL="228600" marR="0" lvl="0" indent="-152400" algn="l" rtl="0">
              <a:lnSpc>
                <a:spcPct val="100000"/>
              </a:lnSpc>
              <a:spcBef>
                <a:spcPts val="0"/>
              </a:spcBef>
              <a:spcAft>
                <a:spcPts val="0"/>
              </a:spcAft>
              <a:buClr>
                <a:schemeClr val="dk1"/>
              </a:buClr>
              <a:buSzPts val="1200"/>
              <a:buFont typeface="Calibri"/>
              <a:buNone/>
            </a:pPr>
            <a:endParaRPr sz="1100" b="1" i="0" u="none" strike="noStrike" cap="none">
              <a:solidFill>
                <a:srgbClr val="34240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4240D"/>
                </a:solidFill>
                <a:latin typeface="Arial"/>
                <a:ea typeface="Arial"/>
                <a:cs typeface="Arial"/>
                <a:sym typeface="Arial"/>
              </a:rPr>
              <a:t>J. Additional Information.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4146</Words>
  <Application>Microsoft Macintosh PowerPoint</Application>
  <PresentationFormat>On-screen Show (4:3)</PresentationFormat>
  <Paragraphs>961</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Arial Rounded</vt:lpstr>
      <vt:lpstr>Calibri</vt:lpstr>
      <vt:lpstr>Office Theme</vt:lpstr>
      <vt:lpstr>PowerPoint Presentation</vt:lpstr>
      <vt:lpstr>Frost Tube Overview &amp; Learning Objectives</vt:lpstr>
      <vt:lpstr>PowerPoint Presentation</vt:lpstr>
      <vt:lpstr>Why measure frost depth?</vt:lpstr>
      <vt:lpstr>In areas with permafrost , almost all biological activity takes place in the active layer.   </vt:lpstr>
      <vt:lpstr>Properties that affect frost depth</vt:lpstr>
      <vt:lpstr>Overview of Protocol</vt:lpstr>
      <vt:lpstr>PowerPoint Presentation</vt:lpstr>
      <vt:lpstr>Make a Frost Tube</vt:lpstr>
      <vt:lpstr>Step 1: Determine the Length of the Frost Tube</vt:lpstr>
      <vt:lpstr>Step 1: Determine the Length of the Frost Tube</vt:lpstr>
      <vt:lpstr>Step 2 &amp; 3: Cut &amp; Seal Outer Tube</vt:lpstr>
      <vt:lpstr>Step 4-8: Add colored water &amp; seal inner tube</vt:lpstr>
      <vt:lpstr>PowerPoint Presentation</vt:lpstr>
      <vt:lpstr>Install in Summer, Measure in Fall, Winter, Spring</vt:lpstr>
      <vt:lpstr>Install in Summer. Measure in Fall, Winter, Spring</vt:lpstr>
      <vt:lpstr>PowerPoint Presentation</vt:lpstr>
      <vt:lpstr>Reporting Data to GLOBE</vt:lpstr>
      <vt:lpstr>Frost Tube Site Creation</vt:lpstr>
      <vt:lpstr>Frost Tube Site Creation</vt:lpstr>
      <vt:lpstr>Frost Tube Site Creation</vt:lpstr>
      <vt:lpstr>Frost Tube Site Creation</vt:lpstr>
      <vt:lpstr>Frost Tube Data Entry</vt:lpstr>
      <vt:lpstr>Frost Tube Data Entry</vt:lpstr>
      <vt:lpstr>Frost Tube Data Entry</vt:lpstr>
      <vt:lpstr>Frost Tube Data Entry</vt:lpstr>
      <vt:lpstr>Frost Tube Data Entry</vt:lpstr>
      <vt:lpstr>Data System Responses</vt:lpstr>
      <vt:lpstr>PowerPoint Presentation</vt:lpstr>
      <vt:lpstr>Visualizing Data</vt:lpstr>
      <vt:lpstr>Please provide us with feedback about this module. This is a community project and we welcome your comments, suggestions and edits!  Questions after reviewing this module? Contact GLOBE: help@nasaglobe.org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cornlew</dc:creator>
  <cp:lastModifiedBy>Alison Mote</cp:lastModifiedBy>
  <cp:revision>4</cp:revision>
  <dcterms:modified xsi:type="dcterms:W3CDTF">2026-04-10T19:37:10Z</dcterms:modified>
</cp:coreProperties>
</file>