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87" r:id="rId24"/>
    <p:sldId id="291" r:id="rId25"/>
    <p:sldId id="295" r:id="rId26"/>
    <p:sldId id="290" r:id="rId27"/>
    <p:sldId id="292" r:id="rId28"/>
    <p:sldId id="293" r:id="rId29"/>
    <p:sldId id="294" r:id="rId30"/>
    <p:sldId id="296" r:id="rId31"/>
    <p:sldId id="281" r:id="rId32"/>
    <p:sldId id="282" r:id="rId33"/>
    <p:sldId id="283" r:id="rId34"/>
    <p:sldId id="284" r:id="rId35"/>
    <p:sldId id="285" r:id="rId36"/>
    <p:sldId id="286" r:id="rId3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1" roundtripDataSignature="AMtx7miXrd2BdryaCZq7l6sceK2tBi/vZ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017E755-B906-42A6-9DEB-FC72C10FD262}">
  <a:tblStyle styleId="{B017E755-B906-42A6-9DEB-FC72C10FD262}" styleName="Table_0">
    <a:wholeTbl>
      <a:tcTxStyle b="off" i="off">
        <a:font>
          <a:latin typeface="Calibri"/>
          <a:ea typeface="Calibri"/>
          <a:cs typeface="Calibri"/>
        </a:font>
        <a:schemeClr val="dk1"/>
      </a:tcTxStyle>
      <a:tcStyle>
        <a:tcBdr>
          <a:left>
            <a:ln w="12700" cap="flat" cmpd="sng">
              <a:solidFill>
                <a:schemeClr val="accent3"/>
              </a:solidFill>
              <a:prstDash val="solid"/>
              <a:round/>
              <a:headEnd type="none" w="sm" len="sm"/>
              <a:tailEnd type="none" w="sm" len="sm"/>
            </a:ln>
          </a:left>
          <a:right>
            <a:ln w="12700" cap="flat" cmpd="sng">
              <a:solidFill>
                <a:schemeClr val="accent3"/>
              </a:solidFill>
              <a:prstDash val="solid"/>
              <a:round/>
              <a:headEnd type="none" w="sm" len="sm"/>
              <a:tailEnd type="none" w="sm" len="sm"/>
            </a:ln>
          </a:right>
          <a:top>
            <a:ln w="12700" cap="flat" cmpd="sng">
              <a:solidFill>
                <a:schemeClr val="accent3"/>
              </a:solidFill>
              <a:prstDash val="solid"/>
              <a:round/>
              <a:headEnd type="none" w="sm" len="sm"/>
              <a:tailEnd type="none" w="sm" len="sm"/>
            </a:ln>
          </a:top>
          <a:bottom>
            <a:ln w="12700" cap="flat" cmpd="sng">
              <a:solidFill>
                <a:schemeClr val="accent3"/>
              </a:solidFill>
              <a:prstDash val="solid"/>
              <a:round/>
              <a:headEnd type="none" w="sm" len="sm"/>
              <a:tailEnd type="none" w="sm" len="sm"/>
            </a:ln>
          </a:bottom>
          <a:insideH>
            <a:ln w="12700" cap="flat" cmpd="sng">
              <a:solidFill>
                <a:schemeClr val="accent3"/>
              </a:solidFill>
              <a:prstDash val="solid"/>
              <a:round/>
              <a:headEnd type="none" w="sm" len="sm"/>
              <a:tailEnd type="none" w="sm" len="sm"/>
            </a:ln>
          </a:insideH>
          <a:insideV>
            <a:ln w="12700" cap="flat" cmpd="sng">
              <a:solidFill>
                <a:schemeClr val="accent3"/>
              </a:solidFill>
              <a:prstDash val="solid"/>
              <a:round/>
              <a:headEnd type="none" w="sm" len="sm"/>
              <a:tailEnd type="none" w="sm" len="sm"/>
            </a:ln>
          </a:insideV>
        </a:tcBdr>
        <a:fill>
          <a:solidFill>
            <a:srgbClr val="F0F0F0"/>
          </a:solidFill>
        </a:fill>
      </a:tcStyle>
    </a:wholeTbl>
    <a:band1H>
      <a:tcTxStyle/>
      <a:tcStyle>
        <a:tcBdr/>
        <a:fill>
          <a:solidFill>
            <a:srgbClr val="E0E0E0"/>
          </a:solidFill>
        </a:fill>
      </a:tcStyle>
    </a:band1H>
    <a:band2H>
      <a:tcTxStyle/>
      <a:tcStyle>
        <a:tcBdr/>
      </a:tcStyle>
    </a:band2H>
    <a:band1V>
      <a:tcTxStyle/>
      <a:tcStyle>
        <a:tcBdr/>
        <a:fill>
          <a:solidFill>
            <a:srgbClr val="E0E0E0"/>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3"/>
              </a:solidFill>
              <a:prstDash val="solid"/>
              <a:round/>
              <a:headEnd type="none" w="sm" len="sm"/>
              <a:tailEnd type="none" w="sm" len="sm"/>
            </a:ln>
          </a:top>
        </a:tcBdr>
        <a:fill>
          <a:solidFill>
            <a:srgbClr val="F0F0F0"/>
          </a:solidFill>
        </a:fill>
      </a:tcStyle>
    </a:lastRow>
    <a:seCell>
      <a:tcTxStyle/>
      <a:tcStyle>
        <a:tcBdr/>
      </a:tcStyle>
    </a:seCell>
    <a:swCell>
      <a:tcTxStyle/>
      <a:tcStyle>
        <a:tcBdr/>
      </a:tcStyle>
    </a:swCell>
    <a:firstRow>
      <a:tcTxStyle b="on" i="off"/>
      <a:tcStyle>
        <a:tcBdr/>
        <a:fill>
          <a:solidFill>
            <a:srgbClr val="F0F0F0"/>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322"/>
    <p:restoredTop sz="94660"/>
  </p:normalViewPr>
  <p:slideViewPr>
    <p:cSldViewPr snapToGrid="0">
      <p:cViewPr varScale="1">
        <p:scale>
          <a:sx n="116" d="100"/>
          <a:sy n="116" d="100"/>
        </p:scale>
        <p:origin x="184" y="240"/>
      </p:cViewPr>
      <p:guideLst/>
    </p:cSldViewPr>
  </p:slideViewPr>
  <p:outlineViewPr>
    <p:cViewPr>
      <p:scale>
        <a:sx n="33" d="100"/>
        <a:sy n="33" d="100"/>
      </p:scale>
      <p:origin x="0" y="-4630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a:extLst>
            <a:ext uri="{FF2B5EF4-FFF2-40B4-BE49-F238E27FC236}">
              <a16:creationId xmlns:a16="http://schemas.microsoft.com/office/drawing/2014/main" id="{8182681D-38A3-2E86-53B2-8580A3B99F87}"/>
            </a:ext>
          </a:extLst>
        </p:cNvPr>
        <p:cNvGrpSpPr/>
        <p:nvPr/>
      </p:nvGrpSpPr>
      <p:grpSpPr>
        <a:xfrm>
          <a:off x="0" y="0"/>
          <a:ext cx="0" cy="0"/>
          <a:chOff x="0" y="0"/>
          <a:chExt cx="0" cy="0"/>
        </a:xfrm>
      </p:grpSpPr>
      <p:sp>
        <p:nvSpPr>
          <p:cNvPr id="298" name="Google Shape;298;p23:notes">
            <a:extLst>
              <a:ext uri="{FF2B5EF4-FFF2-40B4-BE49-F238E27FC236}">
                <a16:creationId xmlns:a16="http://schemas.microsoft.com/office/drawing/2014/main" id="{7AFF5395-7D7B-5588-8F47-E69351C816CD}"/>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p23:notes">
            <a:extLst>
              <a:ext uri="{FF2B5EF4-FFF2-40B4-BE49-F238E27FC236}">
                <a16:creationId xmlns:a16="http://schemas.microsoft.com/office/drawing/2014/main" id="{4E2C2825-81D2-BFC1-C275-487F4312B4FD}"/>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76827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a:extLst>
            <a:ext uri="{FF2B5EF4-FFF2-40B4-BE49-F238E27FC236}">
              <a16:creationId xmlns:a16="http://schemas.microsoft.com/office/drawing/2014/main" id="{CC0D0BF0-A42A-2796-C5A0-994C6E304310}"/>
            </a:ext>
          </a:extLst>
        </p:cNvPr>
        <p:cNvGrpSpPr/>
        <p:nvPr/>
      </p:nvGrpSpPr>
      <p:grpSpPr>
        <a:xfrm>
          <a:off x="0" y="0"/>
          <a:ext cx="0" cy="0"/>
          <a:chOff x="0" y="0"/>
          <a:chExt cx="0" cy="0"/>
        </a:xfrm>
      </p:grpSpPr>
      <p:sp>
        <p:nvSpPr>
          <p:cNvPr id="298" name="Google Shape;298;p23:notes">
            <a:extLst>
              <a:ext uri="{FF2B5EF4-FFF2-40B4-BE49-F238E27FC236}">
                <a16:creationId xmlns:a16="http://schemas.microsoft.com/office/drawing/2014/main" id="{925176EC-EF34-43BB-62AA-CF4A0502D5F8}"/>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p23:notes">
            <a:extLst>
              <a:ext uri="{FF2B5EF4-FFF2-40B4-BE49-F238E27FC236}">
                <a16:creationId xmlns:a16="http://schemas.microsoft.com/office/drawing/2014/main" id="{18DCF066-CD2F-E90F-E5A2-548B9367D09C}"/>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84477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a:extLst>
            <a:ext uri="{FF2B5EF4-FFF2-40B4-BE49-F238E27FC236}">
              <a16:creationId xmlns:a16="http://schemas.microsoft.com/office/drawing/2014/main" id="{91C7FD05-5FF3-FC62-9D5E-987BC177598E}"/>
            </a:ext>
          </a:extLst>
        </p:cNvPr>
        <p:cNvGrpSpPr/>
        <p:nvPr/>
      </p:nvGrpSpPr>
      <p:grpSpPr>
        <a:xfrm>
          <a:off x="0" y="0"/>
          <a:ext cx="0" cy="0"/>
          <a:chOff x="0" y="0"/>
          <a:chExt cx="0" cy="0"/>
        </a:xfrm>
      </p:grpSpPr>
      <p:sp>
        <p:nvSpPr>
          <p:cNvPr id="298" name="Google Shape;298;p23:notes">
            <a:extLst>
              <a:ext uri="{FF2B5EF4-FFF2-40B4-BE49-F238E27FC236}">
                <a16:creationId xmlns:a16="http://schemas.microsoft.com/office/drawing/2014/main" id="{405EAAB5-8E84-DB52-2276-AD70DBA48927}"/>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p23:notes">
            <a:extLst>
              <a:ext uri="{FF2B5EF4-FFF2-40B4-BE49-F238E27FC236}">
                <a16:creationId xmlns:a16="http://schemas.microsoft.com/office/drawing/2014/main" id="{C86997D7-279A-F3F1-21E8-5ACC7934A26F}"/>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73672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a:extLst>
            <a:ext uri="{FF2B5EF4-FFF2-40B4-BE49-F238E27FC236}">
              <a16:creationId xmlns:a16="http://schemas.microsoft.com/office/drawing/2014/main" id="{CB99B246-5D64-2E46-E782-B5008A55E84C}"/>
            </a:ext>
          </a:extLst>
        </p:cNvPr>
        <p:cNvGrpSpPr/>
        <p:nvPr/>
      </p:nvGrpSpPr>
      <p:grpSpPr>
        <a:xfrm>
          <a:off x="0" y="0"/>
          <a:ext cx="0" cy="0"/>
          <a:chOff x="0" y="0"/>
          <a:chExt cx="0" cy="0"/>
        </a:xfrm>
      </p:grpSpPr>
      <p:sp>
        <p:nvSpPr>
          <p:cNvPr id="318" name="Google Shape;318;p25:notes">
            <a:extLst>
              <a:ext uri="{FF2B5EF4-FFF2-40B4-BE49-F238E27FC236}">
                <a16:creationId xmlns:a16="http://schemas.microsoft.com/office/drawing/2014/main" id="{B8AC4E3F-94CA-789A-6A56-5BD84468E94B}"/>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p25:notes">
            <a:extLst>
              <a:ext uri="{FF2B5EF4-FFF2-40B4-BE49-F238E27FC236}">
                <a16:creationId xmlns:a16="http://schemas.microsoft.com/office/drawing/2014/main" id="{8FC6CAD8-7051-3074-BE34-CD5EC73BE4B4}"/>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42147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a:extLst>
            <a:ext uri="{FF2B5EF4-FFF2-40B4-BE49-F238E27FC236}">
              <a16:creationId xmlns:a16="http://schemas.microsoft.com/office/drawing/2014/main" id="{F969F5AC-4835-A57C-BA17-E2282393BF6D}"/>
            </a:ext>
          </a:extLst>
        </p:cNvPr>
        <p:cNvGrpSpPr/>
        <p:nvPr/>
      </p:nvGrpSpPr>
      <p:grpSpPr>
        <a:xfrm>
          <a:off x="0" y="0"/>
          <a:ext cx="0" cy="0"/>
          <a:chOff x="0" y="0"/>
          <a:chExt cx="0" cy="0"/>
        </a:xfrm>
      </p:grpSpPr>
      <p:sp>
        <p:nvSpPr>
          <p:cNvPr id="318" name="Google Shape;318;p25:notes">
            <a:extLst>
              <a:ext uri="{FF2B5EF4-FFF2-40B4-BE49-F238E27FC236}">
                <a16:creationId xmlns:a16="http://schemas.microsoft.com/office/drawing/2014/main" id="{E25FCF4B-0006-0F26-6237-08DE1B259AFB}"/>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p25:notes">
            <a:extLst>
              <a:ext uri="{FF2B5EF4-FFF2-40B4-BE49-F238E27FC236}">
                <a16:creationId xmlns:a16="http://schemas.microsoft.com/office/drawing/2014/main" id="{2E7B4DF8-FA53-68A7-A4E2-A0B12021D7F0}"/>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78359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a:extLst>
            <a:ext uri="{FF2B5EF4-FFF2-40B4-BE49-F238E27FC236}">
              <a16:creationId xmlns:a16="http://schemas.microsoft.com/office/drawing/2014/main" id="{AA5BAFCA-05D0-EE7F-AAE9-2A486C846813}"/>
            </a:ext>
          </a:extLst>
        </p:cNvPr>
        <p:cNvGrpSpPr/>
        <p:nvPr/>
      </p:nvGrpSpPr>
      <p:grpSpPr>
        <a:xfrm>
          <a:off x="0" y="0"/>
          <a:ext cx="0" cy="0"/>
          <a:chOff x="0" y="0"/>
          <a:chExt cx="0" cy="0"/>
        </a:xfrm>
      </p:grpSpPr>
      <p:sp>
        <p:nvSpPr>
          <p:cNvPr id="318" name="Google Shape;318;p25:notes">
            <a:extLst>
              <a:ext uri="{FF2B5EF4-FFF2-40B4-BE49-F238E27FC236}">
                <a16:creationId xmlns:a16="http://schemas.microsoft.com/office/drawing/2014/main" id="{25C5007B-5BE8-F395-35A3-CF9AF35327D9}"/>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p25:notes">
            <a:extLst>
              <a:ext uri="{FF2B5EF4-FFF2-40B4-BE49-F238E27FC236}">
                <a16:creationId xmlns:a16="http://schemas.microsoft.com/office/drawing/2014/main" id="{0FAFA30C-84A3-FB6C-028C-D5E301A465E2}"/>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56045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a:extLst>
            <a:ext uri="{FF2B5EF4-FFF2-40B4-BE49-F238E27FC236}">
              <a16:creationId xmlns:a16="http://schemas.microsoft.com/office/drawing/2014/main" id="{B96022E6-91CC-6FC0-8B11-086E28E1C54F}"/>
            </a:ext>
          </a:extLst>
        </p:cNvPr>
        <p:cNvGrpSpPr/>
        <p:nvPr/>
      </p:nvGrpSpPr>
      <p:grpSpPr>
        <a:xfrm>
          <a:off x="0" y="0"/>
          <a:ext cx="0" cy="0"/>
          <a:chOff x="0" y="0"/>
          <a:chExt cx="0" cy="0"/>
        </a:xfrm>
      </p:grpSpPr>
      <p:sp>
        <p:nvSpPr>
          <p:cNvPr id="318" name="Google Shape;318;p25:notes">
            <a:extLst>
              <a:ext uri="{FF2B5EF4-FFF2-40B4-BE49-F238E27FC236}">
                <a16:creationId xmlns:a16="http://schemas.microsoft.com/office/drawing/2014/main" id="{245BD4C5-F859-A9A2-B497-8CA55A1462CC}"/>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p25:notes">
            <a:extLst>
              <a:ext uri="{FF2B5EF4-FFF2-40B4-BE49-F238E27FC236}">
                <a16:creationId xmlns:a16="http://schemas.microsoft.com/office/drawing/2014/main" id="{A2670EA3-6552-0FDB-16AC-0701675DBFCC}"/>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5369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a:extLst>
            <a:ext uri="{FF2B5EF4-FFF2-40B4-BE49-F238E27FC236}">
              <a16:creationId xmlns:a16="http://schemas.microsoft.com/office/drawing/2014/main" id="{01A8FF7B-FBF1-BA80-B71B-5E7366BA8303}"/>
            </a:ext>
          </a:extLst>
        </p:cNvPr>
        <p:cNvGrpSpPr/>
        <p:nvPr/>
      </p:nvGrpSpPr>
      <p:grpSpPr>
        <a:xfrm>
          <a:off x="0" y="0"/>
          <a:ext cx="0" cy="0"/>
          <a:chOff x="0" y="0"/>
          <a:chExt cx="0" cy="0"/>
        </a:xfrm>
      </p:grpSpPr>
      <p:sp>
        <p:nvSpPr>
          <p:cNvPr id="318" name="Google Shape;318;p25:notes">
            <a:extLst>
              <a:ext uri="{FF2B5EF4-FFF2-40B4-BE49-F238E27FC236}">
                <a16:creationId xmlns:a16="http://schemas.microsoft.com/office/drawing/2014/main" id="{D12561AD-D138-FC14-A5B5-BA8CE3A728F1}"/>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p25:notes">
            <a:extLst>
              <a:ext uri="{FF2B5EF4-FFF2-40B4-BE49-F238E27FC236}">
                <a16:creationId xmlns:a16="http://schemas.microsoft.com/office/drawing/2014/main" id="{168E7A77-D9B1-BD21-FEEF-8124E025A3F4}"/>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66951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 name="Google Shape;380;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2"/>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3"/>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3"/>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3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4"/>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4"/>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3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3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3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36"/>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36"/>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3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7"/>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7"/>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7"/>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7"/>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7"/>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3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0"/>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0"/>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1"/>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1"/>
          <p:cNvSpPr>
            <a:spLocks noGrp="1"/>
          </p:cNvSpPr>
          <p:nvPr>
            <p:ph type="pic" idx="2"/>
          </p:nvPr>
        </p:nvSpPr>
        <p:spPr>
          <a:xfrm>
            <a:off x="3887391" y="987426"/>
            <a:ext cx="4629150" cy="4873625"/>
          </a:xfrm>
          <a:prstGeom prst="rect">
            <a:avLst/>
          </a:prstGeom>
          <a:noFill/>
          <a:ln>
            <a:noFill/>
          </a:ln>
        </p:spPr>
      </p:sp>
      <p:sp>
        <p:nvSpPr>
          <p:cNvPr id="68" name="Google Shape;68;p41"/>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25.jpg"/></Relationships>
</file>

<file path=ppt/slides/_rels/slide23.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4.jpg"/><Relationship Id="rId7" Type="http://schemas.openxmlformats.org/officeDocument/2006/relationships/hyperlink" Target="https://www.globe.gov/"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data.globe.gov/" TargetMode="External"/><Relationship Id="rId5" Type="http://schemas.openxmlformats.org/officeDocument/2006/relationships/hyperlink" Target="https://www.globe.gov/globe-data/data-entry/globe-observer" TargetMode="External"/><Relationship Id="rId4" Type="http://schemas.openxmlformats.org/officeDocument/2006/relationships/image" Target="../media/image27.jpg"/><Relationship Id="rId9"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7.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27.jpg"/></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www.globe.gov/documents/352961/5b9110c4-e026-4ad1-914d-237e1219fb40" TargetMode="Externa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7.jpg"/></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jpg"/></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43.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43.jpg"/><Relationship Id="rId4" Type="http://schemas.openxmlformats.org/officeDocument/2006/relationships/image" Target="../media/image4.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43.jpg"/><Relationship Id="rId4" Type="http://schemas.openxmlformats.org/officeDocument/2006/relationships/image" Target="../media/image4.jpg"/></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8" Type="http://schemas.openxmlformats.org/officeDocument/2006/relationships/hyperlink" Target="http://www.nasa.gov/topics/earth/index.html" TargetMode="External"/><Relationship Id="rId3" Type="http://schemas.openxmlformats.org/officeDocument/2006/relationships/image" Target="../media/image2.jpg"/><Relationship Id="rId7" Type="http://schemas.openxmlformats.org/officeDocument/2006/relationships/hyperlink" Target="http://www.globe.gov/"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mailto:help@globe.gov" TargetMode="External"/><Relationship Id="rId5" Type="http://schemas.openxmlformats.org/officeDocument/2006/relationships/image" Target="../media/image44.jpg"/><Relationship Id="rId10" Type="http://schemas.openxmlformats.org/officeDocument/2006/relationships/image" Target="../media/image45.png"/><Relationship Id="rId4" Type="http://schemas.openxmlformats.org/officeDocument/2006/relationships/image" Target="../media/image4.jpg"/><Relationship Id="rId9" Type="http://schemas.openxmlformats.org/officeDocument/2006/relationships/hyperlink" Target="http://climate.nasa.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8" Type="http://schemas.openxmlformats.org/officeDocument/2006/relationships/hyperlink" Target="http://www.globe.gov/documents/352961/2e8a655a-3f5b-442b-be16-d32d2953e899" TargetMode="External"/><Relationship Id="rId3" Type="http://schemas.openxmlformats.org/officeDocument/2006/relationships/image" Target="../media/image4.jpg"/><Relationship Id="rId7" Type="http://schemas.openxmlformats.org/officeDocument/2006/relationships/hyperlink" Target="http://www.globe.gov/documents/352961/5b9110c4-e026-4ad1-914d-237e1219fb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globe.gov/documents/352961/e5d46e27-2ac0-4a34-8fbf-7a871c66a4be" TargetMode="External"/><Relationship Id="rId5" Type="http://schemas.openxmlformats.org/officeDocument/2006/relationships/hyperlink" Target="http://www.globe.gov/documents/352961/a3624505-f6c3-4f22-be4c-75d2b6e98d78" TargetMode="External"/><Relationship Id="rId4" Type="http://schemas.openxmlformats.org/officeDocument/2006/relationships/image" Target="../media/image7.jpg"/><Relationship Id="rId9" Type="http://schemas.openxmlformats.org/officeDocument/2006/relationships/hyperlink" Target="http://www.globe.gov/documents/352961/d759b444-cdfa-4123-a78f-b92b82dfa4ab"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globe.gov/do-globe/globe-teachers-guide/instruments" TargetMode="External"/><Relationship Id="rId5" Type="http://schemas.openxmlformats.org/officeDocument/2006/relationships/hyperlink" Target="http://www.globe.gov/documents/10157/380993/Tool+Kit" TargetMode="Externa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banner: Soil Bulk Density"/>
          <p:cNvPicPr preferRelativeResize="0"/>
          <p:nvPr/>
        </p:nvPicPr>
        <p:blipFill rotWithShape="1">
          <a:blip r:embed="rId3">
            <a:alphaModFix/>
          </a:blip>
          <a:srcRect/>
          <a:stretch/>
        </p:blipFill>
        <p:spPr>
          <a:xfrm>
            <a:off x="0" y="-1"/>
            <a:ext cx="9144000" cy="1022057"/>
          </a:xfrm>
          <a:prstGeom prst="rect">
            <a:avLst/>
          </a:prstGeom>
          <a:noFill/>
          <a:ln>
            <a:noFill/>
          </a:ln>
        </p:spPr>
      </p:pic>
      <p:sp>
        <p:nvSpPr>
          <p:cNvPr id="89" name="Google Shape;89;p1"/>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a:t>Slide One</a:t>
            </a:r>
            <a:endParaRPr/>
          </a:p>
        </p:txBody>
      </p:sp>
      <p:pic>
        <p:nvPicPr>
          <p:cNvPr id="90" name="Google Shape;90;p1" descr="Illustration of two hands holding a a handful of soil."/>
          <p:cNvPicPr preferRelativeResize="0"/>
          <p:nvPr/>
        </p:nvPicPr>
        <p:blipFill rotWithShape="1">
          <a:blip r:embed="rId4">
            <a:alphaModFix/>
          </a:blip>
          <a:srcRect/>
          <a:stretch/>
        </p:blipFill>
        <p:spPr>
          <a:xfrm>
            <a:off x="0" y="1002632"/>
            <a:ext cx="9144000" cy="5855368"/>
          </a:xfrm>
          <a:prstGeom prst="rect">
            <a:avLst/>
          </a:prstGeom>
          <a:noFill/>
          <a:ln>
            <a:noFill/>
          </a:ln>
        </p:spPr>
      </p:pic>
      <p:pic>
        <p:nvPicPr>
          <p:cNvPr id="3" name="Picture 2">
            <a:extLst>
              <a:ext uri="{FF2B5EF4-FFF2-40B4-BE49-F238E27FC236}">
                <a16:creationId xmlns:a16="http://schemas.microsoft.com/office/drawing/2014/main" id="{4027F353-F211-AB3D-A4DA-DFD295BCD70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0" y="46284"/>
            <a:ext cx="4195482" cy="92948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pic>
        <p:nvPicPr>
          <p:cNvPr id="173" name="Google Shape;173;p10" descr="banner: Soil Bulk Density"/>
          <p:cNvPicPr preferRelativeResize="0"/>
          <p:nvPr/>
        </p:nvPicPr>
        <p:blipFill rotWithShape="1">
          <a:blip r:embed="rId3">
            <a:alphaModFix/>
          </a:blip>
          <a:srcRect/>
          <a:stretch/>
        </p:blipFill>
        <p:spPr>
          <a:xfrm>
            <a:off x="1179526" y="0"/>
            <a:ext cx="7953348" cy="1022023"/>
          </a:xfrm>
          <a:prstGeom prst="rect">
            <a:avLst/>
          </a:prstGeom>
          <a:noFill/>
          <a:ln>
            <a:noFill/>
          </a:ln>
        </p:spPr>
      </p:pic>
      <p:pic>
        <p:nvPicPr>
          <p:cNvPr id="174" name="Google Shape;174;p10" descr="Menu: D. Sampling"/>
          <p:cNvPicPr preferRelativeResize="0"/>
          <p:nvPr/>
        </p:nvPicPr>
        <p:blipFill rotWithShape="1">
          <a:blip r:embed="rId4">
            <a:alphaModFix/>
          </a:blip>
          <a:srcRect/>
          <a:stretch/>
        </p:blipFill>
        <p:spPr>
          <a:xfrm>
            <a:off x="0" y="-36096"/>
            <a:ext cx="1244450" cy="7158791"/>
          </a:xfrm>
          <a:prstGeom prst="rect">
            <a:avLst/>
          </a:prstGeom>
          <a:noFill/>
          <a:ln>
            <a:noFill/>
          </a:ln>
        </p:spPr>
      </p:pic>
      <p:sp>
        <p:nvSpPr>
          <p:cNvPr id="175" name="Google Shape;175;p10" descr="Labeling Sample Cans for Transport to the Lab"/>
          <p:cNvSpPr txBox="1">
            <a:spLocks noGrp="1"/>
          </p:cNvSpPr>
          <p:nvPr>
            <p:ph type="title"/>
          </p:nvPr>
        </p:nvSpPr>
        <p:spPr>
          <a:xfrm>
            <a:off x="1257300" y="69827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32B01"/>
              </a:buClr>
              <a:buSzPts val="2400"/>
              <a:buFont typeface="Calibri"/>
              <a:buNone/>
            </a:pPr>
            <a:r>
              <a:rPr lang="en-US" sz="2400" b="1" dirty="0">
                <a:solidFill>
                  <a:srgbClr val="432B01"/>
                </a:solidFill>
                <a:latin typeface="Calibri"/>
                <a:ea typeface="Calibri"/>
                <a:cs typeface="Calibri"/>
                <a:sym typeface="Calibri"/>
              </a:rPr>
              <a:t>Labeling Sample Cans for Transport to the Lab</a:t>
            </a:r>
            <a:endParaRPr dirty="0"/>
          </a:p>
        </p:txBody>
      </p:sp>
      <p:sp>
        <p:nvSpPr>
          <p:cNvPr id="176" name="Google Shape;176;p10" descr="Label the side of each can with its sample location, sample number, sample date, horizon number, and top and bottom horizon depths.&#10;Take 3 samples of each horizon. &#10;Cover the labeled cans with the lids or other covers and return them to the classroom. &#10;"/>
          <p:cNvSpPr txBox="1">
            <a:spLocks noGrp="1"/>
          </p:cNvSpPr>
          <p:nvPr>
            <p:ph type="body" idx="1"/>
          </p:nvPr>
        </p:nvSpPr>
        <p:spPr>
          <a:xfrm>
            <a:off x="1244450" y="1896690"/>
            <a:ext cx="3762448"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1800"/>
              <a:buChar char="•"/>
            </a:pPr>
            <a:r>
              <a:rPr lang="en-US" sz="1800" dirty="0"/>
              <a:t>Label the side of each can with its sample location, sample number, sample date, horizon number, and top and bottom horizon depths.</a:t>
            </a:r>
            <a:endParaRPr dirty="0"/>
          </a:p>
          <a:p>
            <a:pPr marL="228600" lvl="0" indent="-228600" algn="l" rtl="0">
              <a:lnSpc>
                <a:spcPct val="90000"/>
              </a:lnSpc>
              <a:spcBef>
                <a:spcPts val="2200"/>
              </a:spcBef>
              <a:spcAft>
                <a:spcPts val="0"/>
              </a:spcAft>
              <a:buClr>
                <a:schemeClr val="dk1"/>
              </a:buClr>
              <a:buSzPts val="1800"/>
              <a:buChar char="•"/>
            </a:pPr>
            <a:r>
              <a:rPr lang="en-US" sz="1800" dirty="0"/>
              <a:t>Take 3 samples of each horizon. </a:t>
            </a:r>
            <a:endParaRPr dirty="0"/>
          </a:p>
          <a:p>
            <a:pPr marL="228600" lvl="0" indent="-228600" algn="l" rtl="0">
              <a:lnSpc>
                <a:spcPct val="90000"/>
              </a:lnSpc>
              <a:spcBef>
                <a:spcPts val="2200"/>
              </a:spcBef>
              <a:spcAft>
                <a:spcPts val="0"/>
              </a:spcAft>
              <a:buClr>
                <a:schemeClr val="dk1"/>
              </a:buClr>
              <a:buSzPts val="1800"/>
              <a:buChar char="•"/>
            </a:pPr>
            <a:r>
              <a:rPr lang="en-US" sz="1800" dirty="0"/>
              <a:t>Cover the labeled cans with the lids or other covers and return them to the classroom. </a:t>
            </a:r>
            <a:endParaRPr dirty="0"/>
          </a:p>
          <a:p>
            <a:pPr marL="63500" lvl="0" indent="0" algn="l" rtl="0">
              <a:lnSpc>
                <a:spcPct val="90000"/>
              </a:lnSpc>
              <a:spcBef>
                <a:spcPts val="2000"/>
              </a:spcBef>
              <a:spcAft>
                <a:spcPts val="0"/>
              </a:spcAft>
              <a:buClr>
                <a:schemeClr val="dk1"/>
              </a:buClr>
              <a:buSzPts val="1800"/>
              <a:buNone/>
            </a:pPr>
            <a:endParaRPr sz="1800" dirty="0"/>
          </a:p>
          <a:p>
            <a:pPr marL="63500" lvl="0" indent="0" algn="l" rtl="0">
              <a:lnSpc>
                <a:spcPct val="90000"/>
              </a:lnSpc>
              <a:spcBef>
                <a:spcPts val="1000"/>
              </a:spcBef>
              <a:spcAft>
                <a:spcPts val="0"/>
              </a:spcAft>
              <a:buClr>
                <a:schemeClr val="dk1"/>
              </a:buClr>
              <a:buSzPts val="1800"/>
              <a:buNone/>
            </a:pPr>
            <a:endParaRPr sz="1800" dirty="0"/>
          </a:p>
        </p:txBody>
      </p:sp>
      <p:pic>
        <p:nvPicPr>
          <p:cNvPr id="177" name="Google Shape;177;p10" descr="Two photographs showing 1. a soil sample can with label describing the sample and sample date; 2. three soil cans filled with soil from different sol horizons. "/>
          <p:cNvPicPr preferRelativeResize="0">
            <a:picLocks noGrp="1"/>
          </p:cNvPicPr>
          <p:nvPr>
            <p:ph type="body" idx="2"/>
          </p:nvPr>
        </p:nvPicPr>
        <p:blipFill rotWithShape="1">
          <a:blip r:embed="rId5">
            <a:alphaModFix/>
          </a:blip>
          <a:srcRect/>
          <a:stretch/>
        </p:blipFill>
        <p:spPr>
          <a:xfrm>
            <a:off x="5151026" y="1953728"/>
            <a:ext cx="3295245" cy="423057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pic>
        <p:nvPicPr>
          <p:cNvPr id="183" name="Google Shape;183;p11" descr="banner: Soil Bulk Density"/>
          <p:cNvPicPr preferRelativeResize="0"/>
          <p:nvPr/>
        </p:nvPicPr>
        <p:blipFill rotWithShape="1">
          <a:blip r:embed="rId3">
            <a:alphaModFix/>
          </a:blip>
          <a:srcRect/>
          <a:stretch/>
        </p:blipFill>
        <p:spPr>
          <a:xfrm>
            <a:off x="1190652" y="-17545"/>
            <a:ext cx="7953348" cy="1022023"/>
          </a:xfrm>
          <a:prstGeom prst="rect">
            <a:avLst/>
          </a:prstGeom>
          <a:noFill/>
          <a:ln>
            <a:noFill/>
          </a:ln>
        </p:spPr>
      </p:pic>
      <p:pic>
        <p:nvPicPr>
          <p:cNvPr id="184" name="Google Shape;184;p11" descr="Menu: E. How to take measurements"/>
          <p:cNvPicPr preferRelativeResize="0"/>
          <p:nvPr/>
        </p:nvPicPr>
        <p:blipFill rotWithShape="1">
          <a:blip r:embed="rId4">
            <a:alphaModFix/>
          </a:blip>
          <a:srcRect/>
          <a:stretch/>
        </p:blipFill>
        <p:spPr>
          <a:xfrm>
            <a:off x="-1" y="-17545"/>
            <a:ext cx="1190653" cy="6978316"/>
          </a:xfrm>
          <a:prstGeom prst="rect">
            <a:avLst/>
          </a:prstGeom>
          <a:noFill/>
          <a:ln>
            <a:noFill/>
          </a:ln>
        </p:spPr>
      </p:pic>
      <p:sp>
        <p:nvSpPr>
          <p:cNvPr id="185" name="Google Shape;185;p11" descr="Measuring Wet Mass"/>
          <p:cNvSpPr txBox="1">
            <a:spLocks noGrp="1"/>
          </p:cNvSpPr>
          <p:nvPr>
            <p:ph type="title"/>
          </p:nvPr>
        </p:nvSpPr>
        <p:spPr>
          <a:xfrm>
            <a:off x="1257300" y="84787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32B01"/>
              </a:buClr>
              <a:buSzPts val="2800"/>
              <a:buFont typeface="Calibri"/>
              <a:buNone/>
            </a:pPr>
            <a:r>
              <a:rPr lang="en-US" sz="2800" b="1" dirty="0">
                <a:solidFill>
                  <a:srgbClr val="432B01"/>
                </a:solidFill>
                <a:latin typeface="Calibri"/>
                <a:ea typeface="Calibri"/>
                <a:cs typeface="Calibri"/>
                <a:sym typeface="Calibri"/>
              </a:rPr>
              <a:t>Measuring Wet Mass</a:t>
            </a:r>
            <a:endParaRPr dirty="0"/>
          </a:p>
        </p:txBody>
      </p:sp>
      <p:sp>
        <p:nvSpPr>
          <p:cNvPr id="186" name="Google Shape;186;p11" descr="Calibrate the balance according to the manufacturer’s instructions. &#10;&#10;Zero the balance.&#10;&#10;Measure the wet mass of each sample (soil + water) by weighing it in its can (without the lid). &#10;&#10;Record this wet mass on the Data Entry App or Bulk Density Data Sheet.&#10;"/>
          <p:cNvSpPr txBox="1">
            <a:spLocks noGrp="1"/>
          </p:cNvSpPr>
          <p:nvPr>
            <p:ph type="body" idx="1"/>
          </p:nvPr>
        </p:nvSpPr>
        <p:spPr>
          <a:xfrm>
            <a:off x="1505803" y="2016836"/>
            <a:ext cx="38862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sz="1800" dirty="0"/>
              <a:t>Calibrate the balance according to the manufacturer’s instructions. </a:t>
            </a:r>
            <a:endParaRPr dirty="0"/>
          </a:p>
          <a:p>
            <a:pPr marL="0" lvl="0" indent="0" algn="l" rtl="0">
              <a:lnSpc>
                <a:spcPct val="90000"/>
              </a:lnSpc>
              <a:spcBef>
                <a:spcPts val="1000"/>
              </a:spcBef>
              <a:spcAft>
                <a:spcPts val="0"/>
              </a:spcAft>
              <a:buClr>
                <a:schemeClr val="dk1"/>
              </a:buClr>
              <a:buSzPts val="1800"/>
              <a:buNone/>
            </a:pPr>
            <a:endParaRPr sz="1800" dirty="0"/>
          </a:p>
          <a:p>
            <a:pPr marL="0" lvl="0" indent="0" algn="l" rtl="0">
              <a:lnSpc>
                <a:spcPct val="90000"/>
              </a:lnSpc>
              <a:spcBef>
                <a:spcPts val="1000"/>
              </a:spcBef>
              <a:spcAft>
                <a:spcPts val="0"/>
              </a:spcAft>
              <a:buClr>
                <a:schemeClr val="dk1"/>
              </a:buClr>
              <a:buSzPts val="1800"/>
              <a:buNone/>
            </a:pPr>
            <a:r>
              <a:rPr lang="en-US" sz="1800" dirty="0"/>
              <a:t>Zero the balance.</a:t>
            </a:r>
            <a:endParaRPr dirty="0"/>
          </a:p>
          <a:p>
            <a:pPr marL="0" lvl="0" indent="0" algn="l" rtl="0">
              <a:lnSpc>
                <a:spcPct val="90000"/>
              </a:lnSpc>
              <a:spcBef>
                <a:spcPts val="1000"/>
              </a:spcBef>
              <a:spcAft>
                <a:spcPts val="0"/>
              </a:spcAft>
              <a:buClr>
                <a:schemeClr val="dk1"/>
              </a:buClr>
              <a:buSzPts val="1800"/>
              <a:buNone/>
            </a:pPr>
            <a:endParaRPr sz="1800" dirty="0"/>
          </a:p>
          <a:p>
            <a:pPr marL="0" lvl="0" indent="0" algn="l" rtl="0">
              <a:lnSpc>
                <a:spcPct val="90000"/>
              </a:lnSpc>
              <a:spcBef>
                <a:spcPts val="1000"/>
              </a:spcBef>
              <a:spcAft>
                <a:spcPts val="0"/>
              </a:spcAft>
              <a:buClr>
                <a:schemeClr val="dk1"/>
              </a:buClr>
              <a:buSzPts val="1800"/>
              <a:buNone/>
            </a:pPr>
            <a:r>
              <a:rPr lang="en-US" sz="1800" dirty="0"/>
              <a:t>Measure the wet mass of each sample (soil + water) by weighing it in its can (without the lid). </a:t>
            </a:r>
            <a:endParaRPr dirty="0"/>
          </a:p>
          <a:p>
            <a:pPr marL="0" lvl="0" indent="0" algn="l" rtl="0">
              <a:lnSpc>
                <a:spcPct val="90000"/>
              </a:lnSpc>
              <a:spcBef>
                <a:spcPts val="1000"/>
              </a:spcBef>
              <a:spcAft>
                <a:spcPts val="0"/>
              </a:spcAft>
              <a:buClr>
                <a:schemeClr val="dk1"/>
              </a:buClr>
              <a:buSzPts val="1800"/>
              <a:buNone/>
            </a:pPr>
            <a:endParaRPr sz="1800" dirty="0"/>
          </a:p>
          <a:p>
            <a:pPr marL="0" lvl="0" indent="0" algn="l" rtl="0">
              <a:lnSpc>
                <a:spcPct val="90000"/>
              </a:lnSpc>
              <a:spcBef>
                <a:spcPts val="1000"/>
              </a:spcBef>
              <a:spcAft>
                <a:spcPts val="0"/>
              </a:spcAft>
              <a:buClr>
                <a:schemeClr val="dk1"/>
              </a:buClr>
              <a:buSzPts val="1800"/>
              <a:buNone/>
            </a:pPr>
            <a:endParaRPr sz="1800" dirty="0"/>
          </a:p>
          <a:p>
            <a:pPr marL="0" lvl="0" indent="0" algn="l" rtl="0">
              <a:lnSpc>
                <a:spcPct val="90000"/>
              </a:lnSpc>
              <a:spcBef>
                <a:spcPts val="1000"/>
              </a:spcBef>
              <a:spcAft>
                <a:spcPts val="0"/>
              </a:spcAft>
              <a:buClr>
                <a:schemeClr val="dk1"/>
              </a:buClr>
              <a:buSzPts val="1800"/>
              <a:buNone/>
            </a:pPr>
            <a:r>
              <a:rPr lang="en-US" sz="1800" dirty="0"/>
              <a:t>Record this wet mass on the Data Entry App or Bulk Density Data Sheet.</a:t>
            </a:r>
            <a:endParaRPr dirty="0"/>
          </a:p>
        </p:txBody>
      </p:sp>
      <p:pic>
        <p:nvPicPr>
          <p:cNvPr id="187" name="Google Shape;187;p11" descr="2 Photographs, 1. close up of the balance and the digital display reading 0.0; 2. photo of a can with soil on the balence. "/>
          <p:cNvPicPr preferRelativeResize="0">
            <a:picLocks noGrp="1"/>
          </p:cNvPicPr>
          <p:nvPr>
            <p:ph type="body" idx="2"/>
          </p:nvPr>
        </p:nvPicPr>
        <p:blipFill rotWithShape="1">
          <a:blip r:embed="rId5">
            <a:alphaModFix/>
          </a:blip>
          <a:srcRect/>
          <a:stretch/>
        </p:blipFill>
        <p:spPr>
          <a:xfrm>
            <a:off x="5707154" y="1869899"/>
            <a:ext cx="2901588" cy="427026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pic>
        <p:nvPicPr>
          <p:cNvPr id="193" name="Google Shape;193;p12" descr="banner: Soil Bulk Density"/>
          <p:cNvPicPr preferRelativeResize="0"/>
          <p:nvPr/>
        </p:nvPicPr>
        <p:blipFill rotWithShape="1">
          <a:blip r:embed="rId3">
            <a:alphaModFix/>
          </a:blip>
          <a:srcRect/>
          <a:stretch/>
        </p:blipFill>
        <p:spPr>
          <a:xfrm>
            <a:off x="1190652" y="-17545"/>
            <a:ext cx="7953348" cy="1022023"/>
          </a:xfrm>
          <a:prstGeom prst="rect">
            <a:avLst/>
          </a:prstGeom>
          <a:noFill/>
          <a:ln>
            <a:noFill/>
          </a:ln>
        </p:spPr>
      </p:pic>
      <p:pic>
        <p:nvPicPr>
          <p:cNvPr id="194" name="Google Shape;194;p12" descr="Menu: E. How to take measurements"/>
          <p:cNvPicPr preferRelativeResize="0"/>
          <p:nvPr/>
        </p:nvPicPr>
        <p:blipFill rotWithShape="1">
          <a:blip r:embed="rId4">
            <a:alphaModFix/>
          </a:blip>
          <a:srcRect/>
          <a:stretch/>
        </p:blipFill>
        <p:spPr>
          <a:xfrm>
            <a:off x="-1" y="-17545"/>
            <a:ext cx="1190653" cy="6978316"/>
          </a:xfrm>
          <a:prstGeom prst="rect">
            <a:avLst/>
          </a:prstGeom>
          <a:noFill/>
          <a:ln>
            <a:noFill/>
          </a:ln>
        </p:spPr>
      </p:pic>
      <p:sp>
        <p:nvSpPr>
          <p:cNvPr id="195" name="Google Shape;195;p12"/>
          <p:cNvSpPr txBox="1">
            <a:spLocks noGrp="1"/>
          </p:cNvSpPr>
          <p:nvPr>
            <p:ph type="title"/>
          </p:nvPr>
        </p:nvSpPr>
        <p:spPr>
          <a:xfrm>
            <a:off x="1158039" y="882484"/>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32B01"/>
              </a:buClr>
              <a:buSzPts val="2800"/>
              <a:buFont typeface="Calibri"/>
              <a:buNone/>
            </a:pPr>
            <a:r>
              <a:rPr lang="en-US" sz="2800" b="1">
                <a:solidFill>
                  <a:srgbClr val="432B01"/>
                </a:solidFill>
              </a:rPr>
              <a:t>Drying Soil Samples in a Soil Drying Oven</a:t>
            </a:r>
            <a:endParaRPr sz="2800" b="1">
              <a:solidFill>
                <a:srgbClr val="432B01"/>
              </a:solidFill>
              <a:latin typeface="Calibri"/>
              <a:ea typeface="Calibri"/>
              <a:cs typeface="Calibri"/>
              <a:sym typeface="Calibri"/>
            </a:endParaRPr>
          </a:p>
        </p:txBody>
      </p:sp>
      <p:sp>
        <p:nvSpPr>
          <p:cNvPr id="196" name="Google Shape;196;p12"/>
          <p:cNvSpPr txBox="1">
            <a:spLocks noGrp="1"/>
          </p:cNvSpPr>
          <p:nvPr>
            <p:ph type="body" idx="1"/>
          </p:nvPr>
        </p:nvSpPr>
        <p:spPr>
          <a:xfrm>
            <a:off x="1481848" y="2109027"/>
            <a:ext cx="38862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Font typeface="Calibri"/>
              <a:buNone/>
            </a:pPr>
            <a:r>
              <a:rPr lang="en-US" sz="1800" dirty="0"/>
              <a:t>Place the samples in the soil drying oven until the soils are dry (at least 10 hours at 105° C).</a:t>
            </a:r>
            <a:endParaRPr dirty="0"/>
          </a:p>
          <a:p>
            <a:pPr marL="0" lvl="0" indent="0" algn="l" rtl="0">
              <a:lnSpc>
                <a:spcPct val="90000"/>
              </a:lnSpc>
              <a:spcBef>
                <a:spcPts val="1000"/>
              </a:spcBef>
              <a:spcAft>
                <a:spcPts val="0"/>
              </a:spcAft>
              <a:buClr>
                <a:schemeClr val="dk1"/>
              </a:buClr>
              <a:buSzPts val="1800"/>
              <a:buFont typeface="Calibri"/>
              <a:buNone/>
            </a:pPr>
            <a:endParaRPr sz="1800" dirty="0"/>
          </a:p>
          <a:p>
            <a:pPr marL="0" lvl="0" indent="0" algn="l" rtl="0">
              <a:lnSpc>
                <a:spcPct val="90000"/>
              </a:lnSpc>
              <a:spcBef>
                <a:spcPts val="1000"/>
              </a:spcBef>
              <a:spcAft>
                <a:spcPts val="0"/>
              </a:spcAft>
              <a:buClr>
                <a:schemeClr val="dk1"/>
              </a:buClr>
              <a:buSzPts val="1800"/>
              <a:buFont typeface="Calibri"/>
              <a:buNone/>
            </a:pPr>
            <a:endParaRPr sz="1800" dirty="0"/>
          </a:p>
          <a:p>
            <a:pPr marL="0" lvl="0" indent="0" algn="l" rtl="0">
              <a:lnSpc>
                <a:spcPct val="90000"/>
              </a:lnSpc>
              <a:spcBef>
                <a:spcPts val="1000"/>
              </a:spcBef>
              <a:spcAft>
                <a:spcPts val="0"/>
              </a:spcAft>
              <a:buClr>
                <a:schemeClr val="dk1"/>
              </a:buClr>
              <a:buSzPts val="1800"/>
              <a:buFont typeface="Calibri"/>
              <a:buNone/>
            </a:pPr>
            <a:endParaRPr sz="1800" dirty="0"/>
          </a:p>
          <a:p>
            <a:pPr marL="0" lvl="0" indent="0" algn="l" rtl="0">
              <a:lnSpc>
                <a:spcPct val="90000"/>
              </a:lnSpc>
              <a:spcBef>
                <a:spcPts val="1000"/>
              </a:spcBef>
              <a:spcAft>
                <a:spcPts val="0"/>
              </a:spcAft>
              <a:buClr>
                <a:schemeClr val="dk1"/>
              </a:buClr>
              <a:buSzPts val="1800"/>
              <a:buFont typeface="Calibri"/>
              <a:buNone/>
            </a:pPr>
            <a:endParaRPr sz="1800" dirty="0"/>
          </a:p>
          <a:p>
            <a:pPr marL="0" lvl="0" indent="0" algn="l" rtl="0">
              <a:lnSpc>
                <a:spcPct val="90000"/>
              </a:lnSpc>
              <a:spcBef>
                <a:spcPts val="1000"/>
              </a:spcBef>
              <a:spcAft>
                <a:spcPts val="0"/>
              </a:spcAft>
              <a:buClr>
                <a:schemeClr val="dk1"/>
              </a:buClr>
              <a:buSzPts val="1800"/>
              <a:buFont typeface="Calibri"/>
              <a:buNone/>
            </a:pPr>
            <a:r>
              <a:rPr lang="en-US" sz="1800" dirty="0"/>
              <a:t>Weigh the dry sample.</a:t>
            </a:r>
            <a:endParaRPr dirty="0"/>
          </a:p>
        </p:txBody>
      </p:sp>
      <p:pic>
        <p:nvPicPr>
          <p:cNvPr id="197" name="Google Shape;197;p12" descr="2 Photographs. Photo 1: open soil can filled iwith soil placed in drying oven.  Photo 2. can of dry soil on the balance. "/>
          <p:cNvPicPr preferRelativeResize="0">
            <a:picLocks noGrp="1"/>
          </p:cNvPicPr>
          <p:nvPr>
            <p:ph type="body" idx="2"/>
          </p:nvPr>
        </p:nvPicPr>
        <p:blipFill rotWithShape="1">
          <a:blip r:embed="rId5">
            <a:alphaModFix/>
          </a:blip>
          <a:srcRect/>
          <a:stretch/>
        </p:blipFill>
        <p:spPr>
          <a:xfrm>
            <a:off x="6233505" y="1904507"/>
            <a:ext cx="2297178" cy="455585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pic>
        <p:nvPicPr>
          <p:cNvPr id="203" name="Google Shape;203;p13" descr="banner: Soil Bulk Density"/>
          <p:cNvPicPr preferRelativeResize="0"/>
          <p:nvPr/>
        </p:nvPicPr>
        <p:blipFill rotWithShape="1">
          <a:blip r:embed="rId3">
            <a:alphaModFix/>
          </a:blip>
          <a:srcRect/>
          <a:stretch/>
        </p:blipFill>
        <p:spPr>
          <a:xfrm>
            <a:off x="1190652" y="-17545"/>
            <a:ext cx="7953348" cy="1022023"/>
          </a:xfrm>
          <a:prstGeom prst="rect">
            <a:avLst/>
          </a:prstGeom>
          <a:noFill/>
          <a:ln>
            <a:noFill/>
          </a:ln>
        </p:spPr>
      </p:pic>
      <p:pic>
        <p:nvPicPr>
          <p:cNvPr id="204" name="Google Shape;204;p13" descr="Menu: E. How to take measurements"/>
          <p:cNvPicPr preferRelativeResize="0"/>
          <p:nvPr/>
        </p:nvPicPr>
        <p:blipFill rotWithShape="1">
          <a:blip r:embed="rId4">
            <a:alphaModFix/>
          </a:blip>
          <a:srcRect/>
          <a:stretch/>
        </p:blipFill>
        <p:spPr>
          <a:xfrm>
            <a:off x="-1" y="-17545"/>
            <a:ext cx="1190653" cy="6978316"/>
          </a:xfrm>
          <a:prstGeom prst="rect">
            <a:avLst/>
          </a:prstGeom>
          <a:noFill/>
          <a:ln>
            <a:noFill/>
          </a:ln>
        </p:spPr>
      </p:pic>
      <p:sp>
        <p:nvSpPr>
          <p:cNvPr id="205" name="Google Shape;205;p13"/>
          <p:cNvSpPr txBox="1">
            <a:spLocks noGrp="1"/>
          </p:cNvSpPr>
          <p:nvPr>
            <p:ph type="title"/>
          </p:nvPr>
        </p:nvSpPr>
        <p:spPr>
          <a:xfrm>
            <a:off x="1158039" y="882484"/>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32B01"/>
              </a:buClr>
              <a:buSzPts val="2800"/>
              <a:buFont typeface="Calibri"/>
              <a:buNone/>
            </a:pPr>
            <a:r>
              <a:rPr lang="en-US" sz="2800" b="1">
                <a:solidFill>
                  <a:srgbClr val="432B01"/>
                </a:solidFill>
              </a:rPr>
              <a:t>Drying Soil Samples using a heat lamp</a:t>
            </a:r>
            <a:endParaRPr sz="2800" b="1">
              <a:solidFill>
                <a:srgbClr val="432B01"/>
              </a:solidFill>
              <a:latin typeface="Calibri"/>
              <a:ea typeface="Calibri"/>
              <a:cs typeface="Calibri"/>
              <a:sym typeface="Calibri"/>
            </a:endParaRPr>
          </a:p>
        </p:txBody>
      </p:sp>
      <p:sp>
        <p:nvSpPr>
          <p:cNvPr id="206" name="Google Shape;206;p13"/>
          <p:cNvSpPr txBox="1">
            <a:spLocks noGrp="1"/>
          </p:cNvSpPr>
          <p:nvPr>
            <p:ph type="body" idx="1"/>
          </p:nvPr>
        </p:nvSpPr>
        <p:spPr>
          <a:xfrm>
            <a:off x="1398665" y="2016836"/>
            <a:ext cx="4974708"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Font typeface="Calibri"/>
              <a:buNone/>
            </a:pPr>
            <a:r>
              <a:rPr lang="en-US" sz="1800" dirty="0"/>
              <a:t>If using heat lamps to dry the sample transfer all the soil sample to a clear plastic bag and label the bag. </a:t>
            </a:r>
            <a:endParaRPr dirty="0"/>
          </a:p>
          <a:p>
            <a:pPr marL="0" lvl="0" indent="0" algn="l" rtl="0">
              <a:lnSpc>
                <a:spcPct val="90000"/>
              </a:lnSpc>
              <a:spcBef>
                <a:spcPts val="1000"/>
              </a:spcBef>
              <a:spcAft>
                <a:spcPts val="0"/>
              </a:spcAft>
              <a:buClr>
                <a:schemeClr val="dk1"/>
              </a:buClr>
              <a:buSzPts val="1800"/>
              <a:buFont typeface="Calibri"/>
              <a:buNone/>
            </a:pPr>
            <a:endParaRPr sz="1800" dirty="0"/>
          </a:p>
          <a:p>
            <a:pPr marL="0" lvl="0" indent="0" algn="l" rtl="0">
              <a:lnSpc>
                <a:spcPct val="90000"/>
              </a:lnSpc>
              <a:spcBef>
                <a:spcPts val="1000"/>
              </a:spcBef>
              <a:spcAft>
                <a:spcPts val="0"/>
              </a:spcAft>
              <a:buClr>
                <a:schemeClr val="dk1"/>
              </a:buClr>
              <a:buSzPts val="1800"/>
              <a:buFont typeface="Calibri"/>
              <a:buNone/>
            </a:pPr>
            <a:r>
              <a:rPr lang="en-US" sz="1800" dirty="0"/>
              <a:t>Dry the sample under the lights for two to three days.</a:t>
            </a:r>
            <a:endParaRPr dirty="0"/>
          </a:p>
          <a:p>
            <a:pPr marL="0" lvl="0" indent="0" algn="l" rtl="0">
              <a:lnSpc>
                <a:spcPct val="90000"/>
              </a:lnSpc>
              <a:spcBef>
                <a:spcPts val="1000"/>
              </a:spcBef>
              <a:spcAft>
                <a:spcPts val="0"/>
              </a:spcAft>
              <a:buClr>
                <a:schemeClr val="dk1"/>
              </a:buClr>
              <a:buSzPts val="1800"/>
              <a:buFont typeface="Calibri"/>
              <a:buNone/>
            </a:pPr>
            <a:endParaRPr sz="1800" dirty="0"/>
          </a:p>
          <a:p>
            <a:pPr marL="0" lvl="0" indent="0" algn="l" rtl="0">
              <a:lnSpc>
                <a:spcPct val="90000"/>
              </a:lnSpc>
              <a:spcBef>
                <a:spcPts val="1000"/>
              </a:spcBef>
              <a:spcAft>
                <a:spcPts val="0"/>
              </a:spcAft>
              <a:buClr>
                <a:schemeClr val="dk1"/>
              </a:buClr>
              <a:buSzPts val="1800"/>
              <a:buFont typeface="Calibri"/>
              <a:buNone/>
            </a:pPr>
            <a:r>
              <a:rPr lang="en-US" sz="1800" dirty="0"/>
              <a:t>Weigh the dried sample.</a:t>
            </a:r>
            <a:endParaRPr dirty="0"/>
          </a:p>
          <a:p>
            <a:pPr marL="0" lvl="0" indent="0" algn="l" rtl="0">
              <a:lnSpc>
                <a:spcPct val="90000"/>
              </a:lnSpc>
              <a:spcBef>
                <a:spcPts val="1000"/>
              </a:spcBef>
              <a:spcAft>
                <a:spcPts val="0"/>
              </a:spcAft>
              <a:buClr>
                <a:schemeClr val="dk1"/>
              </a:buClr>
              <a:buSzPts val="1800"/>
              <a:buFont typeface="Calibri"/>
              <a:buNone/>
            </a:pPr>
            <a:endParaRPr sz="1800" dirty="0"/>
          </a:p>
          <a:p>
            <a:pPr marL="0" lvl="0" indent="0" algn="l" rtl="0">
              <a:lnSpc>
                <a:spcPct val="90000"/>
              </a:lnSpc>
              <a:spcBef>
                <a:spcPts val="1000"/>
              </a:spcBef>
              <a:spcAft>
                <a:spcPts val="0"/>
              </a:spcAft>
              <a:buClr>
                <a:schemeClr val="dk1"/>
              </a:buClr>
              <a:buSzPts val="1800"/>
              <a:buFont typeface="Calibri"/>
              <a:buNone/>
            </a:pPr>
            <a:r>
              <a:rPr lang="en-US" sz="1800" dirty="0"/>
              <a:t>Check that the sample is dry by drying it for another hour and weighing it again. If the mass changes by 0.3 g or less, consider it dry.</a:t>
            </a:r>
            <a:endParaRPr dirty="0"/>
          </a:p>
        </p:txBody>
      </p:sp>
      <p:pic>
        <p:nvPicPr>
          <p:cNvPr id="207" name="Google Shape;207;p13" descr="Two photographs. Photo 1 is a heat lamp with a plastic sample bag of soil open so it can dry. Photo 2 is an image of a dry soil sample bag being weighed on a balance. "/>
          <p:cNvPicPr preferRelativeResize="0">
            <a:picLocks noGrp="1"/>
          </p:cNvPicPr>
          <p:nvPr>
            <p:ph type="body" idx="2"/>
          </p:nvPr>
        </p:nvPicPr>
        <p:blipFill rotWithShape="1">
          <a:blip r:embed="rId5">
            <a:alphaModFix/>
          </a:blip>
          <a:srcRect/>
          <a:stretch/>
        </p:blipFill>
        <p:spPr>
          <a:xfrm>
            <a:off x="6581387" y="1996496"/>
            <a:ext cx="1815481" cy="437167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pic>
        <p:nvPicPr>
          <p:cNvPr id="213" name="Google Shape;213;p14" descr="banner: Soil Bulk Density"/>
          <p:cNvPicPr preferRelativeResize="0"/>
          <p:nvPr/>
        </p:nvPicPr>
        <p:blipFill rotWithShape="1">
          <a:blip r:embed="rId3">
            <a:alphaModFix/>
          </a:blip>
          <a:srcRect/>
          <a:stretch/>
        </p:blipFill>
        <p:spPr>
          <a:xfrm>
            <a:off x="1190652" y="0"/>
            <a:ext cx="7953348" cy="1022023"/>
          </a:xfrm>
          <a:prstGeom prst="rect">
            <a:avLst/>
          </a:prstGeom>
          <a:noFill/>
          <a:ln>
            <a:noFill/>
          </a:ln>
        </p:spPr>
      </p:pic>
      <p:pic>
        <p:nvPicPr>
          <p:cNvPr id="214" name="Google Shape;214;p14" descr="Menu: E. How to take measurements"/>
          <p:cNvPicPr preferRelativeResize="0"/>
          <p:nvPr/>
        </p:nvPicPr>
        <p:blipFill rotWithShape="1">
          <a:blip r:embed="rId4">
            <a:alphaModFix/>
          </a:blip>
          <a:srcRect/>
          <a:stretch/>
        </p:blipFill>
        <p:spPr>
          <a:xfrm>
            <a:off x="-1" y="-17545"/>
            <a:ext cx="1190653" cy="6978316"/>
          </a:xfrm>
          <a:prstGeom prst="rect">
            <a:avLst/>
          </a:prstGeom>
          <a:noFill/>
          <a:ln>
            <a:noFill/>
          </a:ln>
        </p:spPr>
      </p:pic>
      <p:sp>
        <p:nvSpPr>
          <p:cNvPr id="215" name="Google Shape;215;p14"/>
          <p:cNvSpPr txBox="1">
            <a:spLocks noGrp="1"/>
          </p:cNvSpPr>
          <p:nvPr>
            <p:ph type="title"/>
          </p:nvPr>
        </p:nvSpPr>
        <p:spPr>
          <a:xfrm>
            <a:off x="1257300" y="694138"/>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32B01"/>
              </a:buClr>
              <a:buSzPts val="2400"/>
              <a:buFont typeface="Calibri"/>
              <a:buNone/>
            </a:pPr>
            <a:r>
              <a:rPr lang="en-US" sz="2400" b="1">
                <a:solidFill>
                  <a:srgbClr val="432B01"/>
                </a:solidFill>
                <a:latin typeface="Calibri"/>
                <a:ea typeface="Calibri"/>
                <a:cs typeface="Calibri"/>
                <a:sym typeface="Calibri"/>
              </a:rPr>
              <a:t>Measuring Dry Mass and Sieving Dry Soil</a:t>
            </a:r>
            <a:endParaRPr/>
          </a:p>
        </p:txBody>
      </p:sp>
      <p:sp>
        <p:nvSpPr>
          <p:cNvPr id="216" name="Google Shape;216;p14"/>
          <p:cNvSpPr txBox="1">
            <a:spLocks noGrp="1"/>
          </p:cNvSpPr>
          <p:nvPr>
            <p:ph type="body" idx="1"/>
          </p:nvPr>
        </p:nvSpPr>
        <p:spPr>
          <a:xfrm>
            <a:off x="1190652" y="1828209"/>
            <a:ext cx="5192119" cy="4351338"/>
          </a:xfrm>
          <a:prstGeom prst="rect">
            <a:avLst/>
          </a:prstGeom>
          <a:noFill/>
          <a:ln>
            <a:noFill/>
          </a:ln>
        </p:spPr>
        <p:txBody>
          <a:bodyPr spcFirstLastPara="1" wrap="square" lIns="91425" tIns="45700" rIns="91425" bIns="45700" anchor="t" anchorCtr="0">
            <a:normAutofit/>
          </a:bodyPr>
          <a:lstStyle/>
          <a:p>
            <a:pPr marL="100584" lvl="0" indent="0" algn="just" rtl="0">
              <a:lnSpc>
                <a:spcPct val="90000"/>
              </a:lnSpc>
              <a:spcBef>
                <a:spcPts val="0"/>
              </a:spcBef>
              <a:spcAft>
                <a:spcPts val="0"/>
              </a:spcAft>
              <a:buClr>
                <a:schemeClr val="dk1"/>
              </a:buClr>
              <a:buSzPts val="1500"/>
              <a:buNone/>
            </a:pPr>
            <a:r>
              <a:rPr lang="en-US" sz="1500"/>
              <a:t>Get the mass of each dry bulk density sample in its container and record this dry weight on the Data Entry app or the Bulk Density Data Work Sheet.</a:t>
            </a:r>
            <a:endParaRPr/>
          </a:p>
          <a:p>
            <a:pPr marL="100584" lvl="0" indent="0" algn="just" rtl="0">
              <a:lnSpc>
                <a:spcPct val="90000"/>
              </a:lnSpc>
              <a:spcBef>
                <a:spcPts val="1000"/>
              </a:spcBef>
              <a:spcAft>
                <a:spcPts val="0"/>
              </a:spcAft>
              <a:buClr>
                <a:schemeClr val="dk1"/>
              </a:buClr>
              <a:buSzPts val="1500"/>
              <a:buNone/>
            </a:pPr>
            <a:r>
              <a:rPr lang="en-US" sz="1500"/>
              <a:t>Place a sieve (#10, 2 mm mesh) on a large piece of paper (such as newspaper) and pour one sample into the sieve. Put on rubber gloves to avoid contaminating your sample with acids from your skin. </a:t>
            </a:r>
            <a:endParaRPr/>
          </a:p>
          <a:p>
            <a:pPr marL="100584" lvl="0" indent="0" algn="just" rtl="0">
              <a:lnSpc>
                <a:spcPct val="90000"/>
              </a:lnSpc>
              <a:spcBef>
                <a:spcPts val="1000"/>
              </a:spcBef>
              <a:spcAft>
                <a:spcPts val="0"/>
              </a:spcAft>
              <a:buClr>
                <a:schemeClr val="dk1"/>
              </a:buClr>
              <a:buSzPts val="1500"/>
              <a:buNone/>
            </a:pPr>
            <a:r>
              <a:rPr lang="en-US" sz="1500"/>
              <a:t>Rocks are defined as 2 mm or larger in diameter. The size of the holes in the mesh of a #10 sieve is 2.0 mm.</a:t>
            </a:r>
            <a:endParaRPr/>
          </a:p>
          <a:p>
            <a:pPr marL="100584" lvl="0" indent="0" algn="just" rtl="0">
              <a:lnSpc>
                <a:spcPct val="90000"/>
              </a:lnSpc>
              <a:spcBef>
                <a:spcPts val="1000"/>
              </a:spcBef>
              <a:spcAft>
                <a:spcPts val="0"/>
              </a:spcAft>
              <a:buClr>
                <a:schemeClr val="dk1"/>
              </a:buClr>
              <a:buSzPts val="1500"/>
              <a:buNone/>
            </a:pPr>
            <a:r>
              <a:rPr lang="en-US" sz="1500"/>
              <a:t>Carefully push the dried soil material through the mesh onto the paper. Be careful not to bend the wire mesh by forcing the soil through. Rocks will stay on top of the sieve. (If no sieve is available, carefully remove the rocks by hand.) Save the sieved soil from each sample for the other lab analyses.</a:t>
            </a:r>
            <a:endParaRPr/>
          </a:p>
          <a:p>
            <a:pPr marL="100584" lvl="0" indent="0" algn="just" rtl="0">
              <a:lnSpc>
                <a:spcPct val="90000"/>
              </a:lnSpc>
              <a:spcBef>
                <a:spcPts val="1000"/>
              </a:spcBef>
              <a:spcAft>
                <a:spcPts val="0"/>
              </a:spcAft>
              <a:buClr>
                <a:schemeClr val="dk1"/>
              </a:buClr>
              <a:buSzPts val="1500"/>
              <a:buNone/>
            </a:pPr>
            <a:r>
              <a:rPr lang="en-US" sz="1500"/>
              <a:t>If the soil sample is too hard to sieve easily, use a mortar and pestle to break it up. Be sure not to break any of the larger particles into smaller ones.</a:t>
            </a:r>
            <a:endParaRPr/>
          </a:p>
          <a:p>
            <a:pPr marL="0" lvl="0" indent="0" algn="l" rtl="0">
              <a:lnSpc>
                <a:spcPct val="90000"/>
              </a:lnSpc>
              <a:spcBef>
                <a:spcPts val="1000"/>
              </a:spcBef>
              <a:spcAft>
                <a:spcPts val="0"/>
              </a:spcAft>
              <a:buClr>
                <a:schemeClr val="dk1"/>
              </a:buClr>
              <a:buSzPts val="1800"/>
              <a:buNone/>
            </a:pPr>
            <a:endParaRPr sz="1800"/>
          </a:p>
          <a:p>
            <a:pPr marL="457200" lvl="0" indent="-356616" algn="l" rtl="0">
              <a:lnSpc>
                <a:spcPct val="90000"/>
              </a:lnSpc>
              <a:spcBef>
                <a:spcPts val="1000"/>
              </a:spcBef>
              <a:spcAft>
                <a:spcPts val="0"/>
              </a:spcAft>
              <a:buClr>
                <a:schemeClr val="dk1"/>
              </a:buClr>
              <a:buSzPts val="1800"/>
              <a:buFont typeface="Calibri"/>
              <a:buNone/>
            </a:pPr>
            <a:endParaRPr sz="1800"/>
          </a:p>
        </p:txBody>
      </p:sp>
      <p:pic>
        <p:nvPicPr>
          <p:cNvPr id="217" name="Google Shape;217;p14" descr="Two photos. Photo 1 shows gloved hands shaking the soil sample through the sieve onto a piece of newspaper. Photo 2 shows the hands gently breaking and pushing soil clods through the screen."/>
          <p:cNvPicPr preferRelativeResize="0">
            <a:picLocks noGrp="1"/>
          </p:cNvPicPr>
          <p:nvPr>
            <p:ph type="body" idx="2"/>
          </p:nvPr>
        </p:nvPicPr>
        <p:blipFill rotWithShape="1">
          <a:blip r:embed="rId5">
            <a:alphaModFix/>
          </a:blip>
          <a:srcRect/>
          <a:stretch/>
        </p:blipFill>
        <p:spPr>
          <a:xfrm>
            <a:off x="6539892" y="1815728"/>
            <a:ext cx="2005028" cy="435133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pic>
        <p:nvPicPr>
          <p:cNvPr id="223" name="Google Shape;223;p15" descr="banner: Soil Bulk Density"/>
          <p:cNvPicPr preferRelativeResize="0"/>
          <p:nvPr/>
        </p:nvPicPr>
        <p:blipFill rotWithShape="1">
          <a:blip r:embed="rId3">
            <a:alphaModFix/>
          </a:blip>
          <a:srcRect/>
          <a:stretch/>
        </p:blipFill>
        <p:spPr>
          <a:xfrm>
            <a:off x="1190652" y="0"/>
            <a:ext cx="7953348" cy="1022023"/>
          </a:xfrm>
          <a:prstGeom prst="rect">
            <a:avLst/>
          </a:prstGeom>
          <a:noFill/>
          <a:ln>
            <a:noFill/>
          </a:ln>
        </p:spPr>
      </p:pic>
      <p:pic>
        <p:nvPicPr>
          <p:cNvPr id="224" name="Google Shape;224;p15" descr="Menu: E. How to take measurements"/>
          <p:cNvPicPr preferRelativeResize="0"/>
          <p:nvPr/>
        </p:nvPicPr>
        <p:blipFill rotWithShape="1">
          <a:blip r:embed="rId4">
            <a:alphaModFix/>
          </a:blip>
          <a:srcRect/>
          <a:stretch/>
        </p:blipFill>
        <p:spPr>
          <a:xfrm>
            <a:off x="-1" y="-17545"/>
            <a:ext cx="1190653" cy="6978316"/>
          </a:xfrm>
          <a:prstGeom prst="rect">
            <a:avLst/>
          </a:prstGeom>
          <a:noFill/>
          <a:ln>
            <a:noFill/>
          </a:ln>
        </p:spPr>
      </p:pic>
      <p:sp>
        <p:nvSpPr>
          <p:cNvPr id="225" name="Google Shape;225;p15"/>
          <p:cNvSpPr txBox="1">
            <a:spLocks noGrp="1"/>
          </p:cNvSpPr>
          <p:nvPr>
            <p:ph type="title"/>
          </p:nvPr>
        </p:nvSpPr>
        <p:spPr>
          <a:xfrm>
            <a:off x="1257300" y="694138"/>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32B01"/>
              </a:buClr>
              <a:buSzPts val="2400"/>
              <a:buFont typeface="Calibri"/>
              <a:buNone/>
            </a:pPr>
            <a:r>
              <a:rPr lang="en-US" sz="2400" b="1">
                <a:solidFill>
                  <a:srgbClr val="432B01"/>
                </a:solidFill>
                <a:latin typeface="Calibri"/>
                <a:ea typeface="Calibri"/>
                <a:cs typeface="Calibri"/>
                <a:sym typeface="Calibri"/>
              </a:rPr>
              <a:t>Saving the Dry Sieved Soil</a:t>
            </a:r>
            <a:endParaRPr/>
          </a:p>
        </p:txBody>
      </p:sp>
      <p:sp>
        <p:nvSpPr>
          <p:cNvPr id="226" name="Google Shape;226;p15"/>
          <p:cNvSpPr txBox="1">
            <a:spLocks noGrp="1"/>
          </p:cNvSpPr>
          <p:nvPr>
            <p:ph type="body" idx="1"/>
          </p:nvPr>
        </p:nvSpPr>
        <p:spPr>
          <a:xfrm>
            <a:off x="1257300" y="1815727"/>
            <a:ext cx="3886200" cy="496421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600"/>
              <a:buFont typeface="Calibri"/>
              <a:buNone/>
            </a:pPr>
            <a:r>
              <a:rPr lang="en-US" sz="1600" dirty="0"/>
              <a:t>Transfer the rock-free, dry soil from the paper under the sieve to clean dry plastic bags or containers. Seal the containers, and label them with the following:</a:t>
            </a:r>
            <a:endParaRPr dirty="0"/>
          </a:p>
          <a:p>
            <a:pPr marL="369887" lvl="0" indent="0" algn="l" rtl="0">
              <a:lnSpc>
                <a:spcPct val="90000"/>
              </a:lnSpc>
              <a:spcBef>
                <a:spcPts val="2000"/>
              </a:spcBef>
              <a:spcAft>
                <a:spcPts val="0"/>
              </a:spcAft>
              <a:buClr>
                <a:schemeClr val="dk1"/>
              </a:buClr>
              <a:buSzPts val="720"/>
              <a:buNone/>
            </a:pPr>
            <a:r>
              <a:rPr lang="en-US" sz="1600" dirty="0"/>
              <a:t>Date</a:t>
            </a:r>
            <a:endParaRPr dirty="0"/>
          </a:p>
          <a:p>
            <a:pPr marL="369887" lvl="0" indent="0" algn="l" rtl="0">
              <a:lnSpc>
                <a:spcPct val="90000"/>
              </a:lnSpc>
              <a:spcBef>
                <a:spcPts val="1000"/>
              </a:spcBef>
              <a:spcAft>
                <a:spcPts val="0"/>
              </a:spcAft>
              <a:buClr>
                <a:schemeClr val="dk1"/>
              </a:buClr>
              <a:buSzPts val="720"/>
              <a:buNone/>
            </a:pPr>
            <a:r>
              <a:rPr lang="en-US" sz="1600" dirty="0"/>
              <a:t>Site name</a:t>
            </a:r>
            <a:endParaRPr dirty="0"/>
          </a:p>
          <a:p>
            <a:pPr marL="369887" lvl="0" indent="0" algn="l" rtl="0">
              <a:lnSpc>
                <a:spcPct val="90000"/>
              </a:lnSpc>
              <a:spcBef>
                <a:spcPts val="1000"/>
              </a:spcBef>
              <a:spcAft>
                <a:spcPts val="0"/>
              </a:spcAft>
              <a:buClr>
                <a:schemeClr val="dk1"/>
              </a:buClr>
              <a:buSzPts val="720"/>
              <a:buNone/>
            </a:pPr>
            <a:r>
              <a:rPr lang="en-US" sz="1600" dirty="0"/>
              <a:t>Site location</a:t>
            </a:r>
            <a:endParaRPr dirty="0"/>
          </a:p>
          <a:p>
            <a:pPr marL="369887" lvl="0" indent="0" algn="l" rtl="0">
              <a:lnSpc>
                <a:spcPct val="90000"/>
              </a:lnSpc>
              <a:spcBef>
                <a:spcPts val="1000"/>
              </a:spcBef>
              <a:spcAft>
                <a:spcPts val="0"/>
              </a:spcAft>
              <a:buClr>
                <a:schemeClr val="dk1"/>
              </a:buClr>
              <a:buSzPts val="720"/>
              <a:buNone/>
            </a:pPr>
            <a:r>
              <a:rPr lang="en-US" sz="1600" dirty="0"/>
              <a:t>Sample number</a:t>
            </a:r>
            <a:endParaRPr dirty="0"/>
          </a:p>
          <a:p>
            <a:pPr marL="369887" lvl="0" indent="0" algn="l" rtl="0">
              <a:lnSpc>
                <a:spcPct val="90000"/>
              </a:lnSpc>
              <a:spcBef>
                <a:spcPts val="1000"/>
              </a:spcBef>
              <a:spcAft>
                <a:spcPts val="0"/>
              </a:spcAft>
              <a:buClr>
                <a:schemeClr val="dk1"/>
              </a:buClr>
              <a:buSzPts val="720"/>
              <a:buNone/>
            </a:pPr>
            <a:r>
              <a:rPr lang="en-US" sz="1600" dirty="0"/>
              <a:t>Horizon number</a:t>
            </a:r>
            <a:endParaRPr dirty="0"/>
          </a:p>
          <a:p>
            <a:pPr marL="369887" lvl="0" indent="0" algn="l" rtl="0">
              <a:lnSpc>
                <a:spcPct val="90000"/>
              </a:lnSpc>
              <a:spcBef>
                <a:spcPts val="1000"/>
              </a:spcBef>
              <a:spcAft>
                <a:spcPts val="0"/>
              </a:spcAft>
              <a:buClr>
                <a:schemeClr val="dk1"/>
              </a:buClr>
              <a:buSzPts val="720"/>
              <a:buNone/>
            </a:pPr>
            <a:r>
              <a:rPr lang="en-US" sz="1600" dirty="0"/>
              <a:t>Top and bottom depth in cm</a:t>
            </a:r>
            <a:endParaRPr dirty="0"/>
          </a:p>
          <a:p>
            <a:pPr marL="369887" lvl="0" indent="0" algn="l" rtl="0">
              <a:lnSpc>
                <a:spcPct val="90000"/>
              </a:lnSpc>
              <a:spcBef>
                <a:spcPts val="1000"/>
              </a:spcBef>
              <a:spcAft>
                <a:spcPts val="0"/>
              </a:spcAft>
              <a:buClr>
                <a:schemeClr val="dk1"/>
              </a:buClr>
              <a:buSzPts val="720"/>
              <a:buNone/>
            </a:pPr>
            <a:endParaRPr sz="1600" dirty="0"/>
          </a:p>
          <a:p>
            <a:pPr marL="0" lvl="0" indent="0" algn="l" rtl="0">
              <a:lnSpc>
                <a:spcPct val="90000"/>
              </a:lnSpc>
              <a:spcBef>
                <a:spcPts val="1200"/>
              </a:spcBef>
              <a:spcAft>
                <a:spcPts val="0"/>
              </a:spcAft>
              <a:buClr>
                <a:schemeClr val="dk1"/>
              </a:buClr>
              <a:buSzPts val="1600"/>
              <a:buFont typeface="Calibri"/>
              <a:buNone/>
            </a:pPr>
            <a:r>
              <a:rPr lang="en-US" sz="1600" dirty="0"/>
              <a:t>This soil can now be used for other lab analyses. </a:t>
            </a:r>
            <a:endParaRPr dirty="0"/>
          </a:p>
          <a:p>
            <a:pPr marL="0" lvl="0" indent="0" algn="l" rtl="0">
              <a:lnSpc>
                <a:spcPct val="90000"/>
              </a:lnSpc>
              <a:spcBef>
                <a:spcPts val="2200"/>
              </a:spcBef>
              <a:spcAft>
                <a:spcPts val="0"/>
              </a:spcAft>
              <a:buClr>
                <a:schemeClr val="dk1"/>
              </a:buClr>
              <a:buSzPts val="1600"/>
              <a:buFont typeface="Calibri"/>
              <a:buNone/>
            </a:pPr>
            <a:r>
              <a:rPr lang="en-US" sz="1600" dirty="0"/>
              <a:t>Store these samples in a safe, dry place until they are used.</a:t>
            </a:r>
            <a:endParaRPr dirty="0"/>
          </a:p>
          <a:p>
            <a:pPr marL="0" lvl="0" indent="0" algn="l" rtl="0">
              <a:lnSpc>
                <a:spcPct val="90000"/>
              </a:lnSpc>
              <a:spcBef>
                <a:spcPts val="2000"/>
              </a:spcBef>
              <a:spcAft>
                <a:spcPts val="0"/>
              </a:spcAft>
              <a:buClr>
                <a:schemeClr val="dk1"/>
              </a:buClr>
              <a:buSzPts val="1800"/>
              <a:buNone/>
            </a:pPr>
            <a:endParaRPr sz="1800" dirty="0"/>
          </a:p>
          <a:p>
            <a:pPr marL="457200" lvl="0" indent="-356616" algn="l" rtl="0">
              <a:lnSpc>
                <a:spcPct val="90000"/>
              </a:lnSpc>
              <a:spcBef>
                <a:spcPts val="1000"/>
              </a:spcBef>
              <a:spcAft>
                <a:spcPts val="0"/>
              </a:spcAft>
              <a:buClr>
                <a:schemeClr val="dk1"/>
              </a:buClr>
              <a:buSzPts val="1800"/>
              <a:buFont typeface="Calibri"/>
              <a:buNone/>
            </a:pPr>
            <a:endParaRPr sz="1800" dirty="0"/>
          </a:p>
        </p:txBody>
      </p:sp>
      <p:pic>
        <p:nvPicPr>
          <p:cNvPr id="227" name="Google Shape;227;p15" descr="photograph of sieved, dry soil sample in a labeled plastic bag."/>
          <p:cNvPicPr preferRelativeResize="0">
            <a:picLocks noGrp="1"/>
          </p:cNvPicPr>
          <p:nvPr>
            <p:ph type="body" idx="2"/>
          </p:nvPr>
        </p:nvPicPr>
        <p:blipFill rotWithShape="1">
          <a:blip r:embed="rId5">
            <a:alphaModFix/>
          </a:blip>
          <a:srcRect/>
          <a:stretch/>
        </p:blipFill>
        <p:spPr>
          <a:xfrm>
            <a:off x="5283200" y="1899599"/>
            <a:ext cx="3721100" cy="3378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pic>
        <p:nvPicPr>
          <p:cNvPr id="233" name="Google Shape;233;p16" descr="banner: Soil Bulk Density"/>
          <p:cNvPicPr preferRelativeResize="0"/>
          <p:nvPr/>
        </p:nvPicPr>
        <p:blipFill rotWithShape="1">
          <a:blip r:embed="rId3">
            <a:alphaModFix/>
          </a:blip>
          <a:srcRect/>
          <a:stretch/>
        </p:blipFill>
        <p:spPr>
          <a:xfrm>
            <a:off x="1190652" y="0"/>
            <a:ext cx="7953348" cy="1022023"/>
          </a:xfrm>
          <a:prstGeom prst="rect">
            <a:avLst/>
          </a:prstGeom>
          <a:noFill/>
          <a:ln>
            <a:noFill/>
          </a:ln>
        </p:spPr>
      </p:pic>
      <p:pic>
        <p:nvPicPr>
          <p:cNvPr id="234" name="Google Shape;234;p16" descr="Menu: E. How to take measurements"/>
          <p:cNvPicPr preferRelativeResize="0"/>
          <p:nvPr/>
        </p:nvPicPr>
        <p:blipFill rotWithShape="1">
          <a:blip r:embed="rId4">
            <a:alphaModFix/>
          </a:blip>
          <a:srcRect/>
          <a:stretch/>
        </p:blipFill>
        <p:spPr>
          <a:xfrm>
            <a:off x="-1" y="-17545"/>
            <a:ext cx="1190653" cy="6978316"/>
          </a:xfrm>
          <a:prstGeom prst="rect">
            <a:avLst/>
          </a:prstGeom>
          <a:noFill/>
          <a:ln>
            <a:noFill/>
          </a:ln>
        </p:spPr>
      </p:pic>
      <p:sp>
        <p:nvSpPr>
          <p:cNvPr id="235" name="Google Shape;235;p16"/>
          <p:cNvSpPr txBox="1">
            <a:spLocks noGrp="1"/>
          </p:cNvSpPr>
          <p:nvPr>
            <p:ph type="title"/>
          </p:nvPr>
        </p:nvSpPr>
        <p:spPr>
          <a:xfrm>
            <a:off x="1257300" y="694138"/>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32B01"/>
              </a:buClr>
              <a:buSzPts val="2400"/>
              <a:buFont typeface="Calibri"/>
              <a:buNone/>
            </a:pPr>
            <a:r>
              <a:rPr lang="en-US" sz="2400" b="1">
                <a:solidFill>
                  <a:srgbClr val="432B01"/>
                </a:solidFill>
                <a:latin typeface="Calibri"/>
                <a:ea typeface="Calibri"/>
                <a:cs typeface="Calibri"/>
                <a:sym typeface="Calibri"/>
              </a:rPr>
              <a:t>Measuring Sampling Can Mass</a:t>
            </a:r>
            <a:endParaRPr/>
          </a:p>
        </p:txBody>
      </p:sp>
      <p:sp>
        <p:nvSpPr>
          <p:cNvPr id="236" name="Google Shape;236;p16"/>
          <p:cNvSpPr txBox="1">
            <a:spLocks noGrp="1"/>
          </p:cNvSpPr>
          <p:nvPr>
            <p:ph type="body" idx="1"/>
          </p:nvPr>
        </p:nvSpPr>
        <p:spPr>
          <a:xfrm>
            <a:off x="1314449" y="1759231"/>
            <a:ext cx="4659659" cy="4351338"/>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90000"/>
              </a:lnSpc>
              <a:spcBef>
                <a:spcPts val="0"/>
              </a:spcBef>
              <a:spcAft>
                <a:spcPts val="0"/>
              </a:spcAft>
              <a:buClr>
                <a:schemeClr val="dk1"/>
              </a:buClr>
              <a:buSzPct val="100000"/>
              <a:buFont typeface="Calibri"/>
              <a:buNone/>
            </a:pPr>
            <a:r>
              <a:rPr lang="en-US" sz="1900"/>
              <a:t>Calibrate the balance according to the manufacturer’s directions. </a:t>
            </a:r>
            <a:endParaRPr/>
          </a:p>
          <a:p>
            <a:pPr marL="0" lvl="0" indent="0" algn="l" rtl="0">
              <a:lnSpc>
                <a:spcPct val="90000"/>
              </a:lnSpc>
              <a:spcBef>
                <a:spcPts val="1000"/>
              </a:spcBef>
              <a:spcAft>
                <a:spcPts val="0"/>
              </a:spcAft>
              <a:buClr>
                <a:schemeClr val="dk1"/>
              </a:buClr>
              <a:buSzPct val="100000"/>
              <a:buFont typeface="Calibri"/>
              <a:buNone/>
            </a:pPr>
            <a:endParaRPr sz="1900"/>
          </a:p>
          <a:p>
            <a:pPr marL="0" lvl="0" indent="0" algn="l" rtl="0">
              <a:lnSpc>
                <a:spcPct val="90000"/>
              </a:lnSpc>
              <a:spcBef>
                <a:spcPts val="1000"/>
              </a:spcBef>
              <a:spcAft>
                <a:spcPts val="0"/>
              </a:spcAft>
              <a:buClr>
                <a:schemeClr val="dk1"/>
              </a:buClr>
              <a:buSzPct val="100000"/>
              <a:buFont typeface="Calibri"/>
              <a:buNone/>
            </a:pPr>
            <a:r>
              <a:rPr lang="en-US" sz="1900"/>
              <a:t>If using an electronic balance, check that the balance is measuring in grams and is zeroed properly.</a:t>
            </a:r>
            <a:endParaRPr/>
          </a:p>
          <a:p>
            <a:pPr marL="0" lvl="0" indent="0" algn="l" rtl="0">
              <a:lnSpc>
                <a:spcPct val="90000"/>
              </a:lnSpc>
              <a:spcBef>
                <a:spcPts val="1000"/>
              </a:spcBef>
              <a:spcAft>
                <a:spcPts val="0"/>
              </a:spcAft>
              <a:buClr>
                <a:schemeClr val="dk1"/>
              </a:buClr>
              <a:buSzPct val="100000"/>
              <a:buFont typeface="Calibri"/>
              <a:buNone/>
            </a:pPr>
            <a:endParaRPr sz="1900"/>
          </a:p>
          <a:p>
            <a:pPr marL="0" lvl="0" indent="0" algn="l" rtl="0">
              <a:lnSpc>
                <a:spcPct val="90000"/>
              </a:lnSpc>
              <a:spcBef>
                <a:spcPts val="1000"/>
              </a:spcBef>
              <a:spcAft>
                <a:spcPts val="0"/>
              </a:spcAft>
              <a:buClr>
                <a:schemeClr val="dk1"/>
              </a:buClr>
              <a:buSzPct val="100000"/>
              <a:buFont typeface="Calibri"/>
              <a:buNone/>
            </a:pPr>
            <a:r>
              <a:rPr lang="en-US" sz="1900"/>
              <a:t>Wipe the inside of the can or pipe with a wipe towel. Measure the mass of the can or pipe without the lid on and record this mass on the Data Entry app or Data Sheet.</a:t>
            </a:r>
            <a:endParaRPr/>
          </a:p>
          <a:p>
            <a:pPr marL="0" lvl="0" indent="0" algn="l" rtl="0">
              <a:lnSpc>
                <a:spcPct val="90000"/>
              </a:lnSpc>
              <a:spcBef>
                <a:spcPts val="1000"/>
              </a:spcBef>
              <a:spcAft>
                <a:spcPts val="0"/>
              </a:spcAft>
              <a:buClr>
                <a:schemeClr val="dk1"/>
              </a:buClr>
              <a:buSzPct val="100000"/>
              <a:buFont typeface="Calibri"/>
              <a:buNone/>
            </a:pPr>
            <a:endParaRPr sz="1900"/>
          </a:p>
          <a:p>
            <a:pPr marL="0" lvl="0" indent="0" algn="l" rtl="0">
              <a:lnSpc>
                <a:spcPct val="90000"/>
              </a:lnSpc>
              <a:spcBef>
                <a:spcPts val="1000"/>
              </a:spcBef>
              <a:spcAft>
                <a:spcPts val="0"/>
              </a:spcAft>
              <a:buClr>
                <a:schemeClr val="dk1"/>
              </a:buClr>
              <a:buSzPct val="100000"/>
              <a:buFont typeface="Calibri"/>
              <a:buNone/>
            </a:pPr>
            <a:r>
              <a:rPr lang="en-US" sz="1900"/>
              <a:t>Obtain the mass in grams of each sampling can/pipe to the nearest 0.1 g. </a:t>
            </a:r>
            <a:endParaRPr/>
          </a:p>
          <a:p>
            <a:pPr marL="0" lvl="0" indent="0" algn="l" rtl="0">
              <a:lnSpc>
                <a:spcPct val="90000"/>
              </a:lnSpc>
              <a:spcBef>
                <a:spcPts val="1000"/>
              </a:spcBef>
              <a:spcAft>
                <a:spcPts val="0"/>
              </a:spcAft>
              <a:buClr>
                <a:schemeClr val="dk1"/>
              </a:buClr>
              <a:buSzPct val="100000"/>
              <a:buFont typeface="Calibri"/>
              <a:buNone/>
            </a:pPr>
            <a:endParaRPr sz="1900"/>
          </a:p>
          <a:p>
            <a:pPr marL="0" lvl="0" indent="0" algn="l" rtl="0">
              <a:lnSpc>
                <a:spcPct val="90000"/>
              </a:lnSpc>
              <a:spcBef>
                <a:spcPts val="1000"/>
              </a:spcBef>
              <a:spcAft>
                <a:spcPts val="0"/>
              </a:spcAft>
              <a:buClr>
                <a:schemeClr val="dk1"/>
              </a:buClr>
              <a:buSzPct val="100000"/>
              <a:buFont typeface="Calibri"/>
              <a:buNone/>
            </a:pPr>
            <a:r>
              <a:rPr lang="en-US" sz="1900"/>
              <a:t>Write the mass of the empty can on the outside of the can in permanent marker.</a:t>
            </a:r>
            <a:endParaRPr/>
          </a:p>
          <a:p>
            <a:pPr marL="0" lvl="0" indent="0" algn="l" rtl="0">
              <a:lnSpc>
                <a:spcPct val="90000"/>
              </a:lnSpc>
              <a:spcBef>
                <a:spcPts val="1000"/>
              </a:spcBef>
              <a:spcAft>
                <a:spcPts val="0"/>
              </a:spcAft>
              <a:buClr>
                <a:schemeClr val="dk1"/>
              </a:buClr>
              <a:buSzPct val="100000"/>
              <a:buNone/>
            </a:pPr>
            <a:endParaRPr sz="1800"/>
          </a:p>
          <a:p>
            <a:pPr marL="457200" lvl="0" indent="-356616" algn="l" rtl="0">
              <a:lnSpc>
                <a:spcPct val="90000"/>
              </a:lnSpc>
              <a:spcBef>
                <a:spcPts val="1000"/>
              </a:spcBef>
              <a:spcAft>
                <a:spcPts val="0"/>
              </a:spcAft>
              <a:buClr>
                <a:schemeClr val="dk1"/>
              </a:buClr>
              <a:buSzPct val="100000"/>
              <a:buFont typeface="Calibri"/>
              <a:buNone/>
            </a:pPr>
            <a:endParaRPr sz="1800"/>
          </a:p>
        </p:txBody>
      </p:sp>
      <p:pic>
        <p:nvPicPr>
          <p:cNvPr id="237" name="Google Shape;237;p16" descr="Two photographs. Photograph 1 is of a digital balance with the display reading 0.0. Photo 2 is of an empty can being weighed on the balance. "/>
          <p:cNvPicPr preferRelativeResize="0">
            <a:picLocks noGrp="1"/>
          </p:cNvPicPr>
          <p:nvPr>
            <p:ph type="body" idx="2"/>
          </p:nvPr>
        </p:nvPicPr>
        <p:blipFill rotWithShape="1">
          <a:blip r:embed="rId5">
            <a:alphaModFix/>
          </a:blip>
          <a:srcRect/>
          <a:stretch/>
        </p:blipFill>
        <p:spPr>
          <a:xfrm>
            <a:off x="6097905" y="1759231"/>
            <a:ext cx="2675344" cy="435133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pic>
        <p:nvPicPr>
          <p:cNvPr id="243" name="Google Shape;243;p17" descr="banner: Soil Bulk Density"/>
          <p:cNvPicPr preferRelativeResize="0"/>
          <p:nvPr/>
        </p:nvPicPr>
        <p:blipFill rotWithShape="1">
          <a:blip r:embed="rId3">
            <a:alphaModFix/>
          </a:blip>
          <a:srcRect/>
          <a:stretch/>
        </p:blipFill>
        <p:spPr>
          <a:xfrm>
            <a:off x="1190652" y="0"/>
            <a:ext cx="7953348" cy="1022023"/>
          </a:xfrm>
          <a:prstGeom prst="rect">
            <a:avLst/>
          </a:prstGeom>
          <a:noFill/>
          <a:ln>
            <a:noFill/>
          </a:ln>
        </p:spPr>
      </p:pic>
      <p:pic>
        <p:nvPicPr>
          <p:cNvPr id="244" name="Google Shape;244;p17" descr="Menu: E. How to take measurements"/>
          <p:cNvPicPr preferRelativeResize="0"/>
          <p:nvPr/>
        </p:nvPicPr>
        <p:blipFill rotWithShape="1">
          <a:blip r:embed="rId4">
            <a:alphaModFix/>
          </a:blip>
          <a:srcRect/>
          <a:stretch/>
        </p:blipFill>
        <p:spPr>
          <a:xfrm>
            <a:off x="-1" y="-17545"/>
            <a:ext cx="1190653" cy="6978316"/>
          </a:xfrm>
          <a:prstGeom prst="rect">
            <a:avLst/>
          </a:prstGeom>
          <a:noFill/>
          <a:ln>
            <a:noFill/>
          </a:ln>
        </p:spPr>
      </p:pic>
      <p:sp>
        <p:nvSpPr>
          <p:cNvPr id="245" name="Google Shape;245;p17"/>
          <p:cNvSpPr txBox="1">
            <a:spLocks noGrp="1"/>
          </p:cNvSpPr>
          <p:nvPr>
            <p:ph type="title"/>
          </p:nvPr>
        </p:nvSpPr>
        <p:spPr>
          <a:xfrm>
            <a:off x="1257300" y="694138"/>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32B01"/>
              </a:buClr>
              <a:buSzPts val="2400"/>
              <a:buFont typeface="Calibri"/>
              <a:buNone/>
            </a:pPr>
            <a:r>
              <a:rPr lang="en-US" sz="2400" b="1">
                <a:solidFill>
                  <a:srgbClr val="432B01"/>
                </a:solidFill>
                <a:latin typeface="Calibri"/>
                <a:ea typeface="Calibri"/>
                <a:cs typeface="Calibri"/>
                <a:sym typeface="Calibri"/>
              </a:rPr>
              <a:t>Measuring Sampling Can Volume</a:t>
            </a:r>
            <a:endParaRPr/>
          </a:p>
        </p:txBody>
      </p:sp>
      <p:sp>
        <p:nvSpPr>
          <p:cNvPr id="246" name="Google Shape;246;p17"/>
          <p:cNvSpPr txBox="1">
            <a:spLocks noGrp="1"/>
          </p:cNvSpPr>
          <p:nvPr>
            <p:ph type="body" idx="1"/>
          </p:nvPr>
        </p:nvSpPr>
        <p:spPr>
          <a:xfrm>
            <a:off x="1416205" y="1739794"/>
            <a:ext cx="4917688"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1800"/>
              <a:buChar char="•"/>
            </a:pPr>
            <a:r>
              <a:rPr lang="en-US" sz="1800"/>
              <a:t>Clean off the rim of the graduated cylinder to avoid unaccounted water drops entering your can.</a:t>
            </a:r>
            <a:endParaRPr/>
          </a:p>
          <a:p>
            <a:pPr marL="228600" lvl="0" indent="-114300" algn="l" rtl="0">
              <a:lnSpc>
                <a:spcPct val="90000"/>
              </a:lnSpc>
              <a:spcBef>
                <a:spcPts val="1000"/>
              </a:spcBef>
              <a:spcAft>
                <a:spcPts val="0"/>
              </a:spcAft>
              <a:buClr>
                <a:schemeClr val="dk1"/>
              </a:buClr>
              <a:buSzPts val="1800"/>
              <a:buNone/>
            </a:pPr>
            <a:endParaRPr sz="1800"/>
          </a:p>
          <a:p>
            <a:pPr marL="228600" lvl="0" indent="-228600" algn="l" rtl="0">
              <a:lnSpc>
                <a:spcPct val="90000"/>
              </a:lnSpc>
              <a:spcBef>
                <a:spcPts val="1000"/>
              </a:spcBef>
              <a:spcAft>
                <a:spcPts val="0"/>
              </a:spcAft>
              <a:buClr>
                <a:schemeClr val="dk1"/>
              </a:buClr>
              <a:buSzPts val="1800"/>
              <a:buChar char="•"/>
            </a:pPr>
            <a:r>
              <a:rPr lang="en-US" sz="1800"/>
              <a:t>To find the volume of the clean, dry can:  fill a graduated cylinder with water. Record the initial volume.</a:t>
            </a:r>
            <a:endParaRPr/>
          </a:p>
          <a:p>
            <a:pPr marL="228600" lvl="0" indent="-114300" algn="l" rtl="0">
              <a:lnSpc>
                <a:spcPct val="90000"/>
              </a:lnSpc>
              <a:spcBef>
                <a:spcPts val="1000"/>
              </a:spcBef>
              <a:spcAft>
                <a:spcPts val="0"/>
              </a:spcAft>
              <a:buClr>
                <a:schemeClr val="dk1"/>
              </a:buClr>
              <a:buSzPts val="1800"/>
              <a:buNone/>
            </a:pPr>
            <a:endParaRPr sz="1800"/>
          </a:p>
          <a:p>
            <a:pPr marL="228600" lvl="0" indent="-228600" algn="l" rtl="0">
              <a:lnSpc>
                <a:spcPct val="90000"/>
              </a:lnSpc>
              <a:spcBef>
                <a:spcPts val="1000"/>
              </a:spcBef>
              <a:spcAft>
                <a:spcPts val="0"/>
              </a:spcAft>
              <a:buClr>
                <a:schemeClr val="dk1"/>
              </a:buClr>
              <a:buSzPts val="1800"/>
              <a:buChar char="•"/>
            </a:pPr>
            <a:r>
              <a:rPr lang="en-US" sz="1800"/>
              <a:t>Pour the water into the can until it fills the can to the brim. Make sure the can has a flat surface.</a:t>
            </a:r>
            <a:endParaRPr/>
          </a:p>
          <a:p>
            <a:pPr marL="228600" lvl="0" indent="-114300" algn="l" rtl="0">
              <a:lnSpc>
                <a:spcPct val="90000"/>
              </a:lnSpc>
              <a:spcBef>
                <a:spcPts val="1000"/>
              </a:spcBef>
              <a:spcAft>
                <a:spcPts val="0"/>
              </a:spcAft>
              <a:buClr>
                <a:schemeClr val="dk1"/>
              </a:buClr>
              <a:buSzPts val="1800"/>
              <a:buNone/>
            </a:pPr>
            <a:endParaRPr sz="1800"/>
          </a:p>
          <a:p>
            <a:pPr marL="228600" lvl="0" indent="-228600" algn="l" rtl="0">
              <a:lnSpc>
                <a:spcPct val="90000"/>
              </a:lnSpc>
              <a:spcBef>
                <a:spcPts val="1000"/>
              </a:spcBef>
              <a:spcAft>
                <a:spcPts val="0"/>
              </a:spcAft>
              <a:buClr>
                <a:schemeClr val="dk1"/>
              </a:buClr>
              <a:buSzPts val="1800"/>
              <a:buChar char="•"/>
            </a:pPr>
            <a:r>
              <a:rPr lang="en-US" sz="1800"/>
              <a:t>Remember to read the bottom of the meniscus.</a:t>
            </a:r>
            <a:endParaRPr/>
          </a:p>
          <a:p>
            <a:pPr marL="228600" lvl="0" indent="-114300" algn="l" rtl="0">
              <a:lnSpc>
                <a:spcPct val="90000"/>
              </a:lnSpc>
              <a:spcBef>
                <a:spcPts val="1000"/>
              </a:spcBef>
              <a:spcAft>
                <a:spcPts val="0"/>
              </a:spcAft>
              <a:buClr>
                <a:schemeClr val="dk1"/>
              </a:buClr>
              <a:buSzPts val="1800"/>
              <a:buNone/>
            </a:pPr>
            <a:endParaRPr sz="1800"/>
          </a:p>
          <a:p>
            <a:pPr marL="228600" lvl="0" indent="-228600" algn="l" rtl="0">
              <a:lnSpc>
                <a:spcPct val="100000"/>
              </a:lnSpc>
              <a:spcBef>
                <a:spcPts val="1000"/>
              </a:spcBef>
              <a:spcAft>
                <a:spcPts val="0"/>
              </a:spcAft>
              <a:buClr>
                <a:schemeClr val="dk1"/>
              </a:buClr>
              <a:buSzPts val="1200"/>
              <a:buFont typeface="Calibri"/>
              <a:buNone/>
            </a:pPr>
            <a:endParaRPr sz="1200"/>
          </a:p>
          <a:p>
            <a:pPr marL="228600" lvl="0" indent="-152400" algn="l" rtl="0">
              <a:lnSpc>
                <a:spcPct val="90000"/>
              </a:lnSpc>
              <a:spcBef>
                <a:spcPts val="1000"/>
              </a:spcBef>
              <a:spcAft>
                <a:spcPts val="0"/>
              </a:spcAft>
              <a:buClr>
                <a:schemeClr val="dk1"/>
              </a:buClr>
              <a:buSzPts val="1200"/>
              <a:buNone/>
            </a:pPr>
            <a:endParaRPr sz="1200"/>
          </a:p>
          <a:p>
            <a:pPr marL="228600" lvl="0" indent="-152400" algn="l" rtl="0">
              <a:lnSpc>
                <a:spcPct val="90000"/>
              </a:lnSpc>
              <a:spcBef>
                <a:spcPts val="1000"/>
              </a:spcBef>
              <a:spcAft>
                <a:spcPts val="0"/>
              </a:spcAft>
              <a:buClr>
                <a:schemeClr val="dk1"/>
              </a:buClr>
              <a:buSzPts val="1200"/>
              <a:buNone/>
            </a:pPr>
            <a:endParaRPr sz="1200"/>
          </a:p>
          <a:p>
            <a:pPr marL="228600" lvl="0" indent="-152400" algn="l" rtl="0">
              <a:lnSpc>
                <a:spcPct val="90000"/>
              </a:lnSpc>
              <a:spcBef>
                <a:spcPts val="1000"/>
              </a:spcBef>
              <a:spcAft>
                <a:spcPts val="0"/>
              </a:spcAft>
              <a:buClr>
                <a:schemeClr val="dk1"/>
              </a:buClr>
              <a:buSzPts val="1200"/>
              <a:buNone/>
            </a:pPr>
            <a:endParaRPr sz="1200"/>
          </a:p>
          <a:p>
            <a:pPr marL="0" lvl="0" indent="0" algn="l" rtl="0">
              <a:lnSpc>
                <a:spcPct val="90000"/>
              </a:lnSpc>
              <a:spcBef>
                <a:spcPts val="1000"/>
              </a:spcBef>
              <a:spcAft>
                <a:spcPts val="0"/>
              </a:spcAft>
              <a:buClr>
                <a:schemeClr val="dk1"/>
              </a:buClr>
              <a:buSzPts val="1800"/>
              <a:buNone/>
            </a:pPr>
            <a:endParaRPr sz="1800"/>
          </a:p>
          <a:p>
            <a:pPr marL="457200" lvl="0" indent="-356616" algn="l" rtl="0">
              <a:lnSpc>
                <a:spcPct val="90000"/>
              </a:lnSpc>
              <a:spcBef>
                <a:spcPts val="1000"/>
              </a:spcBef>
              <a:spcAft>
                <a:spcPts val="0"/>
              </a:spcAft>
              <a:buClr>
                <a:schemeClr val="dk1"/>
              </a:buClr>
              <a:buSzPts val="1800"/>
              <a:buFont typeface="Calibri"/>
              <a:buNone/>
            </a:pPr>
            <a:endParaRPr sz="1800"/>
          </a:p>
        </p:txBody>
      </p:sp>
      <p:pic>
        <p:nvPicPr>
          <p:cNvPr id="247" name="Google Shape;247;p17" descr="Three photographs. Photograph 1 shows water being poured from the graduated cylinder into the can. Photo 2 shows that the can is completely full with water up to the brim. Photo 3 shows the remaining water in the graduated cylinder and the volume of this example is 500 mL."/>
          <p:cNvPicPr preferRelativeResize="0">
            <a:picLocks noGrp="1"/>
          </p:cNvPicPr>
          <p:nvPr>
            <p:ph type="body" idx="2"/>
          </p:nvPr>
        </p:nvPicPr>
        <p:blipFill rotWithShape="1">
          <a:blip r:embed="rId5">
            <a:alphaModFix/>
          </a:blip>
          <a:srcRect/>
          <a:stretch/>
        </p:blipFill>
        <p:spPr>
          <a:xfrm>
            <a:off x="6532598" y="1716161"/>
            <a:ext cx="1944344" cy="489182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pic>
        <p:nvPicPr>
          <p:cNvPr id="253" name="Google Shape;253;p18" descr="banner: Soil Bulk Density"/>
          <p:cNvPicPr preferRelativeResize="0"/>
          <p:nvPr/>
        </p:nvPicPr>
        <p:blipFill rotWithShape="1">
          <a:blip r:embed="rId3">
            <a:alphaModFix/>
          </a:blip>
          <a:srcRect/>
          <a:stretch/>
        </p:blipFill>
        <p:spPr>
          <a:xfrm>
            <a:off x="1190652" y="0"/>
            <a:ext cx="7953348" cy="1022023"/>
          </a:xfrm>
          <a:prstGeom prst="rect">
            <a:avLst/>
          </a:prstGeom>
          <a:noFill/>
          <a:ln>
            <a:noFill/>
          </a:ln>
        </p:spPr>
      </p:pic>
      <p:pic>
        <p:nvPicPr>
          <p:cNvPr id="254" name="Google Shape;254;p18" descr="Menu: E. How to take measurements"/>
          <p:cNvPicPr preferRelativeResize="0"/>
          <p:nvPr/>
        </p:nvPicPr>
        <p:blipFill rotWithShape="1">
          <a:blip r:embed="rId4">
            <a:alphaModFix/>
          </a:blip>
          <a:srcRect/>
          <a:stretch/>
        </p:blipFill>
        <p:spPr>
          <a:xfrm>
            <a:off x="-1" y="-17545"/>
            <a:ext cx="1190653" cy="6978316"/>
          </a:xfrm>
          <a:prstGeom prst="rect">
            <a:avLst/>
          </a:prstGeom>
          <a:noFill/>
          <a:ln>
            <a:noFill/>
          </a:ln>
        </p:spPr>
      </p:pic>
      <p:sp>
        <p:nvSpPr>
          <p:cNvPr id="255" name="Google Shape;255;p18"/>
          <p:cNvSpPr txBox="1">
            <a:spLocks noGrp="1"/>
          </p:cNvSpPr>
          <p:nvPr>
            <p:ph type="title"/>
          </p:nvPr>
        </p:nvSpPr>
        <p:spPr>
          <a:xfrm>
            <a:off x="1257300" y="80856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32B01"/>
              </a:buClr>
              <a:buSzPts val="2400"/>
              <a:buFont typeface="Calibri"/>
              <a:buNone/>
            </a:pPr>
            <a:r>
              <a:rPr lang="en-US" sz="2400" b="1">
                <a:solidFill>
                  <a:srgbClr val="432B01"/>
                </a:solidFill>
                <a:latin typeface="Calibri"/>
                <a:ea typeface="Calibri"/>
                <a:cs typeface="Calibri"/>
                <a:sym typeface="Calibri"/>
              </a:rPr>
              <a:t>How to Determine Volume If Filling the Container Requires More Than One Cylinder Full of Water</a:t>
            </a:r>
            <a:endParaRPr/>
          </a:p>
        </p:txBody>
      </p:sp>
      <p:sp>
        <p:nvSpPr>
          <p:cNvPr id="256" name="Google Shape;256;p18"/>
          <p:cNvSpPr txBox="1">
            <a:spLocks noGrp="1"/>
          </p:cNvSpPr>
          <p:nvPr>
            <p:ph type="body" idx="1"/>
          </p:nvPr>
        </p:nvSpPr>
        <p:spPr>
          <a:xfrm>
            <a:off x="1356477" y="1931821"/>
            <a:ext cx="6951182" cy="4390920"/>
          </a:xfrm>
          <a:prstGeom prst="rect">
            <a:avLst/>
          </a:prstGeom>
          <a:noFill/>
          <a:ln>
            <a:noFill/>
          </a:ln>
        </p:spPr>
        <p:txBody>
          <a:bodyPr spcFirstLastPara="1" wrap="square" lIns="91425" tIns="45700" rIns="91425" bIns="45700" anchor="t" anchorCtr="0">
            <a:normAutofit fontScale="47500" lnSpcReduction="20000"/>
          </a:bodyPr>
          <a:lstStyle/>
          <a:p>
            <a:pPr marL="0" lvl="0" indent="0" algn="just" rtl="0">
              <a:lnSpc>
                <a:spcPct val="90000"/>
              </a:lnSpc>
              <a:spcBef>
                <a:spcPts val="0"/>
              </a:spcBef>
              <a:spcAft>
                <a:spcPts val="0"/>
              </a:spcAft>
              <a:buClr>
                <a:schemeClr val="dk1"/>
              </a:buClr>
              <a:buSzPct val="100000"/>
              <a:buFont typeface="Calibri"/>
              <a:buNone/>
            </a:pPr>
            <a:r>
              <a:rPr lang="en-US" sz="4000"/>
              <a:t>If the water in the graduated cylinder does not fill the can entirely, record the first volume of the graduated cylinder as volume 1. Refill the graduated cylinder, and pour this additional water into the sample can. Record this value as volume 2. Repeat if necessary, recording initial volume 3, etc. Fill the can to the brim and record the final volume of water left in the graduated cylinder. Use the equation below to find the volume of the can.</a:t>
            </a:r>
            <a:endParaRPr/>
          </a:p>
          <a:p>
            <a:pPr marL="228600" lvl="0" indent="-228600" algn="ctr" rtl="0">
              <a:lnSpc>
                <a:spcPct val="90000"/>
              </a:lnSpc>
              <a:spcBef>
                <a:spcPts val="2200"/>
              </a:spcBef>
              <a:spcAft>
                <a:spcPts val="0"/>
              </a:spcAft>
              <a:buClr>
                <a:schemeClr val="dk1"/>
              </a:buClr>
              <a:buSzPct val="100000"/>
              <a:buFont typeface="Calibri"/>
              <a:buNone/>
            </a:pPr>
            <a:r>
              <a:rPr lang="en-US" sz="4000"/>
              <a:t>Volume of Can formula:</a:t>
            </a:r>
            <a:endParaRPr/>
          </a:p>
          <a:p>
            <a:pPr marL="228600" lvl="0" indent="-228600" algn="ctr" rtl="0">
              <a:lnSpc>
                <a:spcPct val="90000"/>
              </a:lnSpc>
              <a:spcBef>
                <a:spcPts val="2200"/>
              </a:spcBef>
              <a:spcAft>
                <a:spcPts val="0"/>
              </a:spcAft>
              <a:buClr>
                <a:srgbClr val="FF0000"/>
              </a:buClr>
              <a:buSzPct val="100000"/>
              <a:buFont typeface="Calibri"/>
              <a:buNone/>
            </a:pPr>
            <a:r>
              <a:rPr lang="en-US" sz="6200" b="1">
                <a:solidFill>
                  <a:srgbClr val="FF0000"/>
                </a:solidFill>
              </a:rPr>
              <a:t> V</a:t>
            </a:r>
            <a:r>
              <a:rPr lang="en-US" sz="6200" b="1" baseline="-25000">
                <a:solidFill>
                  <a:srgbClr val="FF0000"/>
                </a:solidFill>
              </a:rPr>
              <a:t>can </a:t>
            </a:r>
            <a:r>
              <a:rPr lang="en-US" sz="6200" b="1">
                <a:solidFill>
                  <a:srgbClr val="FF0000"/>
                </a:solidFill>
              </a:rPr>
              <a:t>= V</a:t>
            </a:r>
            <a:r>
              <a:rPr lang="en-US" sz="6200" b="1" baseline="-25000">
                <a:solidFill>
                  <a:srgbClr val="FF0000"/>
                </a:solidFill>
              </a:rPr>
              <a:t>1 </a:t>
            </a:r>
            <a:r>
              <a:rPr lang="en-US" sz="6200" b="1">
                <a:solidFill>
                  <a:srgbClr val="FF0000"/>
                </a:solidFill>
              </a:rPr>
              <a:t>+</a:t>
            </a:r>
            <a:r>
              <a:rPr lang="en-US" sz="6200" b="1" baseline="-25000">
                <a:solidFill>
                  <a:srgbClr val="FF0000"/>
                </a:solidFill>
              </a:rPr>
              <a:t> </a:t>
            </a:r>
            <a:r>
              <a:rPr lang="en-US" sz="6200" b="1">
                <a:solidFill>
                  <a:srgbClr val="FF0000"/>
                </a:solidFill>
              </a:rPr>
              <a:t>V</a:t>
            </a:r>
            <a:r>
              <a:rPr lang="en-US" sz="6200" b="1" baseline="-25000">
                <a:solidFill>
                  <a:srgbClr val="FF0000"/>
                </a:solidFill>
              </a:rPr>
              <a:t>2 </a:t>
            </a:r>
            <a:r>
              <a:rPr lang="en-US" sz="6200" b="1">
                <a:solidFill>
                  <a:srgbClr val="FF0000"/>
                </a:solidFill>
              </a:rPr>
              <a:t> – V</a:t>
            </a:r>
            <a:r>
              <a:rPr lang="en-US" sz="6200" b="1" baseline="-25000">
                <a:solidFill>
                  <a:srgbClr val="FF0000"/>
                </a:solidFill>
              </a:rPr>
              <a:t>f</a:t>
            </a:r>
            <a:r>
              <a:rPr lang="en-US" sz="6200" b="1">
                <a:solidFill>
                  <a:srgbClr val="FF0000"/>
                </a:solidFill>
              </a:rPr>
              <a:t> or V</a:t>
            </a:r>
            <a:r>
              <a:rPr lang="en-US" sz="6200" b="1" baseline="-25000">
                <a:solidFill>
                  <a:srgbClr val="FF0000"/>
                </a:solidFill>
              </a:rPr>
              <a:t>can </a:t>
            </a:r>
            <a:r>
              <a:rPr lang="en-US" sz="6200" b="1">
                <a:solidFill>
                  <a:srgbClr val="FF0000"/>
                </a:solidFill>
              </a:rPr>
              <a:t>= V</a:t>
            </a:r>
            <a:r>
              <a:rPr lang="en-US" sz="6200" b="1" baseline="-25000">
                <a:solidFill>
                  <a:srgbClr val="FF0000"/>
                </a:solidFill>
              </a:rPr>
              <a:t>1 </a:t>
            </a:r>
            <a:r>
              <a:rPr lang="en-US" sz="6200" b="1">
                <a:solidFill>
                  <a:srgbClr val="FF0000"/>
                </a:solidFill>
              </a:rPr>
              <a:t>+</a:t>
            </a:r>
            <a:r>
              <a:rPr lang="en-US" sz="6200" b="1" baseline="-25000">
                <a:solidFill>
                  <a:srgbClr val="FF0000"/>
                </a:solidFill>
              </a:rPr>
              <a:t> </a:t>
            </a:r>
            <a:r>
              <a:rPr lang="en-US" sz="6200" b="1">
                <a:solidFill>
                  <a:srgbClr val="FF0000"/>
                </a:solidFill>
              </a:rPr>
              <a:t>V</a:t>
            </a:r>
            <a:r>
              <a:rPr lang="en-US" sz="6200" b="1" baseline="-25000">
                <a:solidFill>
                  <a:srgbClr val="FF0000"/>
                </a:solidFill>
              </a:rPr>
              <a:t>2 </a:t>
            </a:r>
            <a:r>
              <a:rPr lang="en-US" sz="6200" b="1">
                <a:solidFill>
                  <a:srgbClr val="FF0000"/>
                </a:solidFill>
              </a:rPr>
              <a:t> +</a:t>
            </a:r>
            <a:r>
              <a:rPr lang="en-US" sz="6200" b="1" baseline="-25000">
                <a:solidFill>
                  <a:srgbClr val="FF0000"/>
                </a:solidFill>
              </a:rPr>
              <a:t> </a:t>
            </a:r>
            <a:r>
              <a:rPr lang="en-US" sz="6200" b="1">
                <a:solidFill>
                  <a:srgbClr val="FF0000"/>
                </a:solidFill>
              </a:rPr>
              <a:t>V</a:t>
            </a:r>
            <a:r>
              <a:rPr lang="en-US" sz="6200" b="1" baseline="-25000">
                <a:solidFill>
                  <a:srgbClr val="FF0000"/>
                </a:solidFill>
              </a:rPr>
              <a:t>3 </a:t>
            </a:r>
            <a:r>
              <a:rPr lang="en-US" sz="6200" b="1">
                <a:solidFill>
                  <a:srgbClr val="FF0000"/>
                </a:solidFill>
              </a:rPr>
              <a:t> – V</a:t>
            </a:r>
            <a:r>
              <a:rPr lang="en-US" sz="6200" b="1" baseline="-25000">
                <a:solidFill>
                  <a:srgbClr val="FF0000"/>
                </a:solidFill>
              </a:rPr>
              <a:t>f</a:t>
            </a:r>
            <a:endParaRPr/>
          </a:p>
          <a:p>
            <a:pPr marL="0" lvl="0" indent="0" algn="just" rtl="0">
              <a:lnSpc>
                <a:spcPct val="90000"/>
              </a:lnSpc>
              <a:spcBef>
                <a:spcPts val="2200"/>
              </a:spcBef>
              <a:spcAft>
                <a:spcPts val="0"/>
              </a:spcAft>
              <a:buClr>
                <a:schemeClr val="dk1"/>
              </a:buClr>
              <a:buSzPct val="100000"/>
              <a:buNone/>
            </a:pPr>
            <a:r>
              <a:rPr lang="en-US" sz="4900"/>
              <a:t>Measure the volume of each can 3 times and record the results on the Data Entry app or Data Sheet.</a:t>
            </a:r>
            <a:endParaRPr/>
          </a:p>
          <a:p>
            <a:pPr marL="228600" lvl="0" indent="-228600" algn="ctr" rtl="0">
              <a:lnSpc>
                <a:spcPct val="90000"/>
              </a:lnSpc>
              <a:spcBef>
                <a:spcPts val="2200"/>
              </a:spcBef>
              <a:spcAft>
                <a:spcPts val="0"/>
              </a:spcAft>
              <a:buClr>
                <a:schemeClr val="dk1"/>
              </a:buClr>
              <a:buSzPct val="100000"/>
              <a:buFont typeface="Calibri"/>
              <a:buNone/>
            </a:pPr>
            <a:endParaRPr sz="6200" baseline="-25000"/>
          </a:p>
          <a:p>
            <a:pPr marL="228600" lvl="0" indent="-228600" algn="ctr" rtl="0">
              <a:lnSpc>
                <a:spcPct val="90000"/>
              </a:lnSpc>
              <a:spcBef>
                <a:spcPts val="2200"/>
              </a:spcBef>
              <a:spcAft>
                <a:spcPts val="0"/>
              </a:spcAft>
              <a:buClr>
                <a:schemeClr val="dk1"/>
              </a:buClr>
              <a:buSzPct val="100000"/>
              <a:buFont typeface="Calibri"/>
              <a:buNone/>
            </a:pPr>
            <a:endParaRPr sz="1000" baseline="-25000"/>
          </a:p>
          <a:p>
            <a:pPr marL="228600" lvl="0" indent="-228600" algn="l" rtl="0">
              <a:lnSpc>
                <a:spcPct val="90000"/>
              </a:lnSpc>
              <a:spcBef>
                <a:spcPts val="2200"/>
              </a:spcBef>
              <a:spcAft>
                <a:spcPts val="0"/>
              </a:spcAft>
              <a:buClr>
                <a:schemeClr val="dk1"/>
              </a:buClr>
              <a:buSzPct val="100000"/>
              <a:buFont typeface="Calibri"/>
              <a:buNone/>
            </a:pPr>
            <a:endParaRPr sz="2000"/>
          </a:p>
          <a:p>
            <a:pPr marL="228600" lvl="0" indent="-192405" algn="l" rtl="0">
              <a:lnSpc>
                <a:spcPct val="90000"/>
              </a:lnSpc>
              <a:spcBef>
                <a:spcPts val="2000"/>
              </a:spcBef>
              <a:spcAft>
                <a:spcPts val="0"/>
              </a:spcAft>
              <a:buClr>
                <a:schemeClr val="dk1"/>
              </a:buClr>
              <a:buSzPct val="100000"/>
              <a:buNone/>
            </a:pPr>
            <a:endParaRPr sz="1200"/>
          </a:p>
          <a:p>
            <a:pPr marL="228600" lvl="0" indent="-192405" algn="l" rtl="0">
              <a:lnSpc>
                <a:spcPct val="90000"/>
              </a:lnSpc>
              <a:spcBef>
                <a:spcPts val="1000"/>
              </a:spcBef>
              <a:spcAft>
                <a:spcPts val="0"/>
              </a:spcAft>
              <a:buClr>
                <a:schemeClr val="dk1"/>
              </a:buClr>
              <a:buSzPct val="100000"/>
              <a:buNone/>
            </a:pPr>
            <a:endParaRPr sz="1200"/>
          </a:p>
          <a:p>
            <a:pPr marL="228600" lvl="0" indent="-192405" algn="l" rtl="0">
              <a:lnSpc>
                <a:spcPct val="90000"/>
              </a:lnSpc>
              <a:spcBef>
                <a:spcPts val="1000"/>
              </a:spcBef>
              <a:spcAft>
                <a:spcPts val="0"/>
              </a:spcAft>
              <a:buClr>
                <a:schemeClr val="dk1"/>
              </a:buClr>
              <a:buSzPct val="100000"/>
              <a:buNone/>
            </a:pPr>
            <a:endParaRPr sz="1200"/>
          </a:p>
          <a:p>
            <a:pPr marL="228600" lvl="0" indent="-192405" algn="l" rtl="0">
              <a:lnSpc>
                <a:spcPct val="90000"/>
              </a:lnSpc>
              <a:spcBef>
                <a:spcPts val="1000"/>
              </a:spcBef>
              <a:spcAft>
                <a:spcPts val="0"/>
              </a:spcAft>
              <a:buClr>
                <a:schemeClr val="dk1"/>
              </a:buClr>
              <a:buSzPct val="100000"/>
              <a:buNone/>
            </a:pPr>
            <a:endParaRPr sz="1200"/>
          </a:p>
          <a:p>
            <a:pPr marL="228600" lvl="0" indent="-228600" algn="l" rtl="0">
              <a:lnSpc>
                <a:spcPct val="100000"/>
              </a:lnSpc>
              <a:spcBef>
                <a:spcPts val="1000"/>
              </a:spcBef>
              <a:spcAft>
                <a:spcPts val="0"/>
              </a:spcAft>
              <a:buClr>
                <a:schemeClr val="dk1"/>
              </a:buClr>
              <a:buSzPct val="100000"/>
              <a:buFont typeface="Calibri"/>
              <a:buNone/>
            </a:pPr>
            <a:endParaRPr sz="1200"/>
          </a:p>
          <a:p>
            <a:pPr marL="228600" lvl="0" indent="-192405" algn="l" rtl="0">
              <a:lnSpc>
                <a:spcPct val="90000"/>
              </a:lnSpc>
              <a:spcBef>
                <a:spcPts val="1000"/>
              </a:spcBef>
              <a:spcAft>
                <a:spcPts val="0"/>
              </a:spcAft>
              <a:buClr>
                <a:schemeClr val="dk1"/>
              </a:buClr>
              <a:buSzPct val="100000"/>
              <a:buNone/>
            </a:pPr>
            <a:endParaRPr sz="1200"/>
          </a:p>
          <a:p>
            <a:pPr marL="228600" lvl="0" indent="-192405" algn="l" rtl="0">
              <a:lnSpc>
                <a:spcPct val="90000"/>
              </a:lnSpc>
              <a:spcBef>
                <a:spcPts val="1000"/>
              </a:spcBef>
              <a:spcAft>
                <a:spcPts val="0"/>
              </a:spcAft>
              <a:buClr>
                <a:schemeClr val="dk1"/>
              </a:buClr>
              <a:buSzPct val="100000"/>
              <a:buNone/>
            </a:pPr>
            <a:endParaRPr sz="1200"/>
          </a:p>
          <a:p>
            <a:pPr marL="228600" lvl="0" indent="-192405" algn="l" rtl="0">
              <a:lnSpc>
                <a:spcPct val="90000"/>
              </a:lnSpc>
              <a:spcBef>
                <a:spcPts val="1000"/>
              </a:spcBef>
              <a:spcAft>
                <a:spcPts val="0"/>
              </a:spcAft>
              <a:buClr>
                <a:schemeClr val="dk1"/>
              </a:buClr>
              <a:buSzPct val="100000"/>
              <a:buNone/>
            </a:pPr>
            <a:endParaRPr sz="1200"/>
          </a:p>
          <a:p>
            <a:pPr marL="0" lvl="0" indent="0" algn="l" rtl="0">
              <a:lnSpc>
                <a:spcPct val="90000"/>
              </a:lnSpc>
              <a:spcBef>
                <a:spcPts val="1000"/>
              </a:spcBef>
              <a:spcAft>
                <a:spcPts val="0"/>
              </a:spcAft>
              <a:buClr>
                <a:schemeClr val="dk1"/>
              </a:buClr>
              <a:buSzPct val="100000"/>
              <a:buNone/>
            </a:pPr>
            <a:endParaRPr sz="1800"/>
          </a:p>
          <a:p>
            <a:pPr marL="457200" lvl="0" indent="-356616" algn="l" rtl="0">
              <a:lnSpc>
                <a:spcPct val="90000"/>
              </a:lnSpc>
              <a:spcBef>
                <a:spcPts val="1000"/>
              </a:spcBef>
              <a:spcAft>
                <a:spcPts val="0"/>
              </a:spcAft>
              <a:buClr>
                <a:schemeClr val="dk1"/>
              </a:buClr>
              <a:buSzPct val="100000"/>
              <a:buFont typeface="Calibri"/>
              <a:buNone/>
            </a:pPr>
            <a:endParaRPr sz="1800"/>
          </a:p>
        </p:txBody>
      </p:sp>
      <p:pic>
        <p:nvPicPr>
          <p:cNvPr id="257" name="Google Shape;257;p18" descr="Photo shows a graduated cylinder with a measured water volume of 270 mL."/>
          <p:cNvPicPr preferRelativeResize="0">
            <a:picLocks noGrp="1"/>
          </p:cNvPicPr>
          <p:nvPr>
            <p:ph type="body" idx="2"/>
          </p:nvPr>
        </p:nvPicPr>
        <p:blipFill rotWithShape="1">
          <a:blip r:embed="rId5">
            <a:alphaModFix/>
          </a:blip>
          <a:srcRect/>
          <a:stretch/>
        </p:blipFill>
        <p:spPr>
          <a:xfrm>
            <a:off x="6883174" y="5199129"/>
            <a:ext cx="1842655" cy="141354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pic>
        <p:nvPicPr>
          <p:cNvPr id="263" name="Google Shape;263;p19" descr="banner: Soil Bulk Density"/>
          <p:cNvPicPr preferRelativeResize="0"/>
          <p:nvPr/>
        </p:nvPicPr>
        <p:blipFill rotWithShape="1">
          <a:blip r:embed="rId3">
            <a:alphaModFix/>
          </a:blip>
          <a:srcRect/>
          <a:stretch/>
        </p:blipFill>
        <p:spPr>
          <a:xfrm>
            <a:off x="1190652" y="0"/>
            <a:ext cx="7953348" cy="1022023"/>
          </a:xfrm>
          <a:prstGeom prst="rect">
            <a:avLst/>
          </a:prstGeom>
          <a:noFill/>
          <a:ln>
            <a:noFill/>
          </a:ln>
        </p:spPr>
      </p:pic>
      <p:pic>
        <p:nvPicPr>
          <p:cNvPr id="264" name="Google Shape;264;p19" descr="Menu: E. How to take measurements"/>
          <p:cNvPicPr preferRelativeResize="0"/>
          <p:nvPr/>
        </p:nvPicPr>
        <p:blipFill rotWithShape="1">
          <a:blip r:embed="rId4">
            <a:alphaModFix/>
          </a:blip>
          <a:srcRect/>
          <a:stretch/>
        </p:blipFill>
        <p:spPr>
          <a:xfrm>
            <a:off x="-1" y="-17545"/>
            <a:ext cx="1190653" cy="6978316"/>
          </a:xfrm>
          <a:prstGeom prst="rect">
            <a:avLst/>
          </a:prstGeom>
          <a:noFill/>
          <a:ln>
            <a:noFill/>
          </a:ln>
        </p:spPr>
      </p:pic>
      <p:sp>
        <p:nvSpPr>
          <p:cNvPr id="265" name="Google Shape;265;p19"/>
          <p:cNvSpPr txBox="1">
            <a:spLocks noGrp="1"/>
          </p:cNvSpPr>
          <p:nvPr>
            <p:ph type="title"/>
          </p:nvPr>
        </p:nvSpPr>
        <p:spPr>
          <a:xfrm>
            <a:off x="1257300" y="694138"/>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32B01"/>
              </a:buClr>
              <a:buSzPts val="2400"/>
              <a:buFont typeface="Calibri"/>
              <a:buNone/>
            </a:pPr>
            <a:r>
              <a:rPr lang="en-US" sz="2400" b="1">
                <a:solidFill>
                  <a:srgbClr val="432B01"/>
                </a:solidFill>
                <a:latin typeface="Calibri"/>
                <a:ea typeface="Calibri"/>
                <a:cs typeface="Calibri"/>
                <a:sym typeface="Calibri"/>
              </a:rPr>
              <a:t>Measuring Sampling Pipe Mass and Volume</a:t>
            </a:r>
            <a:endParaRPr/>
          </a:p>
        </p:txBody>
      </p:sp>
      <p:sp>
        <p:nvSpPr>
          <p:cNvPr id="266" name="Google Shape;266;p19"/>
          <p:cNvSpPr txBox="1">
            <a:spLocks noGrp="1"/>
          </p:cNvSpPr>
          <p:nvPr>
            <p:ph type="body" idx="1"/>
          </p:nvPr>
        </p:nvSpPr>
        <p:spPr>
          <a:xfrm>
            <a:off x="1397919" y="1728642"/>
            <a:ext cx="7645720" cy="435133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1900"/>
              <a:buFont typeface="Calibri"/>
              <a:buNone/>
            </a:pPr>
            <a:r>
              <a:rPr lang="en-US" sz="1900"/>
              <a:t>If you are using a sampling pipe, get its mass by following the mass instructions for the can. </a:t>
            </a:r>
            <a:endParaRPr/>
          </a:p>
          <a:p>
            <a:pPr marL="0" lvl="0" indent="0" algn="l" rtl="0">
              <a:lnSpc>
                <a:spcPct val="90000"/>
              </a:lnSpc>
              <a:spcBef>
                <a:spcPts val="1000"/>
              </a:spcBef>
              <a:spcAft>
                <a:spcPts val="0"/>
              </a:spcAft>
              <a:buClr>
                <a:schemeClr val="dk1"/>
              </a:buClr>
              <a:buSzPts val="1900"/>
              <a:buFont typeface="Calibri"/>
              <a:buNone/>
            </a:pPr>
            <a:endParaRPr sz="1900"/>
          </a:p>
          <a:p>
            <a:pPr marL="0" lvl="0" indent="0" algn="l" rtl="0">
              <a:lnSpc>
                <a:spcPct val="90000"/>
              </a:lnSpc>
              <a:spcBef>
                <a:spcPts val="1000"/>
              </a:spcBef>
              <a:spcAft>
                <a:spcPts val="0"/>
              </a:spcAft>
              <a:buClr>
                <a:schemeClr val="dk1"/>
              </a:buClr>
              <a:buSzPts val="1900"/>
              <a:buFont typeface="Calibri"/>
              <a:buNone/>
            </a:pPr>
            <a:r>
              <a:rPr lang="en-US" sz="1900"/>
              <a:t>Then, calculate the pipe’s volume using the following equation:</a:t>
            </a:r>
            <a:endParaRPr/>
          </a:p>
          <a:p>
            <a:pPr marL="0" lvl="0" indent="0" algn="l" rtl="0">
              <a:lnSpc>
                <a:spcPct val="90000"/>
              </a:lnSpc>
              <a:spcBef>
                <a:spcPts val="1000"/>
              </a:spcBef>
              <a:spcAft>
                <a:spcPts val="0"/>
              </a:spcAft>
              <a:buClr>
                <a:schemeClr val="dk1"/>
              </a:buClr>
              <a:buSzPts val="1900"/>
              <a:buFont typeface="Calibri"/>
              <a:buNone/>
            </a:pPr>
            <a:endParaRPr sz="1900"/>
          </a:p>
          <a:p>
            <a:pPr marL="0" lvl="0" indent="0" algn="l" rtl="0">
              <a:lnSpc>
                <a:spcPct val="90000"/>
              </a:lnSpc>
              <a:spcBef>
                <a:spcPts val="1000"/>
              </a:spcBef>
              <a:spcAft>
                <a:spcPts val="0"/>
              </a:spcAft>
              <a:buClr>
                <a:srgbClr val="FF0000"/>
              </a:buClr>
              <a:buSzPts val="2800"/>
              <a:buFont typeface="Calibri"/>
              <a:buNone/>
            </a:pPr>
            <a:r>
              <a:rPr lang="en-US" b="1">
                <a:solidFill>
                  <a:srgbClr val="FF0000"/>
                </a:solidFill>
              </a:rPr>
              <a:t>Volume pipe = π x r</a:t>
            </a:r>
            <a:r>
              <a:rPr lang="en-US" b="1" baseline="30000">
                <a:solidFill>
                  <a:srgbClr val="FF0000"/>
                </a:solidFill>
              </a:rPr>
              <a:t>2</a:t>
            </a:r>
            <a:r>
              <a:rPr lang="en-US" b="1">
                <a:solidFill>
                  <a:srgbClr val="FF0000"/>
                </a:solidFill>
              </a:rPr>
              <a:t> x h</a:t>
            </a:r>
            <a:endParaRPr/>
          </a:p>
          <a:p>
            <a:pPr marL="0" lvl="0" indent="0" algn="l" rtl="0">
              <a:lnSpc>
                <a:spcPct val="90000"/>
              </a:lnSpc>
              <a:spcBef>
                <a:spcPts val="1000"/>
              </a:spcBef>
              <a:spcAft>
                <a:spcPts val="0"/>
              </a:spcAft>
              <a:buClr>
                <a:schemeClr val="dk1"/>
              </a:buClr>
              <a:buSzPts val="1900"/>
              <a:buFont typeface="Calibri"/>
              <a:buNone/>
            </a:pPr>
            <a:endParaRPr sz="1900"/>
          </a:p>
          <a:p>
            <a:pPr marL="228600" lvl="0" indent="-228600" algn="l" rtl="0">
              <a:lnSpc>
                <a:spcPct val="90000"/>
              </a:lnSpc>
              <a:spcBef>
                <a:spcPts val="1000"/>
              </a:spcBef>
              <a:spcAft>
                <a:spcPts val="0"/>
              </a:spcAft>
              <a:buClr>
                <a:schemeClr val="dk1"/>
              </a:buClr>
              <a:buSzPts val="1900"/>
              <a:buChar char="•"/>
            </a:pPr>
            <a:r>
              <a:rPr lang="en-US" sz="1900"/>
              <a:t>where π is the mathematical constant approximately equal to 3.141592654</a:t>
            </a:r>
            <a:endParaRPr/>
          </a:p>
          <a:p>
            <a:pPr marL="228600" lvl="0" indent="-228600" algn="l" rtl="0">
              <a:lnSpc>
                <a:spcPct val="90000"/>
              </a:lnSpc>
              <a:spcBef>
                <a:spcPts val="1000"/>
              </a:spcBef>
              <a:spcAft>
                <a:spcPts val="0"/>
              </a:spcAft>
              <a:buClr>
                <a:schemeClr val="dk1"/>
              </a:buClr>
              <a:buSzPts val="1900"/>
              <a:buChar char="•"/>
            </a:pPr>
            <a:r>
              <a:rPr lang="en-US" sz="1900"/>
              <a:t>r is the radius of the base of the pipe (cm)</a:t>
            </a:r>
            <a:endParaRPr/>
          </a:p>
          <a:p>
            <a:pPr marL="228600" lvl="0" indent="-228600" algn="l" rtl="0">
              <a:lnSpc>
                <a:spcPct val="90000"/>
              </a:lnSpc>
              <a:spcBef>
                <a:spcPts val="1000"/>
              </a:spcBef>
              <a:spcAft>
                <a:spcPts val="0"/>
              </a:spcAft>
              <a:buClr>
                <a:schemeClr val="dk1"/>
              </a:buClr>
              <a:buSzPts val="1900"/>
              <a:buChar char="•"/>
            </a:pPr>
            <a:r>
              <a:rPr lang="en-US" sz="1900"/>
              <a:t>h is the height of the pipe (cm)</a:t>
            </a:r>
            <a:endParaRPr/>
          </a:p>
          <a:p>
            <a:pPr marL="228600" lvl="0" indent="-228600" algn="l" rtl="0">
              <a:lnSpc>
                <a:spcPct val="90000"/>
              </a:lnSpc>
              <a:spcBef>
                <a:spcPts val="1000"/>
              </a:spcBef>
              <a:spcAft>
                <a:spcPts val="0"/>
              </a:spcAft>
              <a:buClr>
                <a:schemeClr val="dk1"/>
              </a:buClr>
              <a:buSzPts val="1900"/>
              <a:buChar char="•"/>
            </a:pPr>
            <a:r>
              <a:rPr lang="en-US" sz="1900"/>
              <a:t>1 cm</a:t>
            </a:r>
            <a:r>
              <a:rPr lang="en-US" sz="1900" baseline="30000"/>
              <a:t>3 </a:t>
            </a:r>
            <a:r>
              <a:rPr lang="en-US" sz="1900"/>
              <a:t>= 1 mL so your answer is the same in either unit of measurement.</a:t>
            </a:r>
            <a:endParaRPr/>
          </a:p>
          <a:p>
            <a:pPr marL="228600" lvl="0" indent="-228600" algn="l" rtl="0">
              <a:lnSpc>
                <a:spcPct val="90000"/>
              </a:lnSpc>
              <a:spcBef>
                <a:spcPts val="1000"/>
              </a:spcBef>
              <a:spcAft>
                <a:spcPts val="0"/>
              </a:spcAft>
              <a:buClr>
                <a:schemeClr val="dk1"/>
              </a:buClr>
              <a:buSzPts val="800"/>
              <a:buFont typeface="Calibri"/>
              <a:buNone/>
            </a:pPr>
            <a:endParaRPr sz="800"/>
          </a:p>
          <a:p>
            <a:pPr marL="228600" lvl="0" indent="-228600" algn="ctr" rtl="0">
              <a:lnSpc>
                <a:spcPct val="90000"/>
              </a:lnSpc>
              <a:spcBef>
                <a:spcPts val="1200"/>
              </a:spcBef>
              <a:spcAft>
                <a:spcPts val="0"/>
              </a:spcAft>
              <a:buClr>
                <a:schemeClr val="dk1"/>
              </a:buClr>
              <a:buSzPts val="6200"/>
              <a:buFont typeface="Calibri"/>
              <a:buNone/>
            </a:pPr>
            <a:endParaRPr sz="6200" baseline="-25000"/>
          </a:p>
          <a:p>
            <a:pPr marL="228600" lvl="0" indent="-228600" algn="ctr" rtl="0">
              <a:lnSpc>
                <a:spcPct val="90000"/>
              </a:lnSpc>
              <a:spcBef>
                <a:spcPts val="2200"/>
              </a:spcBef>
              <a:spcAft>
                <a:spcPts val="0"/>
              </a:spcAft>
              <a:buClr>
                <a:schemeClr val="dk1"/>
              </a:buClr>
              <a:buSzPts val="1000"/>
              <a:buFont typeface="Calibri"/>
              <a:buNone/>
            </a:pPr>
            <a:endParaRPr sz="1000" baseline="-25000"/>
          </a:p>
          <a:p>
            <a:pPr marL="228600" lvl="0" indent="-228600" algn="l" rtl="0">
              <a:lnSpc>
                <a:spcPct val="90000"/>
              </a:lnSpc>
              <a:spcBef>
                <a:spcPts val="2200"/>
              </a:spcBef>
              <a:spcAft>
                <a:spcPts val="0"/>
              </a:spcAft>
              <a:buClr>
                <a:schemeClr val="dk1"/>
              </a:buClr>
              <a:buSzPts val="2000"/>
              <a:buFont typeface="Calibri"/>
              <a:buNone/>
            </a:pPr>
            <a:endParaRPr sz="2000"/>
          </a:p>
          <a:p>
            <a:pPr marL="228600" lvl="0" indent="-152400" algn="l" rtl="0">
              <a:lnSpc>
                <a:spcPct val="90000"/>
              </a:lnSpc>
              <a:spcBef>
                <a:spcPts val="2000"/>
              </a:spcBef>
              <a:spcAft>
                <a:spcPts val="0"/>
              </a:spcAft>
              <a:buClr>
                <a:schemeClr val="dk1"/>
              </a:buClr>
              <a:buSzPts val="1200"/>
              <a:buNone/>
            </a:pPr>
            <a:endParaRPr sz="1200"/>
          </a:p>
          <a:p>
            <a:pPr marL="228600" lvl="0" indent="-152400" algn="l" rtl="0">
              <a:lnSpc>
                <a:spcPct val="90000"/>
              </a:lnSpc>
              <a:spcBef>
                <a:spcPts val="1000"/>
              </a:spcBef>
              <a:spcAft>
                <a:spcPts val="0"/>
              </a:spcAft>
              <a:buClr>
                <a:schemeClr val="dk1"/>
              </a:buClr>
              <a:buSzPts val="1200"/>
              <a:buNone/>
            </a:pPr>
            <a:endParaRPr sz="1200"/>
          </a:p>
          <a:p>
            <a:pPr marL="228600" lvl="0" indent="-152400" algn="l" rtl="0">
              <a:lnSpc>
                <a:spcPct val="90000"/>
              </a:lnSpc>
              <a:spcBef>
                <a:spcPts val="1000"/>
              </a:spcBef>
              <a:spcAft>
                <a:spcPts val="0"/>
              </a:spcAft>
              <a:buClr>
                <a:schemeClr val="dk1"/>
              </a:buClr>
              <a:buSzPts val="1200"/>
              <a:buNone/>
            </a:pPr>
            <a:endParaRPr sz="1200"/>
          </a:p>
          <a:p>
            <a:pPr marL="228600" lvl="0" indent="-152400" algn="l" rtl="0">
              <a:lnSpc>
                <a:spcPct val="90000"/>
              </a:lnSpc>
              <a:spcBef>
                <a:spcPts val="1000"/>
              </a:spcBef>
              <a:spcAft>
                <a:spcPts val="0"/>
              </a:spcAft>
              <a:buClr>
                <a:schemeClr val="dk1"/>
              </a:buClr>
              <a:buSzPts val="1200"/>
              <a:buNone/>
            </a:pPr>
            <a:endParaRPr sz="1200"/>
          </a:p>
          <a:p>
            <a:pPr marL="228600" lvl="0" indent="-228600" algn="l" rtl="0">
              <a:lnSpc>
                <a:spcPct val="100000"/>
              </a:lnSpc>
              <a:spcBef>
                <a:spcPts val="1000"/>
              </a:spcBef>
              <a:spcAft>
                <a:spcPts val="0"/>
              </a:spcAft>
              <a:buClr>
                <a:schemeClr val="dk1"/>
              </a:buClr>
              <a:buSzPts val="1200"/>
              <a:buFont typeface="Calibri"/>
              <a:buNone/>
            </a:pPr>
            <a:endParaRPr sz="1200"/>
          </a:p>
          <a:p>
            <a:pPr marL="228600" lvl="0" indent="-152400" algn="l" rtl="0">
              <a:lnSpc>
                <a:spcPct val="90000"/>
              </a:lnSpc>
              <a:spcBef>
                <a:spcPts val="1000"/>
              </a:spcBef>
              <a:spcAft>
                <a:spcPts val="0"/>
              </a:spcAft>
              <a:buClr>
                <a:schemeClr val="dk1"/>
              </a:buClr>
              <a:buSzPts val="1200"/>
              <a:buNone/>
            </a:pPr>
            <a:endParaRPr sz="1200"/>
          </a:p>
          <a:p>
            <a:pPr marL="228600" lvl="0" indent="-152400" algn="l" rtl="0">
              <a:lnSpc>
                <a:spcPct val="90000"/>
              </a:lnSpc>
              <a:spcBef>
                <a:spcPts val="1000"/>
              </a:spcBef>
              <a:spcAft>
                <a:spcPts val="0"/>
              </a:spcAft>
              <a:buClr>
                <a:schemeClr val="dk1"/>
              </a:buClr>
              <a:buSzPts val="1200"/>
              <a:buNone/>
            </a:pPr>
            <a:endParaRPr sz="1200"/>
          </a:p>
          <a:p>
            <a:pPr marL="228600" lvl="0" indent="-152400" algn="l" rtl="0">
              <a:lnSpc>
                <a:spcPct val="90000"/>
              </a:lnSpc>
              <a:spcBef>
                <a:spcPts val="1000"/>
              </a:spcBef>
              <a:spcAft>
                <a:spcPts val="0"/>
              </a:spcAft>
              <a:buClr>
                <a:schemeClr val="dk1"/>
              </a:buClr>
              <a:buSzPts val="1200"/>
              <a:buNone/>
            </a:pPr>
            <a:endParaRPr sz="1200"/>
          </a:p>
          <a:p>
            <a:pPr marL="0" lvl="0" indent="0" algn="l" rtl="0">
              <a:lnSpc>
                <a:spcPct val="90000"/>
              </a:lnSpc>
              <a:spcBef>
                <a:spcPts val="1000"/>
              </a:spcBef>
              <a:spcAft>
                <a:spcPts val="0"/>
              </a:spcAft>
              <a:buClr>
                <a:schemeClr val="dk1"/>
              </a:buClr>
              <a:buSzPts val="1800"/>
              <a:buNone/>
            </a:pPr>
            <a:endParaRPr sz="1800"/>
          </a:p>
          <a:p>
            <a:pPr marL="457200" lvl="0" indent="-356616" algn="l" rtl="0">
              <a:lnSpc>
                <a:spcPct val="90000"/>
              </a:lnSpc>
              <a:spcBef>
                <a:spcPts val="1000"/>
              </a:spcBef>
              <a:spcAft>
                <a:spcPts val="0"/>
              </a:spcAft>
              <a:buClr>
                <a:schemeClr val="dk1"/>
              </a:buClr>
              <a:buSzPts val="1800"/>
              <a:buFont typeface="Calibri"/>
              <a:buNone/>
            </a:pP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9" name="Title" descr="Overview"/>
          <p:cNvSpPr txBox="1">
            <a:spLocks noGrp="1"/>
          </p:cNvSpPr>
          <p:nvPr>
            <p:ph type="title"/>
          </p:nvPr>
        </p:nvSpPr>
        <p:spPr>
          <a:xfrm>
            <a:off x="1371599" y="78837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32B01"/>
              </a:buClr>
              <a:buSzPts val="2800"/>
              <a:buFont typeface="Calibri"/>
              <a:buNone/>
            </a:pPr>
            <a:r>
              <a:rPr lang="en-US" sz="2800" b="1" dirty="0">
                <a:solidFill>
                  <a:srgbClr val="432B01"/>
                </a:solidFill>
                <a:latin typeface="Calibri"/>
                <a:ea typeface="Calibri"/>
                <a:cs typeface="Calibri"/>
                <a:sym typeface="Calibri"/>
              </a:rPr>
              <a:t>Overview</a:t>
            </a:r>
            <a:endParaRPr dirty="0"/>
          </a:p>
        </p:txBody>
      </p:sp>
      <p:pic>
        <p:nvPicPr>
          <p:cNvPr id="95" name="Google Shape;95;p2" descr="Illustration of two hands holding a a handful of soil."/>
          <p:cNvPicPr preferRelativeResize="0"/>
          <p:nvPr/>
        </p:nvPicPr>
        <p:blipFill rotWithShape="1">
          <a:blip r:embed="rId3">
            <a:alphaModFix amt="20000"/>
          </a:blip>
          <a:srcRect/>
          <a:stretch/>
        </p:blipFill>
        <p:spPr>
          <a:xfrm>
            <a:off x="0" y="1002632"/>
            <a:ext cx="9144000" cy="5855368"/>
          </a:xfrm>
          <a:prstGeom prst="rect">
            <a:avLst/>
          </a:prstGeom>
          <a:noFill/>
          <a:ln>
            <a:noFill/>
          </a:ln>
        </p:spPr>
      </p:pic>
      <p:sp>
        <p:nvSpPr>
          <p:cNvPr id="96" name="Google Shape;96;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pic>
        <p:nvPicPr>
          <p:cNvPr id="97" name="Google Shape;97;p2" descr="banner: Soil Bulk Density"/>
          <p:cNvPicPr preferRelativeResize="0"/>
          <p:nvPr/>
        </p:nvPicPr>
        <p:blipFill rotWithShape="1">
          <a:blip r:embed="rId4">
            <a:alphaModFix/>
          </a:blip>
          <a:srcRect/>
          <a:stretch/>
        </p:blipFill>
        <p:spPr>
          <a:xfrm>
            <a:off x="1190652" y="-17545"/>
            <a:ext cx="7953348" cy="1022023"/>
          </a:xfrm>
          <a:prstGeom prst="rect">
            <a:avLst/>
          </a:prstGeom>
          <a:noFill/>
          <a:ln>
            <a:noFill/>
          </a:ln>
        </p:spPr>
      </p:pic>
      <p:pic>
        <p:nvPicPr>
          <p:cNvPr id="98" name="Google Shape;98;p2" descr="Menu: A. Introduction"/>
          <p:cNvPicPr preferRelativeResize="0"/>
          <p:nvPr/>
        </p:nvPicPr>
        <p:blipFill rotWithShape="1">
          <a:blip r:embed="rId5">
            <a:alphaModFix/>
          </a:blip>
          <a:srcRect/>
          <a:stretch/>
        </p:blipFill>
        <p:spPr>
          <a:xfrm>
            <a:off x="1504" y="-17545"/>
            <a:ext cx="1227776" cy="6875545"/>
          </a:xfrm>
          <a:prstGeom prst="rect">
            <a:avLst/>
          </a:prstGeom>
          <a:noFill/>
          <a:ln>
            <a:noFill/>
          </a:ln>
        </p:spPr>
      </p:pic>
      <p:sp>
        <p:nvSpPr>
          <p:cNvPr id="100" name="Google Shape;100;p2" descr="This module provides step-by-step instructions in how to do the Bulk Density Protocol.&#10;&#10;Learning Objectives:&#10;&#10;After completing this module, you will be able to:&#10;Explain why bulk density is worth measuring&#10;Take samples of known volume correctly&#10;Measure bulk density&#10;Relate bulk density measurements to soil particle density and porosity&#10;Report these data to GLOBE&#10;Visualize these data using GLOBE’s Visualization Site&#10;"/>
          <p:cNvSpPr txBox="1">
            <a:spLocks noGrp="1"/>
          </p:cNvSpPr>
          <p:nvPr>
            <p:ph type="body" idx="1"/>
          </p:nvPr>
        </p:nvSpPr>
        <p:spPr>
          <a:xfrm>
            <a:off x="1371599" y="2024655"/>
            <a:ext cx="7091083" cy="4351338"/>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000000"/>
              </a:buClr>
              <a:buSzPct val="100000"/>
              <a:buNone/>
            </a:pPr>
            <a:r>
              <a:rPr lang="en-US" sz="2000" dirty="0">
                <a:solidFill>
                  <a:srgbClr val="000000"/>
                </a:solidFill>
              </a:rPr>
              <a:t>This module provides step-by-step instructions in how to do the Bulk Density Protocol.</a:t>
            </a:r>
            <a:endParaRPr dirty="0"/>
          </a:p>
          <a:p>
            <a:pPr marL="228600" lvl="0" indent="-146367" algn="l" rtl="0">
              <a:lnSpc>
                <a:spcPct val="90000"/>
              </a:lnSpc>
              <a:spcBef>
                <a:spcPts val="1000"/>
              </a:spcBef>
              <a:spcAft>
                <a:spcPts val="0"/>
              </a:spcAft>
              <a:buClr>
                <a:schemeClr val="dk1"/>
              </a:buClr>
              <a:buSzPct val="100000"/>
              <a:buFont typeface="Arial"/>
              <a:buNone/>
            </a:pPr>
            <a:endParaRPr sz="1400" dirty="0">
              <a:solidFill>
                <a:srgbClr val="000000"/>
              </a:solidFill>
            </a:endParaRPr>
          </a:p>
          <a:p>
            <a:pPr marL="0" lvl="0" indent="0" algn="l" rtl="0">
              <a:lnSpc>
                <a:spcPct val="90000"/>
              </a:lnSpc>
              <a:spcBef>
                <a:spcPts val="1000"/>
              </a:spcBef>
              <a:spcAft>
                <a:spcPts val="0"/>
              </a:spcAft>
              <a:buClr>
                <a:srgbClr val="432B01"/>
              </a:buClr>
              <a:buSzPct val="100000"/>
              <a:buNone/>
            </a:pPr>
            <a:r>
              <a:rPr lang="en-US" b="1" dirty="0">
                <a:solidFill>
                  <a:srgbClr val="432B01"/>
                </a:solidFill>
              </a:rPr>
              <a:t>Learning Objectives:</a:t>
            </a:r>
            <a:endParaRPr dirty="0">
              <a:solidFill>
                <a:srgbClr val="432B01"/>
              </a:solidFill>
            </a:endParaRPr>
          </a:p>
          <a:p>
            <a:pPr marL="228600" lvl="0" indent="-146367" algn="l" rtl="0">
              <a:lnSpc>
                <a:spcPct val="90000"/>
              </a:lnSpc>
              <a:spcBef>
                <a:spcPts val="1000"/>
              </a:spcBef>
              <a:spcAft>
                <a:spcPts val="0"/>
              </a:spcAft>
              <a:buClr>
                <a:schemeClr val="dk1"/>
              </a:buClr>
              <a:buSzPct val="100000"/>
              <a:buNone/>
            </a:pPr>
            <a:endParaRPr sz="1400" b="1" dirty="0">
              <a:solidFill>
                <a:srgbClr val="000000"/>
              </a:solidFill>
            </a:endParaRPr>
          </a:p>
          <a:p>
            <a:pPr marL="0" lvl="0" indent="0" algn="l" rtl="0">
              <a:lnSpc>
                <a:spcPct val="90000"/>
              </a:lnSpc>
              <a:spcBef>
                <a:spcPts val="1000"/>
              </a:spcBef>
              <a:spcAft>
                <a:spcPts val="0"/>
              </a:spcAft>
              <a:buClr>
                <a:srgbClr val="000000"/>
              </a:buClr>
              <a:buSzPct val="100000"/>
              <a:buNone/>
            </a:pPr>
            <a:r>
              <a:rPr lang="en-US" sz="2000" dirty="0">
                <a:solidFill>
                  <a:srgbClr val="000000"/>
                </a:solidFill>
              </a:rPr>
              <a:t>After completing this module, you will be able to:</a:t>
            </a:r>
            <a:endParaRPr dirty="0"/>
          </a:p>
          <a:p>
            <a:pPr marL="228600" lvl="0" indent="-228600" algn="l" rtl="0">
              <a:lnSpc>
                <a:spcPct val="90000"/>
              </a:lnSpc>
              <a:spcBef>
                <a:spcPts val="1000"/>
              </a:spcBef>
              <a:spcAft>
                <a:spcPts val="0"/>
              </a:spcAft>
              <a:buClr>
                <a:srgbClr val="000000"/>
              </a:buClr>
              <a:buSzPct val="100000"/>
              <a:buFont typeface="Arial"/>
              <a:buChar char="•"/>
            </a:pPr>
            <a:r>
              <a:rPr lang="en-US" sz="2000" dirty="0">
                <a:solidFill>
                  <a:srgbClr val="000000"/>
                </a:solidFill>
              </a:rPr>
              <a:t>Explain why bulk density is worth measuring</a:t>
            </a:r>
            <a:endParaRPr dirty="0"/>
          </a:p>
          <a:p>
            <a:pPr marL="228600" lvl="0" indent="-228600" algn="l" rtl="0">
              <a:lnSpc>
                <a:spcPct val="90000"/>
              </a:lnSpc>
              <a:spcBef>
                <a:spcPts val="1000"/>
              </a:spcBef>
              <a:spcAft>
                <a:spcPts val="0"/>
              </a:spcAft>
              <a:buClr>
                <a:srgbClr val="000000"/>
              </a:buClr>
              <a:buSzPct val="100000"/>
              <a:buFont typeface="Arial"/>
              <a:buChar char="•"/>
            </a:pPr>
            <a:r>
              <a:rPr lang="en-US" sz="2000" dirty="0">
                <a:solidFill>
                  <a:srgbClr val="000000"/>
                </a:solidFill>
              </a:rPr>
              <a:t>Take samples of known volume correctly</a:t>
            </a:r>
            <a:endParaRPr dirty="0"/>
          </a:p>
          <a:p>
            <a:pPr marL="228600" lvl="0" indent="-228600" algn="l" rtl="0">
              <a:lnSpc>
                <a:spcPct val="90000"/>
              </a:lnSpc>
              <a:spcBef>
                <a:spcPts val="1000"/>
              </a:spcBef>
              <a:spcAft>
                <a:spcPts val="0"/>
              </a:spcAft>
              <a:buClr>
                <a:srgbClr val="000000"/>
              </a:buClr>
              <a:buSzPct val="100000"/>
              <a:buFont typeface="Arial"/>
              <a:buChar char="•"/>
            </a:pPr>
            <a:r>
              <a:rPr lang="en-US" sz="2000" dirty="0">
                <a:solidFill>
                  <a:srgbClr val="000000"/>
                </a:solidFill>
              </a:rPr>
              <a:t>Measure bulk density</a:t>
            </a:r>
            <a:endParaRPr dirty="0"/>
          </a:p>
          <a:p>
            <a:pPr marL="228600" lvl="0" indent="-228600" algn="l" rtl="0">
              <a:lnSpc>
                <a:spcPct val="90000"/>
              </a:lnSpc>
              <a:spcBef>
                <a:spcPts val="1000"/>
              </a:spcBef>
              <a:spcAft>
                <a:spcPts val="0"/>
              </a:spcAft>
              <a:buClr>
                <a:srgbClr val="000000"/>
              </a:buClr>
              <a:buSzPct val="100000"/>
              <a:buFont typeface="Arial"/>
              <a:buChar char="•"/>
            </a:pPr>
            <a:r>
              <a:rPr lang="en-US" sz="2000" dirty="0">
                <a:solidFill>
                  <a:srgbClr val="000000"/>
                </a:solidFill>
              </a:rPr>
              <a:t>Relate bulk density measurements to soil particle density and porosity</a:t>
            </a:r>
            <a:endParaRPr dirty="0"/>
          </a:p>
          <a:p>
            <a:pPr marL="228600" lvl="0" indent="-228600" algn="l" rtl="0">
              <a:lnSpc>
                <a:spcPct val="90000"/>
              </a:lnSpc>
              <a:spcBef>
                <a:spcPts val="1000"/>
              </a:spcBef>
              <a:spcAft>
                <a:spcPts val="0"/>
              </a:spcAft>
              <a:buClr>
                <a:srgbClr val="000000"/>
              </a:buClr>
              <a:buSzPct val="100000"/>
              <a:buFont typeface="Arial"/>
              <a:buChar char="•"/>
            </a:pPr>
            <a:r>
              <a:rPr lang="en-US" sz="2000" dirty="0">
                <a:solidFill>
                  <a:srgbClr val="000000"/>
                </a:solidFill>
              </a:rPr>
              <a:t>Report these data to GLOBE</a:t>
            </a:r>
            <a:endParaRPr dirty="0"/>
          </a:p>
          <a:p>
            <a:pPr marL="228600" lvl="0" indent="-228600" algn="l" rtl="0">
              <a:lnSpc>
                <a:spcPct val="90000"/>
              </a:lnSpc>
              <a:spcBef>
                <a:spcPts val="1000"/>
              </a:spcBef>
              <a:spcAft>
                <a:spcPts val="0"/>
              </a:spcAft>
              <a:buClr>
                <a:srgbClr val="000000"/>
              </a:buClr>
              <a:buSzPct val="100000"/>
              <a:buFont typeface="Arial"/>
              <a:buChar char="•"/>
            </a:pPr>
            <a:r>
              <a:rPr lang="en-US" sz="2000" dirty="0">
                <a:solidFill>
                  <a:srgbClr val="000000"/>
                </a:solidFill>
              </a:rPr>
              <a:t>Visualize these data using GLOBE’s Visualization Site</a:t>
            </a:r>
            <a:endParaRPr dirty="0"/>
          </a:p>
          <a:p>
            <a:pPr marL="228600" lvl="0" indent="-122872" algn="l" rtl="0">
              <a:lnSpc>
                <a:spcPct val="90000"/>
              </a:lnSpc>
              <a:spcBef>
                <a:spcPts val="1000"/>
              </a:spcBef>
              <a:spcAft>
                <a:spcPts val="0"/>
              </a:spcAft>
              <a:buClr>
                <a:schemeClr val="dk1"/>
              </a:buClr>
              <a:buSzPct val="100000"/>
              <a:buFont typeface="Arial"/>
              <a:buNone/>
            </a:pPr>
            <a:endParaRPr sz="1800" dirty="0">
              <a:solidFill>
                <a:srgbClr val="000000"/>
              </a:solidFill>
            </a:endParaRPr>
          </a:p>
          <a:p>
            <a:pPr marL="228600" lvl="0" indent="-122872" algn="l" rtl="0">
              <a:lnSpc>
                <a:spcPct val="90000"/>
              </a:lnSpc>
              <a:spcBef>
                <a:spcPts val="1000"/>
              </a:spcBef>
              <a:spcAft>
                <a:spcPts val="0"/>
              </a:spcAft>
              <a:buClr>
                <a:schemeClr val="dk1"/>
              </a:buClr>
              <a:buSzPct val="100000"/>
              <a:buFont typeface="Arial"/>
              <a:buNone/>
            </a:pPr>
            <a:endParaRPr sz="1800" dirty="0">
              <a:solidFill>
                <a:srgbClr val="000000"/>
              </a:solidFill>
            </a:endParaRPr>
          </a:p>
          <a:p>
            <a:pPr marL="228600" lvl="0" indent="-122872" algn="l" rtl="0">
              <a:lnSpc>
                <a:spcPct val="90000"/>
              </a:lnSpc>
              <a:spcBef>
                <a:spcPts val="1000"/>
              </a:spcBef>
              <a:spcAft>
                <a:spcPts val="0"/>
              </a:spcAft>
              <a:buClr>
                <a:schemeClr val="dk1"/>
              </a:buClr>
              <a:buSzPct val="100000"/>
              <a:buFont typeface="Arial"/>
              <a:buNone/>
            </a:pPr>
            <a:endParaRPr sz="1800" dirty="0">
              <a:solidFill>
                <a:srgbClr val="000000"/>
              </a:solidFill>
            </a:endParaRPr>
          </a:p>
          <a:p>
            <a:pPr marL="228600" lvl="0" indent="-122872" algn="l" rtl="0">
              <a:lnSpc>
                <a:spcPct val="90000"/>
              </a:lnSpc>
              <a:spcBef>
                <a:spcPts val="1000"/>
              </a:spcBef>
              <a:spcAft>
                <a:spcPts val="0"/>
              </a:spcAft>
              <a:buClr>
                <a:schemeClr val="dk1"/>
              </a:buClr>
              <a:buSzPct val="100000"/>
              <a:buFont typeface="Arial"/>
              <a:buNone/>
            </a:pPr>
            <a:endParaRPr sz="1800" dirty="0">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pic>
        <p:nvPicPr>
          <p:cNvPr id="272" name="Google Shape;272;p20" descr="banner: Soil Bulk Density"/>
          <p:cNvPicPr preferRelativeResize="0"/>
          <p:nvPr/>
        </p:nvPicPr>
        <p:blipFill rotWithShape="1">
          <a:blip r:embed="rId3">
            <a:alphaModFix/>
          </a:blip>
          <a:srcRect/>
          <a:stretch/>
        </p:blipFill>
        <p:spPr>
          <a:xfrm>
            <a:off x="1190652" y="0"/>
            <a:ext cx="7953348" cy="1022023"/>
          </a:xfrm>
          <a:prstGeom prst="rect">
            <a:avLst/>
          </a:prstGeom>
          <a:noFill/>
          <a:ln>
            <a:noFill/>
          </a:ln>
        </p:spPr>
      </p:pic>
      <p:pic>
        <p:nvPicPr>
          <p:cNvPr id="273" name="Google Shape;273;p20" descr="Menu: E. How to take measurements"/>
          <p:cNvPicPr preferRelativeResize="0"/>
          <p:nvPr/>
        </p:nvPicPr>
        <p:blipFill rotWithShape="1">
          <a:blip r:embed="rId4">
            <a:alphaModFix/>
          </a:blip>
          <a:srcRect/>
          <a:stretch/>
        </p:blipFill>
        <p:spPr>
          <a:xfrm>
            <a:off x="-1" y="-17545"/>
            <a:ext cx="1190653" cy="6978316"/>
          </a:xfrm>
          <a:prstGeom prst="rect">
            <a:avLst/>
          </a:prstGeom>
          <a:noFill/>
          <a:ln>
            <a:noFill/>
          </a:ln>
        </p:spPr>
      </p:pic>
      <p:sp>
        <p:nvSpPr>
          <p:cNvPr id="274" name="Google Shape;274;p20"/>
          <p:cNvSpPr txBox="1">
            <a:spLocks noGrp="1"/>
          </p:cNvSpPr>
          <p:nvPr>
            <p:ph type="title"/>
          </p:nvPr>
        </p:nvSpPr>
        <p:spPr>
          <a:xfrm>
            <a:off x="1257300" y="694138"/>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32B01"/>
              </a:buClr>
              <a:buSzPts val="2400"/>
              <a:buFont typeface="Calibri"/>
              <a:buNone/>
            </a:pPr>
            <a:r>
              <a:rPr lang="en-US" sz="2400" b="1">
                <a:solidFill>
                  <a:srgbClr val="432B01"/>
                </a:solidFill>
                <a:latin typeface="Calibri"/>
                <a:ea typeface="Calibri"/>
                <a:cs typeface="Calibri"/>
                <a:sym typeface="Calibri"/>
              </a:rPr>
              <a:t>Measuring the Mass of Rocks</a:t>
            </a:r>
            <a:endParaRPr/>
          </a:p>
        </p:txBody>
      </p:sp>
      <p:sp>
        <p:nvSpPr>
          <p:cNvPr id="275" name="Google Shape;275;p20"/>
          <p:cNvSpPr txBox="1">
            <a:spLocks noGrp="1"/>
          </p:cNvSpPr>
          <p:nvPr>
            <p:ph type="body" idx="1"/>
          </p:nvPr>
        </p:nvSpPr>
        <p:spPr>
          <a:xfrm>
            <a:off x="1314450" y="1914835"/>
            <a:ext cx="38862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a:t>Weigh the rocks that are left on top of the sieve, and record this weight on the Data Entry app or the Bulk Density Data Entry Sheet.</a:t>
            </a:r>
            <a:endParaRPr/>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chemeClr val="dk1"/>
              </a:buClr>
              <a:buSzPts val="2000"/>
              <a:buNone/>
            </a:pPr>
            <a:r>
              <a:rPr lang="en-US" sz="2000"/>
              <a:t>If your sample contains roots or sticks, weigh these together with the rocks.</a:t>
            </a:r>
            <a:endParaRPr/>
          </a:p>
          <a:p>
            <a:pPr marL="228600" lvl="0" indent="-228600" algn="l" rtl="0">
              <a:lnSpc>
                <a:spcPct val="90000"/>
              </a:lnSpc>
              <a:spcBef>
                <a:spcPts val="1000"/>
              </a:spcBef>
              <a:spcAft>
                <a:spcPts val="0"/>
              </a:spcAft>
              <a:buClr>
                <a:schemeClr val="dk1"/>
              </a:buClr>
              <a:buSzPts val="2000"/>
              <a:buFont typeface="Calibri"/>
              <a:buNone/>
            </a:pPr>
            <a:endParaRPr sz="2000"/>
          </a:p>
          <a:p>
            <a:pPr marL="228600" lvl="0" indent="-228600" algn="ctr" rtl="0">
              <a:lnSpc>
                <a:spcPct val="90000"/>
              </a:lnSpc>
              <a:spcBef>
                <a:spcPts val="1200"/>
              </a:spcBef>
              <a:spcAft>
                <a:spcPts val="0"/>
              </a:spcAft>
              <a:buClr>
                <a:schemeClr val="dk1"/>
              </a:buClr>
              <a:buSzPts val="6200"/>
              <a:buFont typeface="Calibri"/>
              <a:buNone/>
            </a:pPr>
            <a:endParaRPr sz="6200" baseline="-25000"/>
          </a:p>
          <a:p>
            <a:pPr marL="228600" lvl="0" indent="-228600" algn="ctr" rtl="0">
              <a:lnSpc>
                <a:spcPct val="90000"/>
              </a:lnSpc>
              <a:spcBef>
                <a:spcPts val="2200"/>
              </a:spcBef>
              <a:spcAft>
                <a:spcPts val="0"/>
              </a:spcAft>
              <a:buClr>
                <a:schemeClr val="dk1"/>
              </a:buClr>
              <a:buSzPts val="1000"/>
              <a:buFont typeface="Calibri"/>
              <a:buNone/>
            </a:pPr>
            <a:endParaRPr sz="1000" baseline="-25000"/>
          </a:p>
          <a:p>
            <a:pPr marL="228600" lvl="0" indent="-228600" algn="l" rtl="0">
              <a:lnSpc>
                <a:spcPct val="90000"/>
              </a:lnSpc>
              <a:spcBef>
                <a:spcPts val="2200"/>
              </a:spcBef>
              <a:spcAft>
                <a:spcPts val="0"/>
              </a:spcAft>
              <a:buClr>
                <a:schemeClr val="dk1"/>
              </a:buClr>
              <a:buSzPts val="2000"/>
              <a:buFont typeface="Calibri"/>
              <a:buNone/>
            </a:pPr>
            <a:endParaRPr sz="2000"/>
          </a:p>
          <a:p>
            <a:pPr marL="228600" lvl="0" indent="-152400" algn="l" rtl="0">
              <a:lnSpc>
                <a:spcPct val="90000"/>
              </a:lnSpc>
              <a:spcBef>
                <a:spcPts val="2000"/>
              </a:spcBef>
              <a:spcAft>
                <a:spcPts val="0"/>
              </a:spcAft>
              <a:buClr>
                <a:schemeClr val="dk1"/>
              </a:buClr>
              <a:buSzPts val="1200"/>
              <a:buNone/>
            </a:pPr>
            <a:endParaRPr sz="1200"/>
          </a:p>
          <a:p>
            <a:pPr marL="228600" lvl="0" indent="-152400" algn="l" rtl="0">
              <a:lnSpc>
                <a:spcPct val="90000"/>
              </a:lnSpc>
              <a:spcBef>
                <a:spcPts val="1000"/>
              </a:spcBef>
              <a:spcAft>
                <a:spcPts val="0"/>
              </a:spcAft>
              <a:buClr>
                <a:schemeClr val="dk1"/>
              </a:buClr>
              <a:buSzPts val="1200"/>
              <a:buNone/>
            </a:pPr>
            <a:endParaRPr sz="1200"/>
          </a:p>
          <a:p>
            <a:pPr marL="228600" lvl="0" indent="-152400" algn="l" rtl="0">
              <a:lnSpc>
                <a:spcPct val="90000"/>
              </a:lnSpc>
              <a:spcBef>
                <a:spcPts val="1000"/>
              </a:spcBef>
              <a:spcAft>
                <a:spcPts val="0"/>
              </a:spcAft>
              <a:buClr>
                <a:schemeClr val="dk1"/>
              </a:buClr>
              <a:buSzPts val="1200"/>
              <a:buNone/>
            </a:pPr>
            <a:endParaRPr sz="1200"/>
          </a:p>
          <a:p>
            <a:pPr marL="228600" lvl="0" indent="-152400" algn="l" rtl="0">
              <a:lnSpc>
                <a:spcPct val="90000"/>
              </a:lnSpc>
              <a:spcBef>
                <a:spcPts val="1000"/>
              </a:spcBef>
              <a:spcAft>
                <a:spcPts val="0"/>
              </a:spcAft>
              <a:buClr>
                <a:schemeClr val="dk1"/>
              </a:buClr>
              <a:buSzPts val="1200"/>
              <a:buNone/>
            </a:pPr>
            <a:endParaRPr sz="1200"/>
          </a:p>
          <a:p>
            <a:pPr marL="228600" lvl="0" indent="-228600" algn="l" rtl="0">
              <a:lnSpc>
                <a:spcPct val="100000"/>
              </a:lnSpc>
              <a:spcBef>
                <a:spcPts val="1000"/>
              </a:spcBef>
              <a:spcAft>
                <a:spcPts val="0"/>
              </a:spcAft>
              <a:buClr>
                <a:schemeClr val="dk1"/>
              </a:buClr>
              <a:buSzPts val="1200"/>
              <a:buFont typeface="Calibri"/>
              <a:buNone/>
            </a:pPr>
            <a:endParaRPr sz="1200"/>
          </a:p>
          <a:p>
            <a:pPr marL="228600" lvl="0" indent="-152400" algn="l" rtl="0">
              <a:lnSpc>
                <a:spcPct val="90000"/>
              </a:lnSpc>
              <a:spcBef>
                <a:spcPts val="1000"/>
              </a:spcBef>
              <a:spcAft>
                <a:spcPts val="0"/>
              </a:spcAft>
              <a:buClr>
                <a:schemeClr val="dk1"/>
              </a:buClr>
              <a:buSzPts val="1200"/>
              <a:buNone/>
            </a:pPr>
            <a:endParaRPr sz="1200"/>
          </a:p>
          <a:p>
            <a:pPr marL="228600" lvl="0" indent="-152400" algn="l" rtl="0">
              <a:lnSpc>
                <a:spcPct val="90000"/>
              </a:lnSpc>
              <a:spcBef>
                <a:spcPts val="1000"/>
              </a:spcBef>
              <a:spcAft>
                <a:spcPts val="0"/>
              </a:spcAft>
              <a:buClr>
                <a:schemeClr val="dk1"/>
              </a:buClr>
              <a:buSzPts val="1200"/>
              <a:buNone/>
            </a:pPr>
            <a:endParaRPr sz="1200"/>
          </a:p>
          <a:p>
            <a:pPr marL="228600" lvl="0" indent="-152400" algn="l" rtl="0">
              <a:lnSpc>
                <a:spcPct val="90000"/>
              </a:lnSpc>
              <a:spcBef>
                <a:spcPts val="1000"/>
              </a:spcBef>
              <a:spcAft>
                <a:spcPts val="0"/>
              </a:spcAft>
              <a:buClr>
                <a:schemeClr val="dk1"/>
              </a:buClr>
              <a:buSzPts val="1200"/>
              <a:buNone/>
            </a:pPr>
            <a:endParaRPr sz="1200"/>
          </a:p>
          <a:p>
            <a:pPr marL="0" lvl="0" indent="0" algn="l" rtl="0">
              <a:lnSpc>
                <a:spcPct val="90000"/>
              </a:lnSpc>
              <a:spcBef>
                <a:spcPts val="1000"/>
              </a:spcBef>
              <a:spcAft>
                <a:spcPts val="0"/>
              </a:spcAft>
              <a:buClr>
                <a:schemeClr val="dk1"/>
              </a:buClr>
              <a:buSzPts val="1800"/>
              <a:buNone/>
            </a:pPr>
            <a:endParaRPr sz="1800"/>
          </a:p>
          <a:p>
            <a:pPr marL="457200" lvl="0" indent="-356616" algn="l" rtl="0">
              <a:lnSpc>
                <a:spcPct val="90000"/>
              </a:lnSpc>
              <a:spcBef>
                <a:spcPts val="1000"/>
              </a:spcBef>
              <a:spcAft>
                <a:spcPts val="0"/>
              </a:spcAft>
              <a:buClr>
                <a:schemeClr val="dk1"/>
              </a:buClr>
              <a:buSzPts val="1800"/>
              <a:buFont typeface="Calibri"/>
              <a:buNone/>
            </a:pPr>
            <a:endParaRPr sz="1800"/>
          </a:p>
        </p:txBody>
      </p:sp>
      <p:pic>
        <p:nvPicPr>
          <p:cNvPr id="276" name="Google Shape;276;p20" descr="Photograph of a digital balance with rocks being weighed."/>
          <p:cNvPicPr preferRelativeResize="0">
            <a:picLocks noGrp="1"/>
          </p:cNvPicPr>
          <p:nvPr>
            <p:ph type="body" idx="2"/>
          </p:nvPr>
        </p:nvPicPr>
        <p:blipFill rotWithShape="1">
          <a:blip r:embed="rId5">
            <a:alphaModFix/>
          </a:blip>
          <a:srcRect/>
          <a:stretch/>
        </p:blipFill>
        <p:spPr>
          <a:xfrm>
            <a:off x="5409425" y="2019701"/>
            <a:ext cx="3276085" cy="20549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pic>
        <p:nvPicPr>
          <p:cNvPr id="282" name="Google Shape;282;p21" descr="banner: Soil Bulk Density"/>
          <p:cNvPicPr preferRelativeResize="0"/>
          <p:nvPr/>
        </p:nvPicPr>
        <p:blipFill rotWithShape="1">
          <a:blip r:embed="rId3">
            <a:alphaModFix/>
          </a:blip>
          <a:srcRect/>
          <a:stretch/>
        </p:blipFill>
        <p:spPr>
          <a:xfrm>
            <a:off x="1190652" y="0"/>
            <a:ext cx="7953348" cy="1022023"/>
          </a:xfrm>
          <a:prstGeom prst="rect">
            <a:avLst/>
          </a:prstGeom>
          <a:noFill/>
          <a:ln>
            <a:noFill/>
          </a:ln>
        </p:spPr>
      </p:pic>
      <p:pic>
        <p:nvPicPr>
          <p:cNvPr id="283" name="Google Shape;283;p21" descr="Menu: E. How to take measurements"/>
          <p:cNvPicPr preferRelativeResize="0"/>
          <p:nvPr/>
        </p:nvPicPr>
        <p:blipFill rotWithShape="1">
          <a:blip r:embed="rId4">
            <a:alphaModFix/>
          </a:blip>
          <a:srcRect/>
          <a:stretch/>
        </p:blipFill>
        <p:spPr>
          <a:xfrm>
            <a:off x="-1" y="-17545"/>
            <a:ext cx="1190653" cy="6978316"/>
          </a:xfrm>
          <a:prstGeom prst="rect">
            <a:avLst/>
          </a:prstGeom>
          <a:noFill/>
          <a:ln>
            <a:noFill/>
          </a:ln>
        </p:spPr>
      </p:pic>
      <p:sp>
        <p:nvSpPr>
          <p:cNvPr id="284" name="Google Shape;284;p21"/>
          <p:cNvSpPr txBox="1">
            <a:spLocks noGrp="1"/>
          </p:cNvSpPr>
          <p:nvPr>
            <p:ph type="title"/>
          </p:nvPr>
        </p:nvSpPr>
        <p:spPr>
          <a:xfrm>
            <a:off x="1257300" y="694138"/>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32B01"/>
              </a:buClr>
              <a:buSzPts val="2400"/>
              <a:buFont typeface="Calibri"/>
              <a:buNone/>
            </a:pPr>
            <a:r>
              <a:rPr lang="en-US" sz="2400" b="1">
                <a:solidFill>
                  <a:srgbClr val="432B01"/>
                </a:solidFill>
                <a:latin typeface="Calibri"/>
                <a:ea typeface="Calibri"/>
                <a:cs typeface="Calibri"/>
                <a:sym typeface="Calibri"/>
              </a:rPr>
              <a:t>Measuring the Volume of Rocks</a:t>
            </a:r>
            <a:endParaRPr/>
          </a:p>
        </p:txBody>
      </p:sp>
      <p:sp>
        <p:nvSpPr>
          <p:cNvPr id="285" name="Google Shape;285;p21"/>
          <p:cNvSpPr txBox="1">
            <a:spLocks noGrp="1"/>
          </p:cNvSpPr>
          <p:nvPr>
            <p:ph type="body" idx="1"/>
          </p:nvPr>
        </p:nvSpPr>
        <p:spPr>
          <a:xfrm>
            <a:off x="1257299" y="1716160"/>
            <a:ext cx="5123074" cy="4907663"/>
          </a:xfrm>
          <a:prstGeom prst="rect">
            <a:avLst/>
          </a:prstGeom>
          <a:noFill/>
          <a:ln>
            <a:noFill/>
          </a:ln>
        </p:spPr>
        <p:txBody>
          <a:bodyPr spcFirstLastPara="1" wrap="square" lIns="91425" tIns="45700" rIns="91425" bIns="45700" anchor="t" anchorCtr="0">
            <a:normAutofit/>
          </a:bodyPr>
          <a:lstStyle/>
          <a:p>
            <a:pPr marL="64008" lvl="0" indent="0" algn="l" rtl="0">
              <a:lnSpc>
                <a:spcPct val="90000"/>
              </a:lnSpc>
              <a:spcBef>
                <a:spcPts val="0"/>
              </a:spcBef>
              <a:spcAft>
                <a:spcPts val="0"/>
              </a:spcAft>
              <a:buClr>
                <a:schemeClr val="dk1"/>
              </a:buClr>
              <a:buSzPts val="1700"/>
              <a:buNone/>
            </a:pPr>
            <a:r>
              <a:rPr lang="en-US" sz="1700"/>
              <a:t>Place 30 mL of water in a 100 mL graduated cylinder.</a:t>
            </a:r>
            <a:endParaRPr/>
          </a:p>
          <a:p>
            <a:pPr marL="64008" lvl="0" indent="0" algn="l" rtl="0">
              <a:lnSpc>
                <a:spcPct val="90000"/>
              </a:lnSpc>
              <a:spcBef>
                <a:spcPts val="1000"/>
              </a:spcBef>
              <a:spcAft>
                <a:spcPts val="0"/>
              </a:spcAft>
              <a:buClr>
                <a:schemeClr val="dk1"/>
              </a:buClr>
              <a:buSzPts val="1700"/>
              <a:buNone/>
            </a:pPr>
            <a:r>
              <a:rPr lang="en-US" sz="1700"/>
              <a:t>Without spilling, add the rocks to the water. </a:t>
            </a:r>
            <a:endParaRPr/>
          </a:p>
          <a:p>
            <a:pPr marL="64008" lvl="0" indent="0" algn="l" rtl="0">
              <a:lnSpc>
                <a:spcPct val="90000"/>
              </a:lnSpc>
              <a:spcBef>
                <a:spcPts val="1000"/>
              </a:spcBef>
              <a:spcAft>
                <a:spcPts val="0"/>
              </a:spcAft>
              <a:buClr>
                <a:schemeClr val="dk1"/>
              </a:buClr>
              <a:buSzPts val="1700"/>
              <a:buNone/>
            </a:pPr>
            <a:r>
              <a:rPr lang="en-US" sz="1700"/>
              <a:t>After all the rocks have been added, read the level of the water and enter this value and the original volume of water on the Bulk Density Data Sheet of the Data Entry app.</a:t>
            </a:r>
            <a:endParaRPr/>
          </a:p>
          <a:p>
            <a:pPr marL="64008" lvl="0" indent="0" algn="l" rtl="0">
              <a:lnSpc>
                <a:spcPct val="90000"/>
              </a:lnSpc>
              <a:spcBef>
                <a:spcPts val="1000"/>
              </a:spcBef>
              <a:spcAft>
                <a:spcPts val="0"/>
              </a:spcAft>
              <a:buClr>
                <a:schemeClr val="dk1"/>
              </a:buClr>
              <a:buSzPts val="1700"/>
              <a:buNone/>
            </a:pPr>
            <a:r>
              <a:rPr lang="en-US" sz="1700"/>
              <a:t>As you add the rocks, if the volume of the water comes close to 100 mL, record the volume, empty the cylinder and repeat the procedure for the remaining rocks. In this case, you must record the sum of the water volumes with the rocks and the sum of the water volumes without the rocks.</a:t>
            </a:r>
            <a:endParaRPr/>
          </a:p>
          <a:p>
            <a:pPr marL="64008" lvl="0" indent="0" algn="l" rtl="0">
              <a:lnSpc>
                <a:spcPct val="90000"/>
              </a:lnSpc>
              <a:spcBef>
                <a:spcPts val="1000"/>
              </a:spcBef>
              <a:spcAft>
                <a:spcPts val="0"/>
              </a:spcAft>
              <a:buClr>
                <a:schemeClr val="dk1"/>
              </a:buClr>
              <a:buSzPts val="1700"/>
              <a:buNone/>
            </a:pPr>
            <a:r>
              <a:rPr lang="en-US" sz="1700"/>
              <a:t>If your sample contains roots or sticks, they usually will float in water. To measure their volume, substitute alcohol for water in the graduated cylinder. (Alcohol has a lighter density than water.)</a:t>
            </a:r>
            <a:endParaRPr/>
          </a:p>
          <a:p>
            <a:pPr marL="365760" lvl="0" indent="-174751" algn="l" rtl="0">
              <a:lnSpc>
                <a:spcPct val="90000"/>
              </a:lnSpc>
              <a:spcBef>
                <a:spcPts val="1000"/>
              </a:spcBef>
              <a:spcAft>
                <a:spcPts val="0"/>
              </a:spcAft>
              <a:buClr>
                <a:schemeClr val="dk1"/>
              </a:buClr>
              <a:buSzPts val="2000"/>
              <a:buNone/>
            </a:pPr>
            <a:endParaRPr sz="2000"/>
          </a:p>
          <a:p>
            <a:pPr marL="365760" lvl="0" indent="-174751" algn="l" rtl="0">
              <a:lnSpc>
                <a:spcPct val="90000"/>
              </a:lnSpc>
              <a:spcBef>
                <a:spcPts val="1000"/>
              </a:spcBef>
              <a:spcAft>
                <a:spcPts val="0"/>
              </a:spcAft>
              <a:buClr>
                <a:schemeClr val="dk1"/>
              </a:buClr>
              <a:buSzPts val="2000"/>
              <a:buNone/>
            </a:pPr>
            <a:endParaRPr sz="2000"/>
          </a:p>
          <a:p>
            <a:pPr marL="228600" lvl="0" indent="-228600" algn="l" rtl="0">
              <a:lnSpc>
                <a:spcPct val="90000"/>
              </a:lnSpc>
              <a:spcBef>
                <a:spcPts val="1000"/>
              </a:spcBef>
              <a:spcAft>
                <a:spcPts val="0"/>
              </a:spcAft>
              <a:buClr>
                <a:schemeClr val="dk1"/>
              </a:buClr>
              <a:buSzPts val="2000"/>
              <a:buFont typeface="Calibri"/>
              <a:buNone/>
            </a:pPr>
            <a:endParaRPr sz="2000"/>
          </a:p>
          <a:p>
            <a:pPr marL="228600" lvl="0" indent="-228600" algn="l" rtl="0">
              <a:lnSpc>
                <a:spcPct val="90000"/>
              </a:lnSpc>
              <a:spcBef>
                <a:spcPts val="1000"/>
              </a:spcBef>
              <a:spcAft>
                <a:spcPts val="0"/>
              </a:spcAft>
              <a:buClr>
                <a:schemeClr val="dk1"/>
              </a:buClr>
              <a:buSzPts val="2000"/>
              <a:buFont typeface="Calibri"/>
              <a:buNone/>
            </a:pPr>
            <a:endParaRPr sz="2000"/>
          </a:p>
          <a:p>
            <a:pPr marL="228600" lvl="0" indent="-228600" algn="ctr" rtl="0">
              <a:lnSpc>
                <a:spcPct val="90000"/>
              </a:lnSpc>
              <a:spcBef>
                <a:spcPts val="1200"/>
              </a:spcBef>
              <a:spcAft>
                <a:spcPts val="0"/>
              </a:spcAft>
              <a:buClr>
                <a:schemeClr val="dk1"/>
              </a:buClr>
              <a:buSzPts val="6200"/>
              <a:buFont typeface="Calibri"/>
              <a:buNone/>
            </a:pPr>
            <a:endParaRPr sz="6200" baseline="-25000"/>
          </a:p>
          <a:p>
            <a:pPr marL="228600" lvl="0" indent="-228600" algn="ctr" rtl="0">
              <a:lnSpc>
                <a:spcPct val="90000"/>
              </a:lnSpc>
              <a:spcBef>
                <a:spcPts val="2200"/>
              </a:spcBef>
              <a:spcAft>
                <a:spcPts val="0"/>
              </a:spcAft>
              <a:buClr>
                <a:schemeClr val="dk1"/>
              </a:buClr>
              <a:buSzPts val="1000"/>
              <a:buFont typeface="Calibri"/>
              <a:buNone/>
            </a:pPr>
            <a:endParaRPr sz="1000" baseline="-25000"/>
          </a:p>
          <a:p>
            <a:pPr marL="228600" lvl="0" indent="-228600" algn="l" rtl="0">
              <a:lnSpc>
                <a:spcPct val="90000"/>
              </a:lnSpc>
              <a:spcBef>
                <a:spcPts val="2200"/>
              </a:spcBef>
              <a:spcAft>
                <a:spcPts val="0"/>
              </a:spcAft>
              <a:buClr>
                <a:schemeClr val="dk1"/>
              </a:buClr>
              <a:buSzPts val="2000"/>
              <a:buFont typeface="Calibri"/>
              <a:buNone/>
            </a:pPr>
            <a:endParaRPr sz="2000"/>
          </a:p>
          <a:p>
            <a:pPr marL="228600" lvl="0" indent="-152400" algn="l" rtl="0">
              <a:lnSpc>
                <a:spcPct val="90000"/>
              </a:lnSpc>
              <a:spcBef>
                <a:spcPts val="2000"/>
              </a:spcBef>
              <a:spcAft>
                <a:spcPts val="0"/>
              </a:spcAft>
              <a:buClr>
                <a:schemeClr val="dk1"/>
              </a:buClr>
              <a:buSzPts val="1200"/>
              <a:buNone/>
            </a:pPr>
            <a:endParaRPr sz="1200"/>
          </a:p>
          <a:p>
            <a:pPr marL="228600" lvl="0" indent="-152400" algn="l" rtl="0">
              <a:lnSpc>
                <a:spcPct val="90000"/>
              </a:lnSpc>
              <a:spcBef>
                <a:spcPts val="1000"/>
              </a:spcBef>
              <a:spcAft>
                <a:spcPts val="0"/>
              </a:spcAft>
              <a:buClr>
                <a:schemeClr val="dk1"/>
              </a:buClr>
              <a:buSzPts val="1200"/>
              <a:buNone/>
            </a:pPr>
            <a:endParaRPr sz="1200"/>
          </a:p>
          <a:p>
            <a:pPr marL="228600" lvl="0" indent="-152400" algn="l" rtl="0">
              <a:lnSpc>
                <a:spcPct val="90000"/>
              </a:lnSpc>
              <a:spcBef>
                <a:spcPts val="1000"/>
              </a:spcBef>
              <a:spcAft>
                <a:spcPts val="0"/>
              </a:spcAft>
              <a:buClr>
                <a:schemeClr val="dk1"/>
              </a:buClr>
              <a:buSzPts val="1200"/>
              <a:buNone/>
            </a:pPr>
            <a:endParaRPr sz="1200"/>
          </a:p>
          <a:p>
            <a:pPr marL="228600" lvl="0" indent="-152400" algn="l" rtl="0">
              <a:lnSpc>
                <a:spcPct val="90000"/>
              </a:lnSpc>
              <a:spcBef>
                <a:spcPts val="1000"/>
              </a:spcBef>
              <a:spcAft>
                <a:spcPts val="0"/>
              </a:spcAft>
              <a:buClr>
                <a:schemeClr val="dk1"/>
              </a:buClr>
              <a:buSzPts val="1200"/>
              <a:buNone/>
            </a:pPr>
            <a:endParaRPr sz="1200"/>
          </a:p>
          <a:p>
            <a:pPr marL="228600" lvl="0" indent="-228600" algn="l" rtl="0">
              <a:lnSpc>
                <a:spcPct val="100000"/>
              </a:lnSpc>
              <a:spcBef>
                <a:spcPts val="1000"/>
              </a:spcBef>
              <a:spcAft>
                <a:spcPts val="0"/>
              </a:spcAft>
              <a:buClr>
                <a:schemeClr val="dk1"/>
              </a:buClr>
              <a:buSzPts val="1200"/>
              <a:buFont typeface="Calibri"/>
              <a:buNone/>
            </a:pPr>
            <a:endParaRPr sz="1200"/>
          </a:p>
          <a:p>
            <a:pPr marL="228600" lvl="0" indent="-152400" algn="l" rtl="0">
              <a:lnSpc>
                <a:spcPct val="90000"/>
              </a:lnSpc>
              <a:spcBef>
                <a:spcPts val="1000"/>
              </a:spcBef>
              <a:spcAft>
                <a:spcPts val="0"/>
              </a:spcAft>
              <a:buClr>
                <a:schemeClr val="dk1"/>
              </a:buClr>
              <a:buSzPts val="1200"/>
              <a:buNone/>
            </a:pPr>
            <a:endParaRPr sz="1200"/>
          </a:p>
          <a:p>
            <a:pPr marL="228600" lvl="0" indent="-152400" algn="l" rtl="0">
              <a:lnSpc>
                <a:spcPct val="90000"/>
              </a:lnSpc>
              <a:spcBef>
                <a:spcPts val="1000"/>
              </a:spcBef>
              <a:spcAft>
                <a:spcPts val="0"/>
              </a:spcAft>
              <a:buClr>
                <a:schemeClr val="dk1"/>
              </a:buClr>
              <a:buSzPts val="1200"/>
              <a:buNone/>
            </a:pPr>
            <a:endParaRPr sz="1200"/>
          </a:p>
          <a:p>
            <a:pPr marL="228600" lvl="0" indent="-152400" algn="l" rtl="0">
              <a:lnSpc>
                <a:spcPct val="90000"/>
              </a:lnSpc>
              <a:spcBef>
                <a:spcPts val="1000"/>
              </a:spcBef>
              <a:spcAft>
                <a:spcPts val="0"/>
              </a:spcAft>
              <a:buClr>
                <a:schemeClr val="dk1"/>
              </a:buClr>
              <a:buSzPts val="1200"/>
              <a:buNone/>
            </a:pPr>
            <a:endParaRPr sz="1200"/>
          </a:p>
          <a:p>
            <a:pPr marL="0" lvl="0" indent="0" algn="l" rtl="0">
              <a:lnSpc>
                <a:spcPct val="90000"/>
              </a:lnSpc>
              <a:spcBef>
                <a:spcPts val="1000"/>
              </a:spcBef>
              <a:spcAft>
                <a:spcPts val="0"/>
              </a:spcAft>
              <a:buClr>
                <a:schemeClr val="dk1"/>
              </a:buClr>
              <a:buSzPts val="1800"/>
              <a:buNone/>
            </a:pPr>
            <a:endParaRPr sz="1800"/>
          </a:p>
          <a:p>
            <a:pPr marL="457200" lvl="0" indent="-356616" algn="l" rtl="0">
              <a:lnSpc>
                <a:spcPct val="90000"/>
              </a:lnSpc>
              <a:spcBef>
                <a:spcPts val="1000"/>
              </a:spcBef>
              <a:spcAft>
                <a:spcPts val="0"/>
              </a:spcAft>
              <a:buClr>
                <a:schemeClr val="dk1"/>
              </a:buClr>
              <a:buSzPts val="1800"/>
              <a:buFont typeface="Calibri"/>
              <a:buNone/>
            </a:pPr>
            <a:endParaRPr sz="1800"/>
          </a:p>
        </p:txBody>
      </p:sp>
      <p:pic>
        <p:nvPicPr>
          <p:cNvPr id="286" name="Google Shape;286;p21" descr="Two photographs. Photograph 1 is of a graduated cylinder with water in it. Photo 2 shows how the water level increases as the water is displaced by rocks."/>
          <p:cNvPicPr preferRelativeResize="0">
            <a:picLocks noGrp="1"/>
          </p:cNvPicPr>
          <p:nvPr>
            <p:ph type="body" idx="2"/>
          </p:nvPr>
        </p:nvPicPr>
        <p:blipFill rotWithShape="1">
          <a:blip r:embed="rId5">
            <a:alphaModFix/>
          </a:blip>
          <a:srcRect/>
          <a:stretch/>
        </p:blipFill>
        <p:spPr>
          <a:xfrm>
            <a:off x="6447021" y="1716161"/>
            <a:ext cx="1633209" cy="435133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pic>
        <p:nvPicPr>
          <p:cNvPr id="292" name="Google Shape;292;p22" descr="banner: Soil Bulk Density"/>
          <p:cNvPicPr preferRelativeResize="0"/>
          <p:nvPr/>
        </p:nvPicPr>
        <p:blipFill rotWithShape="1">
          <a:blip r:embed="rId3">
            <a:alphaModFix/>
          </a:blip>
          <a:srcRect/>
          <a:stretch/>
        </p:blipFill>
        <p:spPr>
          <a:xfrm>
            <a:off x="1190652" y="-17545"/>
            <a:ext cx="7953348" cy="1022023"/>
          </a:xfrm>
          <a:prstGeom prst="rect">
            <a:avLst/>
          </a:prstGeom>
          <a:noFill/>
          <a:ln>
            <a:noFill/>
          </a:ln>
        </p:spPr>
      </p:pic>
      <p:pic>
        <p:nvPicPr>
          <p:cNvPr id="293" name="Google Shape;293;p22" descr="F. How to calculate bulk density"/>
          <p:cNvPicPr preferRelativeResize="0"/>
          <p:nvPr/>
        </p:nvPicPr>
        <p:blipFill rotWithShape="1">
          <a:blip r:embed="rId4">
            <a:alphaModFix/>
          </a:blip>
          <a:srcRect/>
          <a:stretch/>
        </p:blipFill>
        <p:spPr>
          <a:xfrm>
            <a:off x="-106371" y="0"/>
            <a:ext cx="1297023" cy="6954253"/>
          </a:xfrm>
          <a:prstGeom prst="rect">
            <a:avLst/>
          </a:prstGeom>
          <a:noFill/>
          <a:ln>
            <a:noFill/>
          </a:ln>
        </p:spPr>
      </p:pic>
      <p:sp>
        <p:nvSpPr>
          <p:cNvPr id="294" name="Google Shape;294;p22"/>
          <p:cNvSpPr txBox="1">
            <a:spLocks noGrp="1"/>
          </p:cNvSpPr>
          <p:nvPr>
            <p:ph type="title"/>
          </p:nvPr>
        </p:nvSpPr>
        <p:spPr>
          <a:xfrm>
            <a:off x="1257300" y="65224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32B01"/>
              </a:buClr>
              <a:buSzPts val="2800"/>
              <a:buFont typeface="Calibri"/>
              <a:buNone/>
            </a:pPr>
            <a:r>
              <a:rPr lang="en-US" sz="2800">
                <a:solidFill>
                  <a:srgbClr val="432B01"/>
                </a:solidFill>
                <a:latin typeface="Calibri"/>
                <a:ea typeface="Calibri"/>
                <a:cs typeface="Calibri"/>
                <a:sym typeface="Calibri"/>
              </a:rPr>
              <a:t>Bulk Density Calculation</a:t>
            </a:r>
            <a:endParaRPr/>
          </a:p>
        </p:txBody>
      </p:sp>
      <p:pic>
        <p:nvPicPr>
          <p:cNvPr id="295" name="Google Shape;295;p22" descr="Table with Bulk Density formula and instructions. A. Container number. B, Wet mass of soil and container. &#10;C. Dry mass of soil and container. D, Container volume (mL). E Container mass. F, Mass of rocks (g). &#10;G Volume of water without rocks (mL). H, Volume of water with rocks (mL). I Mass of dry soil (g) = C - E. &#10;J Volume of rocks (mL or cm cubed) = H-G. K Bulk Density (g/mL or g/cm3) = (I – F)/(D – J).&#10;"/>
          <p:cNvPicPr preferRelativeResize="0">
            <a:picLocks noGrp="1"/>
          </p:cNvPicPr>
          <p:nvPr>
            <p:ph type="body" idx="2"/>
          </p:nvPr>
        </p:nvPicPr>
        <p:blipFill rotWithShape="1">
          <a:blip r:embed="rId5">
            <a:alphaModFix/>
          </a:blip>
          <a:srcRect/>
          <a:stretch/>
        </p:blipFill>
        <p:spPr>
          <a:xfrm>
            <a:off x="1699461" y="2843666"/>
            <a:ext cx="6420530" cy="3641832"/>
          </a:xfrm>
          <a:prstGeom prst="rect">
            <a:avLst/>
          </a:prstGeom>
          <a:noFill/>
          <a:ln>
            <a:noFill/>
          </a:ln>
        </p:spPr>
      </p:pic>
      <p:sp>
        <p:nvSpPr>
          <p:cNvPr id="296" name="Google Shape;296;p22"/>
          <p:cNvSpPr txBox="1">
            <a:spLocks noGrp="1"/>
          </p:cNvSpPr>
          <p:nvPr>
            <p:ph type="body" idx="1"/>
          </p:nvPr>
        </p:nvSpPr>
        <p:spPr>
          <a:xfrm>
            <a:off x="1284187" y="1747566"/>
            <a:ext cx="7634404"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sz="1800"/>
              <a:t>The GLOBE Field Guide provides a chart to assist you in keeping your data organized, so you can plug the correct values into the formula and calculate bulk density.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0">
          <a:extLst>
            <a:ext uri="{FF2B5EF4-FFF2-40B4-BE49-F238E27FC236}">
              <a16:creationId xmlns:a16="http://schemas.microsoft.com/office/drawing/2014/main" id="{8078344E-1774-E081-BE45-20ED55FC5359}"/>
            </a:ext>
          </a:extLst>
        </p:cNvPr>
        <p:cNvGrpSpPr/>
        <p:nvPr/>
      </p:nvGrpSpPr>
      <p:grpSpPr>
        <a:xfrm>
          <a:off x="0" y="0"/>
          <a:ext cx="0" cy="0"/>
          <a:chOff x="0" y="0"/>
          <a:chExt cx="0" cy="0"/>
        </a:xfrm>
      </p:grpSpPr>
      <p:sp>
        <p:nvSpPr>
          <p:cNvPr id="301" name="Google Shape;301;p23">
            <a:extLst>
              <a:ext uri="{FF2B5EF4-FFF2-40B4-BE49-F238E27FC236}">
                <a16:creationId xmlns:a16="http://schemas.microsoft.com/office/drawing/2014/main" id="{1758F788-A734-A1DC-ECCD-E3DD7871EE07}"/>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pic>
        <p:nvPicPr>
          <p:cNvPr id="302" name="Google Shape;302;p23" descr="banner: Soil Bulk Density">
            <a:extLst>
              <a:ext uri="{FF2B5EF4-FFF2-40B4-BE49-F238E27FC236}">
                <a16:creationId xmlns:a16="http://schemas.microsoft.com/office/drawing/2014/main" id="{7E8394AA-0A0A-C048-4D47-A3FC30A95318}"/>
              </a:ext>
            </a:extLst>
          </p:cNvPr>
          <p:cNvPicPr preferRelativeResize="0"/>
          <p:nvPr/>
        </p:nvPicPr>
        <p:blipFill rotWithShape="1">
          <a:blip r:embed="rId3">
            <a:alphaModFix/>
          </a:blip>
          <a:srcRect/>
          <a:stretch/>
        </p:blipFill>
        <p:spPr>
          <a:xfrm>
            <a:off x="1190652" y="-17545"/>
            <a:ext cx="7953348" cy="1022023"/>
          </a:xfrm>
          <a:prstGeom prst="rect">
            <a:avLst/>
          </a:prstGeom>
          <a:noFill/>
          <a:ln>
            <a:noFill/>
          </a:ln>
        </p:spPr>
      </p:pic>
      <p:pic>
        <p:nvPicPr>
          <p:cNvPr id="303" name="Google Shape;303;p23" descr="Menu: G. How to report data to GLOBE">
            <a:extLst>
              <a:ext uri="{FF2B5EF4-FFF2-40B4-BE49-F238E27FC236}">
                <a16:creationId xmlns:a16="http://schemas.microsoft.com/office/drawing/2014/main" id="{723FE31B-C192-1000-13C1-9755619A747C}"/>
              </a:ext>
            </a:extLst>
          </p:cNvPr>
          <p:cNvPicPr preferRelativeResize="0"/>
          <p:nvPr/>
        </p:nvPicPr>
        <p:blipFill rotWithShape="1">
          <a:blip r:embed="rId4">
            <a:alphaModFix/>
          </a:blip>
          <a:srcRect/>
          <a:stretch/>
        </p:blipFill>
        <p:spPr>
          <a:xfrm>
            <a:off x="-20317" y="-1"/>
            <a:ext cx="1280684" cy="6954253"/>
          </a:xfrm>
          <a:prstGeom prst="rect">
            <a:avLst/>
          </a:prstGeom>
          <a:noFill/>
          <a:ln>
            <a:noFill/>
          </a:ln>
        </p:spPr>
      </p:pic>
      <p:sp>
        <p:nvSpPr>
          <p:cNvPr id="304" name="Google Shape;304;p23">
            <a:extLst>
              <a:ext uri="{FF2B5EF4-FFF2-40B4-BE49-F238E27FC236}">
                <a16:creationId xmlns:a16="http://schemas.microsoft.com/office/drawing/2014/main" id="{3783514B-786F-7A23-7A3B-D79AA9D48999}"/>
              </a:ext>
            </a:extLst>
          </p:cNvPr>
          <p:cNvSpPr txBox="1">
            <a:spLocks noGrp="1"/>
          </p:cNvSpPr>
          <p:nvPr>
            <p:ph type="title"/>
          </p:nvPr>
        </p:nvSpPr>
        <p:spPr>
          <a:xfrm>
            <a:off x="1321551" y="693710"/>
            <a:ext cx="6977743"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rgbClr val="432B01"/>
              </a:buClr>
              <a:buSzPts val="2800"/>
              <a:buFont typeface="Calibri"/>
              <a:buNone/>
            </a:pPr>
            <a:r>
              <a:rPr lang="en-US" sz="2800" b="1" dirty="0">
                <a:solidFill>
                  <a:srgbClr val="432B01"/>
                </a:solidFill>
                <a:latin typeface="Calibri"/>
                <a:ea typeface="Calibri"/>
                <a:cs typeface="Calibri"/>
                <a:sym typeface="Calibri"/>
              </a:rPr>
              <a:t>Reporting Data to GLOBE</a:t>
            </a:r>
            <a:endParaRPr sz="2800" dirty="0">
              <a:solidFill>
                <a:srgbClr val="432B01"/>
              </a:solidFill>
              <a:latin typeface="Calibri"/>
              <a:ea typeface="Calibri"/>
              <a:cs typeface="Calibri"/>
              <a:sym typeface="Calibri"/>
            </a:endParaRPr>
          </a:p>
        </p:txBody>
      </p:sp>
      <p:sp>
        <p:nvSpPr>
          <p:cNvPr id="2" name="TextBox 1">
            <a:extLst>
              <a:ext uri="{FF2B5EF4-FFF2-40B4-BE49-F238E27FC236}">
                <a16:creationId xmlns:a16="http://schemas.microsoft.com/office/drawing/2014/main" id="{BB9CB672-1E6E-939B-B29A-1EC837E4F629}"/>
              </a:ext>
            </a:extLst>
          </p:cNvPr>
          <p:cNvSpPr txBox="1"/>
          <p:nvPr/>
        </p:nvSpPr>
        <p:spPr>
          <a:xfrm>
            <a:off x="1321551" y="1673018"/>
            <a:ext cx="5614577" cy="2534027"/>
          </a:xfrm>
          <a:prstGeom prst="rect">
            <a:avLst/>
          </a:prstGeom>
          <a:noFill/>
        </p:spPr>
        <p:txBody>
          <a:bodyPr wrap="square">
            <a:spAutoFit/>
          </a:bodyPr>
          <a:lstStyle/>
          <a:p>
            <a:pPr algn="just" rtl="0">
              <a:buNone/>
            </a:pPr>
            <a:r>
              <a:rPr lang="en-US" sz="1400" b="1" i="0" u="none" strike="noStrike" dirty="0">
                <a:solidFill>
                  <a:srgbClr val="000000"/>
                </a:solidFill>
                <a:effectLst/>
                <a:latin typeface="Arial" panose="020B0604020202020204" pitchFamily="34" charset="0"/>
              </a:rPr>
              <a:t>Two Options for Uploading Data:</a:t>
            </a:r>
            <a:endParaRPr lang="en-US" b="0" dirty="0">
              <a:effectLst/>
            </a:endParaRPr>
          </a:p>
          <a:p>
            <a:pPr algn="just" rtl="0">
              <a:spcBef>
                <a:spcPts val="360"/>
              </a:spcBef>
              <a:buNone/>
            </a:pPr>
            <a:r>
              <a:rPr lang="en-US" sz="1400" b="0" i="0" u="none" strike="noStrike" dirty="0">
                <a:solidFill>
                  <a:srgbClr val="000000"/>
                </a:solidFill>
                <a:effectLst/>
                <a:latin typeface="Arial" panose="020B0604020202020204" pitchFamily="34" charset="0"/>
              </a:rPr>
              <a:t>These methods all allow users to submit environmental data – collected at defined sites, according to protocol, and using approved instrumentation – for entry into the official GLOBE science database.</a:t>
            </a:r>
            <a:endParaRPr lang="en-US" dirty="0"/>
          </a:p>
          <a:p>
            <a:pPr algn="just" rtl="0">
              <a:spcBef>
                <a:spcPts val="360"/>
              </a:spcBef>
              <a:buNone/>
            </a:pPr>
            <a:endParaRPr lang="en-US" sz="1400" b="0" i="0" u="none" strike="noStrike" dirty="0">
              <a:solidFill>
                <a:srgbClr val="000000"/>
              </a:solidFill>
              <a:effectLst/>
              <a:latin typeface="Arial" panose="020B0604020202020204" pitchFamily="34" charset="0"/>
            </a:endParaRPr>
          </a:p>
          <a:p>
            <a:pPr marL="342900" indent="-342900" algn="just" rtl="0">
              <a:spcBef>
                <a:spcPts val="360"/>
              </a:spcBef>
              <a:buAutoNum type="arabicPeriod"/>
            </a:pPr>
            <a:r>
              <a:rPr lang="en-US" sz="1400" b="0" i="0" u="none" strike="noStrike" dirty="0">
                <a:solidFill>
                  <a:srgbClr val="000000"/>
                </a:solidFill>
                <a:effectLst/>
                <a:latin typeface="Arial" panose="020B0604020202020204" pitchFamily="34" charset="0"/>
              </a:rPr>
              <a:t>Download the GLOBE Observer mobile app from the </a:t>
            </a:r>
            <a:r>
              <a:rPr lang="en-US" sz="1400" b="0" i="0" u="sng" strike="noStrike" dirty="0">
                <a:solidFill>
                  <a:srgbClr val="000000"/>
                </a:solidFill>
                <a:effectLst/>
                <a:latin typeface="Arial" panose="020B0604020202020204" pitchFamily="34" charset="0"/>
                <a:hlinkClick r:id="rId5"/>
              </a:rPr>
              <a:t>App Store.</a:t>
            </a:r>
            <a:endParaRPr lang="en-US" sz="1400" b="0" i="0" u="sng" strike="noStrike" dirty="0">
              <a:solidFill>
                <a:srgbClr val="000000"/>
              </a:solidFill>
              <a:effectLst/>
              <a:latin typeface="Arial" panose="020B0604020202020204" pitchFamily="34" charset="0"/>
            </a:endParaRPr>
          </a:p>
          <a:p>
            <a:pPr marL="342900" indent="-342900" algn="just" rtl="0">
              <a:spcBef>
                <a:spcPts val="360"/>
              </a:spcBef>
              <a:buAutoNum type="arabicPeriod"/>
            </a:pPr>
            <a:endParaRPr lang="en-US" sz="1600" dirty="0">
              <a:latin typeface="Arial" panose="020B0604020202020204" pitchFamily="34" charset="0"/>
            </a:endParaRPr>
          </a:p>
          <a:p>
            <a:pPr marL="342900" indent="-342900" algn="just" rtl="0">
              <a:spcBef>
                <a:spcPts val="360"/>
              </a:spcBef>
              <a:buAutoNum type="arabicPeriod"/>
            </a:pPr>
            <a:r>
              <a:rPr lang="en-US" sz="1400" b="0" i="0" u="sng" strike="noStrike" dirty="0">
                <a:solidFill>
                  <a:srgbClr val="000000"/>
                </a:solidFill>
                <a:effectLst/>
                <a:latin typeface="Arial" panose="020B0604020202020204" pitchFamily="34" charset="0"/>
                <a:hlinkClick r:id="rId6"/>
              </a:rPr>
              <a:t>Data Entry</a:t>
            </a:r>
            <a:r>
              <a:rPr lang="en-US" sz="1400" b="0" i="0" u="none" strike="noStrike" dirty="0">
                <a:solidFill>
                  <a:srgbClr val="000000"/>
                </a:solidFill>
                <a:effectLst/>
                <a:latin typeface="Arial" panose="020B0604020202020204" pitchFamily="34" charset="0"/>
              </a:rPr>
              <a:t>: Visit </a:t>
            </a:r>
            <a:r>
              <a:rPr lang="en-US" sz="1400" b="0" i="0" u="sng" strike="noStrike" dirty="0">
                <a:solidFill>
                  <a:srgbClr val="000000"/>
                </a:solidFill>
                <a:effectLst/>
                <a:latin typeface="Arial" panose="020B0604020202020204" pitchFamily="34" charset="0"/>
                <a:hlinkClick r:id="rId7"/>
              </a:rPr>
              <a:t>globe.gov</a:t>
            </a:r>
            <a:r>
              <a:rPr lang="en-US" sz="1400" b="0" i="0" u="none" strike="noStrike" dirty="0">
                <a:solidFill>
                  <a:srgbClr val="000000"/>
                </a:solidFill>
                <a:effectLst/>
                <a:latin typeface="Arial" panose="020B0604020202020204" pitchFamily="34" charset="0"/>
              </a:rPr>
              <a:t>, click on the “GLOBE Data” tab, then underneath “Data Entry” click on “Data Entry – New Desktop Forms”.</a:t>
            </a:r>
            <a:endParaRPr lang="en-US" sz="1600" b="0" i="0" u="none" strike="noStrike" dirty="0">
              <a:solidFill>
                <a:srgbClr val="000000"/>
              </a:solidFill>
              <a:effectLst/>
              <a:latin typeface="Arial" panose="020B0604020202020204" pitchFamily="34" charset="0"/>
            </a:endParaRPr>
          </a:p>
        </p:txBody>
      </p:sp>
      <p:pic>
        <p:nvPicPr>
          <p:cNvPr id="3" name="Picture 1" descr="Icon of the GLOBE Observer App.">
            <a:extLst>
              <a:ext uri="{FF2B5EF4-FFF2-40B4-BE49-F238E27FC236}">
                <a16:creationId xmlns:a16="http://schemas.microsoft.com/office/drawing/2014/main" id="{C56E36CA-7D9E-738A-C0BE-521EBEE89CC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86650" y="2235459"/>
            <a:ext cx="1463725" cy="14637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 showing where to find the data entry page on globe.gov. Click the GLOBE Data tab, then under Data Entry, click “Data Entry - New Desktop Forms”.">
            <a:extLst>
              <a:ext uri="{FF2B5EF4-FFF2-40B4-BE49-F238E27FC236}">
                <a16:creationId xmlns:a16="http://schemas.microsoft.com/office/drawing/2014/main" id="{030AC010-5B43-92B1-3886-A285287A95A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87101" y="4191146"/>
            <a:ext cx="6172842" cy="224194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4003F726-DD6A-143B-0487-260E5C8FF0CD}"/>
              </a:ext>
              <a:ext uri="{C183D7F6-B498-43B3-948B-1728B52AA6E4}">
                <adec:decorative xmlns:adec="http://schemas.microsoft.com/office/drawing/2017/decorative" val="0"/>
              </a:ext>
            </a:extLst>
          </p:cNvPr>
          <p:cNvCxnSpPr>
            <a:cxnSpLocks/>
            <a:endCxn id="3" idx="1"/>
          </p:cNvCxnSpPr>
          <p:nvPr/>
        </p:nvCxnSpPr>
        <p:spPr>
          <a:xfrm flipV="1">
            <a:off x="6858000" y="2967322"/>
            <a:ext cx="628650" cy="13510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A39D1ED5-11A4-F868-4483-4630C1ADAC1D}"/>
              </a:ext>
              <a:ext uri="{C183D7F6-B498-43B3-948B-1728B52AA6E4}">
                <adec:decorative xmlns:adec="http://schemas.microsoft.com/office/drawing/2017/decorative" val="0"/>
              </a:ext>
            </a:extLst>
          </p:cNvPr>
          <p:cNvCxnSpPr>
            <a:cxnSpLocks/>
          </p:cNvCxnSpPr>
          <p:nvPr/>
        </p:nvCxnSpPr>
        <p:spPr>
          <a:xfrm flipH="1">
            <a:off x="3498112" y="3944679"/>
            <a:ext cx="808074" cy="124030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A25C7B63-B017-0583-8422-6DC3D33F4AFC}"/>
              </a:ext>
              <a:ext uri="{C183D7F6-B498-43B3-948B-1728B52AA6E4}">
                <adec:decorative xmlns:adec="http://schemas.microsoft.com/office/drawing/2017/decorative" val="1"/>
              </a:ext>
            </a:extLst>
          </p:cNvPr>
          <p:cNvSpPr/>
          <p:nvPr/>
        </p:nvSpPr>
        <p:spPr>
          <a:xfrm>
            <a:off x="3145971" y="5361317"/>
            <a:ext cx="1261224" cy="17292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7164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0">
          <a:extLst>
            <a:ext uri="{FF2B5EF4-FFF2-40B4-BE49-F238E27FC236}">
              <a16:creationId xmlns:a16="http://schemas.microsoft.com/office/drawing/2014/main" id="{86C1DE01-A819-8982-27C4-29C2F5F3B9EB}"/>
            </a:ext>
          </a:extLst>
        </p:cNvPr>
        <p:cNvGrpSpPr/>
        <p:nvPr/>
      </p:nvGrpSpPr>
      <p:grpSpPr>
        <a:xfrm>
          <a:off x="0" y="0"/>
          <a:ext cx="0" cy="0"/>
          <a:chOff x="0" y="0"/>
          <a:chExt cx="0" cy="0"/>
        </a:xfrm>
      </p:grpSpPr>
      <p:sp>
        <p:nvSpPr>
          <p:cNvPr id="301" name="Google Shape;301;p23">
            <a:extLst>
              <a:ext uri="{FF2B5EF4-FFF2-40B4-BE49-F238E27FC236}">
                <a16:creationId xmlns:a16="http://schemas.microsoft.com/office/drawing/2014/main" id="{A007B645-A56D-EB8D-BC25-8E9C929BC0BD}"/>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pic>
        <p:nvPicPr>
          <p:cNvPr id="302" name="Google Shape;302;p23" descr="banner: Soil Bulk Density">
            <a:extLst>
              <a:ext uri="{FF2B5EF4-FFF2-40B4-BE49-F238E27FC236}">
                <a16:creationId xmlns:a16="http://schemas.microsoft.com/office/drawing/2014/main" id="{C3A32974-D78E-4561-15B8-7CDA3FAD8F89}"/>
              </a:ext>
            </a:extLst>
          </p:cNvPr>
          <p:cNvPicPr preferRelativeResize="0"/>
          <p:nvPr/>
        </p:nvPicPr>
        <p:blipFill rotWithShape="1">
          <a:blip r:embed="rId3">
            <a:alphaModFix/>
          </a:blip>
          <a:srcRect/>
          <a:stretch/>
        </p:blipFill>
        <p:spPr>
          <a:xfrm>
            <a:off x="1190652" y="-17545"/>
            <a:ext cx="7953348" cy="1022023"/>
          </a:xfrm>
          <a:prstGeom prst="rect">
            <a:avLst/>
          </a:prstGeom>
          <a:noFill/>
          <a:ln>
            <a:noFill/>
          </a:ln>
        </p:spPr>
      </p:pic>
      <p:pic>
        <p:nvPicPr>
          <p:cNvPr id="303" name="Google Shape;303;p23" descr="Menu: G. How to report data to GLOBE">
            <a:extLst>
              <a:ext uri="{FF2B5EF4-FFF2-40B4-BE49-F238E27FC236}">
                <a16:creationId xmlns:a16="http://schemas.microsoft.com/office/drawing/2014/main" id="{378D41F4-57AD-A1D0-D8BF-4DD318013893}"/>
              </a:ext>
            </a:extLst>
          </p:cNvPr>
          <p:cNvPicPr preferRelativeResize="0"/>
          <p:nvPr/>
        </p:nvPicPr>
        <p:blipFill rotWithShape="1">
          <a:blip r:embed="rId4">
            <a:alphaModFix/>
          </a:blip>
          <a:srcRect/>
          <a:stretch/>
        </p:blipFill>
        <p:spPr>
          <a:xfrm>
            <a:off x="-20317" y="-1"/>
            <a:ext cx="1280684" cy="6954253"/>
          </a:xfrm>
          <a:prstGeom prst="rect">
            <a:avLst/>
          </a:prstGeom>
          <a:noFill/>
          <a:ln>
            <a:noFill/>
          </a:ln>
        </p:spPr>
      </p:pic>
      <p:sp>
        <p:nvSpPr>
          <p:cNvPr id="5" name="TextBox 4">
            <a:extLst>
              <a:ext uri="{FF2B5EF4-FFF2-40B4-BE49-F238E27FC236}">
                <a16:creationId xmlns:a16="http://schemas.microsoft.com/office/drawing/2014/main" id="{F5052AD4-7949-F88E-9574-A345F057B556}"/>
              </a:ext>
            </a:extLst>
          </p:cNvPr>
          <p:cNvSpPr txBox="1"/>
          <p:nvPr/>
        </p:nvSpPr>
        <p:spPr>
          <a:xfrm>
            <a:off x="1572851" y="1859339"/>
            <a:ext cx="7092177" cy="1477328"/>
          </a:xfrm>
          <a:prstGeom prst="rect">
            <a:avLst/>
          </a:prstGeom>
          <a:noFill/>
        </p:spPr>
        <p:txBody>
          <a:bodyPr wrap="square">
            <a:spAutoFit/>
          </a:bodyPr>
          <a:lstStyle/>
          <a:p>
            <a:r>
              <a:rPr lang="en-US" sz="1800" dirty="0">
                <a:latin typeface="Calibri" panose="020F0502020204030204" pitchFamily="34" charset="0"/>
                <a:cs typeface="Calibri" panose="020F0502020204030204" pitchFamily="34" charset="0"/>
              </a:rPr>
              <a:t>If this is your first time making Soil Characterization observations at this location, you will need to create a new Soil Characterization site before entering data. </a:t>
            </a:r>
          </a:p>
          <a:p>
            <a:endParaRPr lang="en-US" sz="1800" dirty="0">
              <a:latin typeface="Calibri" panose="020F0502020204030204" pitchFamily="34" charset="0"/>
              <a:cs typeface="Calibri" panose="020F0502020204030204" pitchFamily="34" charset="0"/>
            </a:endParaRPr>
          </a:p>
          <a:p>
            <a:r>
              <a:rPr lang="en-US" sz="1800" dirty="0">
                <a:latin typeface="Calibri" panose="020F0502020204030204" pitchFamily="34" charset="0"/>
                <a:cs typeface="Calibri" panose="020F0502020204030204" pitchFamily="34" charset="0"/>
              </a:rPr>
              <a:t>To do this, please review the Soil Characterization training.</a:t>
            </a:r>
          </a:p>
        </p:txBody>
      </p:sp>
      <p:sp>
        <p:nvSpPr>
          <p:cNvPr id="6" name="Google Shape;304;p23">
            <a:extLst>
              <a:ext uri="{FF2B5EF4-FFF2-40B4-BE49-F238E27FC236}">
                <a16:creationId xmlns:a16="http://schemas.microsoft.com/office/drawing/2014/main" id="{A512E3F6-1EF9-0D57-C444-FC9BEF544EF9}"/>
              </a:ext>
            </a:extLst>
          </p:cNvPr>
          <p:cNvSpPr txBox="1">
            <a:spLocks noGrp="1"/>
          </p:cNvSpPr>
          <p:nvPr>
            <p:ph type="title"/>
          </p:nvPr>
        </p:nvSpPr>
        <p:spPr>
          <a:xfrm>
            <a:off x="1572851" y="693710"/>
            <a:ext cx="6726444"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rgbClr val="432B01"/>
              </a:buClr>
              <a:buSzPts val="2800"/>
              <a:buFont typeface="Calibri"/>
              <a:buNone/>
            </a:pPr>
            <a:r>
              <a:rPr lang="en-US" sz="2800" b="1" dirty="0">
                <a:solidFill>
                  <a:srgbClr val="432B01"/>
                </a:solidFill>
                <a:latin typeface="Calibri"/>
                <a:ea typeface="Calibri"/>
                <a:cs typeface="Calibri"/>
                <a:sym typeface="Calibri"/>
              </a:rPr>
              <a:t>Bulk Density Site Creation</a:t>
            </a:r>
            <a:endParaRPr sz="2800" dirty="0">
              <a:solidFill>
                <a:srgbClr val="432B01"/>
              </a:solidFill>
              <a:latin typeface="Calibri"/>
              <a:ea typeface="Calibri"/>
              <a:cs typeface="Calibri"/>
              <a:sym typeface="Calibri"/>
            </a:endParaRPr>
          </a:p>
        </p:txBody>
      </p:sp>
    </p:spTree>
    <p:extLst>
      <p:ext uri="{BB962C8B-B14F-4D97-AF65-F5344CB8AC3E}">
        <p14:creationId xmlns:p14="http://schemas.microsoft.com/office/powerpoint/2010/main" val="3968572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0">
          <a:extLst>
            <a:ext uri="{FF2B5EF4-FFF2-40B4-BE49-F238E27FC236}">
              <a16:creationId xmlns:a16="http://schemas.microsoft.com/office/drawing/2014/main" id="{5AB1AAEC-B228-2CD7-D32E-58FDC765B031}"/>
            </a:ext>
          </a:extLst>
        </p:cNvPr>
        <p:cNvGrpSpPr/>
        <p:nvPr/>
      </p:nvGrpSpPr>
      <p:grpSpPr>
        <a:xfrm>
          <a:off x="0" y="0"/>
          <a:ext cx="0" cy="0"/>
          <a:chOff x="0" y="0"/>
          <a:chExt cx="0" cy="0"/>
        </a:xfrm>
      </p:grpSpPr>
      <p:sp>
        <p:nvSpPr>
          <p:cNvPr id="301" name="Google Shape;301;p23">
            <a:extLst>
              <a:ext uri="{FF2B5EF4-FFF2-40B4-BE49-F238E27FC236}">
                <a16:creationId xmlns:a16="http://schemas.microsoft.com/office/drawing/2014/main" id="{6B42DE56-5971-05B6-4AA1-D7DFD70F126C}"/>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dirty="0"/>
          </a:p>
        </p:txBody>
      </p:sp>
      <p:pic>
        <p:nvPicPr>
          <p:cNvPr id="302" name="Google Shape;302;p23" descr="banner: Soil Bulk Density">
            <a:extLst>
              <a:ext uri="{FF2B5EF4-FFF2-40B4-BE49-F238E27FC236}">
                <a16:creationId xmlns:a16="http://schemas.microsoft.com/office/drawing/2014/main" id="{674C2899-106D-128A-E6FC-705105377C90}"/>
              </a:ext>
            </a:extLst>
          </p:cNvPr>
          <p:cNvPicPr preferRelativeResize="0"/>
          <p:nvPr/>
        </p:nvPicPr>
        <p:blipFill rotWithShape="1">
          <a:blip r:embed="rId3">
            <a:alphaModFix/>
          </a:blip>
          <a:srcRect/>
          <a:stretch/>
        </p:blipFill>
        <p:spPr>
          <a:xfrm>
            <a:off x="1190652" y="-17545"/>
            <a:ext cx="7953348" cy="1022023"/>
          </a:xfrm>
          <a:prstGeom prst="rect">
            <a:avLst/>
          </a:prstGeom>
          <a:noFill/>
          <a:ln>
            <a:noFill/>
          </a:ln>
        </p:spPr>
      </p:pic>
      <p:pic>
        <p:nvPicPr>
          <p:cNvPr id="303" name="Google Shape;303;p23" descr="Menu: G. How to report data to GLOBE">
            <a:extLst>
              <a:ext uri="{FF2B5EF4-FFF2-40B4-BE49-F238E27FC236}">
                <a16:creationId xmlns:a16="http://schemas.microsoft.com/office/drawing/2014/main" id="{D910D590-8FC9-DDCD-C3E9-4D6E7CD56777}"/>
              </a:ext>
            </a:extLst>
          </p:cNvPr>
          <p:cNvPicPr preferRelativeResize="0"/>
          <p:nvPr/>
        </p:nvPicPr>
        <p:blipFill rotWithShape="1">
          <a:blip r:embed="rId4">
            <a:alphaModFix/>
          </a:blip>
          <a:srcRect/>
          <a:stretch/>
        </p:blipFill>
        <p:spPr>
          <a:xfrm>
            <a:off x="-20317" y="-1"/>
            <a:ext cx="1280684" cy="6954253"/>
          </a:xfrm>
          <a:prstGeom prst="rect">
            <a:avLst/>
          </a:prstGeom>
          <a:noFill/>
          <a:ln>
            <a:noFill/>
          </a:ln>
        </p:spPr>
      </p:pic>
      <p:pic>
        <p:nvPicPr>
          <p:cNvPr id="1026" name="Picture 2" descr="Screenshot showing the GLOBE Observer App homepage. Select “Data Entry” to record data.">
            <a:extLst>
              <a:ext uri="{FF2B5EF4-FFF2-40B4-BE49-F238E27FC236}">
                <a16:creationId xmlns:a16="http://schemas.microsoft.com/office/drawing/2014/main" id="{4C98C558-AA1E-D359-CBBD-220936ECF2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2271" y="1656051"/>
            <a:ext cx="2240067" cy="45517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creenshot showing the GLOBE Observer app Data Entry page. Select “New Observation” to enter data.">
            <a:extLst>
              <a:ext uri="{FF2B5EF4-FFF2-40B4-BE49-F238E27FC236}">
                <a16:creationId xmlns:a16="http://schemas.microsoft.com/office/drawing/2014/main" id="{5BDF4B69-C8E5-BF97-7AC5-6617C6CE1D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2918" y="1656051"/>
            <a:ext cx="2243228" cy="455178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34C1CDF-D1BB-B60A-53C0-3D74FDF22A5F}"/>
              </a:ext>
            </a:extLst>
          </p:cNvPr>
          <p:cNvSpPr txBox="1"/>
          <p:nvPr/>
        </p:nvSpPr>
        <p:spPr>
          <a:xfrm>
            <a:off x="6191731" y="2085282"/>
            <a:ext cx="2865183" cy="3139321"/>
          </a:xfrm>
          <a:prstGeom prst="rect">
            <a:avLst/>
          </a:prstGeom>
          <a:noFill/>
        </p:spPr>
        <p:txBody>
          <a:bodyPr wrap="square">
            <a:spAutoFit/>
          </a:bodyPr>
          <a:lstStyle/>
          <a:p>
            <a:pPr rtl="0">
              <a:buNone/>
            </a:pPr>
            <a:r>
              <a:rPr lang="en-US" sz="1800" b="0" i="0" u="none" strike="noStrike" dirty="0">
                <a:solidFill>
                  <a:srgbClr val="000000"/>
                </a:solidFill>
                <a:effectLst/>
                <a:latin typeface="Calibri" panose="020F0502020204030204" pitchFamily="34" charset="0"/>
                <a:cs typeface="Calibri" panose="020F0502020204030204" pitchFamily="34" charset="0"/>
              </a:rPr>
              <a:t>To enter data, first return to GLOBE Observer main page by clicking the home button in the bottom left.</a:t>
            </a:r>
            <a:endParaRPr lang="en-US" sz="1800" b="0" dirty="0">
              <a:effectLst/>
              <a:latin typeface="Calibri" panose="020F0502020204030204" pitchFamily="34" charset="0"/>
              <a:cs typeface="Calibri" panose="020F0502020204030204" pitchFamily="34" charset="0"/>
            </a:endParaRPr>
          </a:p>
          <a:p>
            <a:pPr>
              <a:buNone/>
            </a:pPr>
            <a:br>
              <a:rPr lang="en-US" sz="1800" b="0" dirty="0">
                <a:effectLst/>
                <a:latin typeface="Calibri" panose="020F0502020204030204" pitchFamily="34" charset="0"/>
                <a:cs typeface="Calibri" panose="020F0502020204030204" pitchFamily="34" charset="0"/>
              </a:rPr>
            </a:br>
            <a:endParaRPr lang="en-US" sz="1800" b="0" dirty="0">
              <a:effectLst/>
              <a:latin typeface="Calibri" panose="020F0502020204030204" pitchFamily="34" charset="0"/>
              <a:cs typeface="Calibri" panose="020F0502020204030204" pitchFamily="34" charset="0"/>
            </a:endParaRPr>
          </a:p>
          <a:p>
            <a:pPr rtl="0">
              <a:buNone/>
            </a:pPr>
            <a:r>
              <a:rPr lang="en-US" sz="1800" b="0" i="0" u="none" strike="noStrike" dirty="0">
                <a:solidFill>
                  <a:srgbClr val="000000"/>
                </a:solidFill>
                <a:effectLst/>
                <a:latin typeface="Calibri" panose="020F0502020204030204" pitchFamily="34" charset="0"/>
                <a:cs typeface="Calibri" panose="020F0502020204030204" pitchFamily="34" charset="0"/>
              </a:rPr>
              <a:t>Select “Data Entry”.</a:t>
            </a:r>
            <a:endParaRPr lang="en-US" sz="1800" b="0" dirty="0">
              <a:effectLst/>
              <a:latin typeface="Calibri" panose="020F0502020204030204" pitchFamily="34" charset="0"/>
              <a:cs typeface="Calibri" panose="020F0502020204030204" pitchFamily="34" charset="0"/>
            </a:endParaRPr>
          </a:p>
          <a:p>
            <a:pPr>
              <a:buNone/>
            </a:pPr>
            <a:br>
              <a:rPr lang="en-US" sz="1800" b="0" dirty="0">
                <a:effectLst/>
                <a:latin typeface="Calibri" panose="020F0502020204030204" pitchFamily="34" charset="0"/>
                <a:cs typeface="Calibri" panose="020F0502020204030204" pitchFamily="34" charset="0"/>
              </a:rPr>
            </a:br>
            <a:endParaRPr lang="en-US" sz="1800" b="0" dirty="0">
              <a:effectLst/>
              <a:latin typeface="Calibri" panose="020F0502020204030204" pitchFamily="34" charset="0"/>
              <a:cs typeface="Calibri" panose="020F0502020204030204" pitchFamily="34" charset="0"/>
            </a:endParaRPr>
          </a:p>
          <a:p>
            <a:pPr rtl="0">
              <a:buNone/>
            </a:pPr>
            <a:r>
              <a:rPr lang="en-US" sz="1800" b="0" i="0" u="none" strike="noStrike" dirty="0">
                <a:solidFill>
                  <a:srgbClr val="000000"/>
                </a:solidFill>
                <a:effectLst/>
                <a:latin typeface="Calibri" panose="020F0502020204030204" pitchFamily="34" charset="0"/>
                <a:cs typeface="Calibri" panose="020F0502020204030204" pitchFamily="34" charset="0"/>
              </a:rPr>
              <a:t>Next, click “New Observation(s)”</a:t>
            </a:r>
            <a:endParaRPr lang="en-US" sz="1800" b="0" dirty="0">
              <a:effectLst/>
              <a:latin typeface="Calibri" panose="020F0502020204030204" pitchFamily="34" charset="0"/>
              <a:cs typeface="Calibri" panose="020F0502020204030204" pitchFamily="34" charset="0"/>
            </a:endParaRPr>
          </a:p>
        </p:txBody>
      </p:sp>
      <p:sp>
        <p:nvSpPr>
          <p:cNvPr id="4" name="Google Shape;304;p23">
            <a:extLst>
              <a:ext uri="{FF2B5EF4-FFF2-40B4-BE49-F238E27FC236}">
                <a16:creationId xmlns:a16="http://schemas.microsoft.com/office/drawing/2014/main" id="{741580A9-98B0-9C98-968C-7B09EF62AF53}"/>
              </a:ext>
            </a:extLst>
          </p:cNvPr>
          <p:cNvSpPr txBox="1">
            <a:spLocks/>
          </p:cNvSpPr>
          <p:nvPr/>
        </p:nvSpPr>
        <p:spPr>
          <a:xfrm>
            <a:off x="1422271" y="693710"/>
            <a:ext cx="6877024"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432B01"/>
              </a:buClr>
              <a:buSzPts val="2800"/>
            </a:pPr>
            <a:r>
              <a:rPr lang="en-US" sz="2800" b="1" dirty="0">
                <a:solidFill>
                  <a:srgbClr val="432B01"/>
                </a:solidFill>
              </a:rPr>
              <a:t>Bulk Density Protocol Data Entry</a:t>
            </a:r>
            <a:endParaRPr lang="en-US" sz="2800" dirty="0">
              <a:solidFill>
                <a:srgbClr val="432B01"/>
              </a:solidFill>
            </a:endParaRPr>
          </a:p>
        </p:txBody>
      </p:sp>
    </p:spTree>
    <p:extLst>
      <p:ext uri="{BB962C8B-B14F-4D97-AF65-F5344CB8AC3E}">
        <p14:creationId xmlns:p14="http://schemas.microsoft.com/office/powerpoint/2010/main" val="14683532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0">
          <a:extLst>
            <a:ext uri="{FF2B5EF4-FFF2-40B4-BE49-F238E27FC236}">
              <a16:creationId xmlns:a16="http://schemas.microsoft.com/office/drawing/2014/main" id="{033290CD-DD57-3EF3-25EE-0B8BBA6E508E}"/>
            </a:ext>
          </a:extLst>
        </p:cNvPr>
        <p:cNvGrpSpPr/>
        <p:nvPr/>
      </p:nvGrpSpPr>
      <p:grpSpPr>
        <a:xfrm>
          <a:off x="0" y="0"/>
          <a:ext cx="0" cy="0"/>
          <a:chOff x="0" y="0"/>
          <a:chExt cx="0" cy="0"/>
        </a:xfrm>
      </p:grpSpPr>
      <p:sp>
        <p:nvSpPr>
          <p:cNvPr id="321" name="Google Shape;321;p25">
            <a:extLst>
              <a:ext uri="{FF2B5EF4-FFF2-40B4-BE49-F238E27FC236}">
                <a16:creationId xmlns:a16="http://schemas.microsoft.com/office/drawing/2014/main" id="{E3E43AD1-E409-BB0C-B701-71D7FBA3600F}"/>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pic>
        <p:nvPicPr>
          <p:cNvPr id="322" name="Google Shape;322;p25" descr="banner: Soil Bulk Density">
            <a:extLst>
              <a:ext uri="{FF2B5EF4-FFF2-40B4-BE49-F238E27FC236}">
                <a16:creationId xmlns:a16="http://schemas.microsoft.com/office/drawing/2014/main" id="{D5E3945E-A51A-5206-125E-46043A471E9E}"/>
              </a:ext>
            </a:extLst>
          </p:cNvPr>
          <p:cNvPicPr preferRelativeResize="0"/>
          <p:nvPr/>
        </p:nvPicPr>
        <p:blipFill rotWithShape="1">
          <a:blip r:embed="rId3">
            <a:alphaModFix/>
          </a:blip>
          <a:srcRect/>
          <a:stretch/>
        </p:blipFill>
        <p:spPr>
          <a:xfrm>
            <a:off x="1190652" y="-17545"/>
            <a:ext cx="7953348" cy="1022023"/>
          </a:xfrm>
          <a:prstGeom prst="rect">
            <a:avLst/>
          </a:prstGeom>
          <a:noFill/>
          <a:ln>
            <a:noFill/>
          </a:ln>
        </p:spPr>
      </p:pic>
      <p:pic>
        <p:nvPicPr>
          <p:cNvPr id="323" name="Google Shape;323;p25" descr="Menu: G. How to report data to GLOBE">
            <a:extLst>
              <a:ext uri="{FF2B5EF4-FFF2-40B4-BE49-F238E27FC236}">
                <a16:creationId xmlns:a16="http://schemas.microsoft.com/office/drawing/2014/main" id="{998CBF07-9139-CFB6-A65D-9FB8C7FAFE1A}"/>
              </a:ext>
            </a:extLst>
          </p:cNvPr>
          <p:cNvPicPr preferRelativeResize="0"/>
          <p:nvPr/>
        </p:nvPicPr>
        <p:blipFill rotWithShape="1">
          <a:blip r:embed="rId4">
            <a:alphaModFix/>
          </a:blip>
          <a:srcRect/>
          <a:stretch/>
        </p:blipFill>
        <p:spPr>
          <a:xfrm>
            <a:off x="-20317" y="-1"/>
            <a:ext cx="1280684" cy="6954253"/>
          </a:xfrm>
          <a:prstGeom prst="rect">
            <a:avLst/>
          </a:prstGeom>
          <a:noFill/>
          <a:ln>
            <a:noFill/>
          </a:ln>
        </p:spPr>
      </p:pic>
      <p:pic>
        <p:nvPicPr>
          <p:cNvPr id="4" name="Picture 3" descr="Select Pedosphere, from the dropdown menu select Soil Bulk Density. Then select the continue button at the bottom. ">
            <a:extLst>
              <a:ext uri="{FF2B5EF4-FFF2-40B4-BE49-F238E27FC236}">
                <a16:creationId xmlns:a16="http://schemas.microsoft.com/office/drawing/2014/main" id="{50BEC5BF-6FB2-BE2C-DB52-0E39FCF9AD72}"/>
              </a:ext>
            </a:extLst>
          </p:cNvPr>
          <p:cNvPicPr>
            <a:picLocks noChangeAspect="1"/>
          </p:cNvPicPr>
          <p:nvPr/>
        </p:nvPicPr>
        <p:blipFill>
          <a:blip r:embed="rId5"/>
          <a:srcRect/>
          <a:stretch/>
        </p:blipFill>
        <p:spPr>
          <a:xfrm>
            <a:off x="1401666" y="1554025"/>
            <a:ext cx="2457492" cy="4984888"/>
          </a:xfrm>
          <a:prstGeom prst="rect">
            <a:avLst/>
          </a:prstGeom>
        </p:spPr>
      </p:pic>
      <p:sp>
        <p:nvSpPr>
          <p:cNvPr id="5" name="Multiplication Sign 4">
            <a:extLst>
              <a:ext uri="{FF2B5EF4-FFF2-40B4-BE49-F238E27FC236}">
                <a16:creationId xmlns:a16="http://schemas.microsoft.com/office/drawing/2014/main" id="{19F10C7D-D032-6D2C-8849-A3D71B9C7F56}"/>
              </a:ext>
            </a:extLst>
          </p:cNvPr>
          <p:cNvSpPr/>
          <p:nvPr/>
        </p:nvSpPr>
        <p:spPr>
          <a:xfrm>
            <a:off x="1534159" y="3599657"/>
            <a:ext cx="131763" cy="152400"/>
          </a:xfrm>
          <a:prstGeom prst="mathMultiply">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2" name="Picture 1" descr="Screenshot showing the site location page where you can select from existing sites near you or add a new site if you have not created one yet. ">
            <a:extLst>
              <a:ext uri="{FF2B5EF4-FFF2-40B4-BE49-F238E27FC236}">
                <a16:creationId xmlns:a16="http://schemas.microsoft.com/office/drawing/2014/main" id="{24D12FBD-7073-332B-EB87-C16F62DADA1F}"/>
              </a:ext>
            </a:extLst>
          </p:cNvPr>
          <p:cNvPicPr>
            <a:picLocks noChangeAspect="1"/>
          </p:cNvPicPr>
          <p:nvPr/>
        </p:nvPicPr>
        <p:blipFill>
          <a:blip r:embed="rId6"/>
          <a:srcRect/>
          <a:stretch/>
        </p:blipFill>
        <p:spPr>
          <a:xfrm>
            <a:off x="3965452" y="1604262"/>
            <a:ext cx="2403747" cy="4884413"/>
          </a:xfrm>
          <a:prstGeom prst="rect">
            <a:avLst/>
          </a:prstGeom>
        </p:spPr>
      </p:pic>
      <p:sp>
        <p:nvSpPr>
          <p:cNvPr id="3" name="TextBox 2">
            <a:extLst>
              <a:ext uri="{FF2B5EF4-FFF2-40B4-BE49-F238E27FC236}">
                <a16:creationId xmlns:a16="http://schemas.microsoft.com/office/drawing/2014/main" id="{B54F45FB-D6D6-8C7C-5BBE-65928F7DF093}"/>
              </a:ext>
            </a:extLst>
          </p:cNvPr>
          <p:cNvSpPr txBox="1"/>
          <p:nvPr/>
        </p:nvSpPr>
        <p:spPr>
          <a:xfrm>
            <a:off x="6369199" y="2153642"/>
            <a:ext cx="2707099" cy="3785652"/>
          </a:xfrm>
          <a:prstGeom prst="rect">
            <a:avLst/>
          </a:prstGeom>
          <a:noFill/>
        </p:spPr>
        <p:txBody>
          <a:bodyPr wrap="square">
            <a:spAutoFit/>
          </a:bodyPr>
          <a:lstStyle/>
          <a:p>
            <a:r>
              <a:rPr lang="en-US" sz="2000" dirty="0">
                <a:latin typeface="Calibri" panose="020F0502020204030204" pitchFamily="34" charset="0"/>
                <a:cs typeface="Calibri" panose="020F0502020204030204" pitchFamily="34" charset="0"/>
              </a:rPr>
              <a:t>Under the Pedosphere tab, select “Soil Bulk Density” then click Continue at the bottom of the page. </a:t>
            </a:r>
          </a:p>
          <a:p>
            <a:pPr marL="342900" indent="-3429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Next, select your Soil Characterization Site. Existing sites near you will show up below “Search Site Names”</a:t>
            </a:r>
          </a:p>
          <a:p>
            <a:pPr marL="342900" indent="-3429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p:txBody>
      </p:sp>
      <p:sp>
        <p:nvSpPr>
          <p:cNvPr id="10" name="Google Shape;304;p23">
            <a:extLst>
              <a:ext uri="{FF2B5EF4-FFF2-40B4-BE49-F238E27FC236}">
                <a16:creationId xmlns:a16="http://schemas.microsoft.com/office/drawing/2014/main" id="{205F184A-2F9C-9415-9A30-CCBA0602ED37}"/>
              </a:ext>
            </a:extLst>
          </p:cNvPr>
          <p:cNvSpPr txBox="1">
            <a:spLocks/>
          </p:cNvSpPr>
          <p:nvPr/>
        </p:nvSpPr>
        <p:spPr>
          <a:xfrm>
            <a:off x="1422271" y="693710"/>
            <a:ext cx="6877024"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432B01"/>
              </a:buClr>
              <a:buSzPts val="2800"/>
            </a:pPr>
            <a:r>
              <a:rPr lang="en-US" sz="2800" b="1" dirty="0">
                <a:solidFill>
                  <a:srgbClr val="432B01"/>
                </a:solidFill>
              </a:rPr>
              <a:t>Bulk Density Protocol Data Entry</a:t>
            </a:r>
            <a:endParaRPr lang="en-US" sz="2800" dirty="0">
              <a:solidFill>
                <a:srgbClr val="432B01"/>
              </a:solidFill>
            </a:endParaRPr>
          </a:p>
        </p:txBody>
      </p:sp>
    </p:spTree>
    <p:extLst>
      <p:ext uri="{BB962C8B-B14F-4D97-AF65-F5344CB8AC3E}">
        <p14:creationId xmlns:p14="http://schemas.microsoft.com/office/powerpoint/2010/main" val="33004019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0">
          <a:extLst>
            <a:ext uri="{FF2B5EF4-FFF2-40B4-BE49-F238E27FC236}">
              <a16:creationId xmlns:a16="http://schemas.microsoft.com/office/drawing/2014/main" id="{597E5923-53BC-499F-3943-F276C895BD1F}"/>
            </a:ext>
          </a:extLst>
        </p:cNvPr>
        <p:cNvGrpSpPr/>
        <p:nvPr/>
      </p:nvGrpSpPr>
      <p:grpSpPr>
        <a:xfrm>
          <a:off x="0" y="0"/>
          <a:ext cx="0" cy="0"/>
          <a:chOff x="0" y="0"/>
          <a:chExt cx="0" cy="0"/>
        </a:xfrm>
      </p:grpSpPr>
      <p:sp>
        <p:nvSpPr>
          <p:cNvPr id="321" name="Google Shape;321;p25">
            <a:extLst>
              <a:ext uri="{FF2B5EF4-FFF2-40B4-BE49-F238E27FC236}">
                <a16:creationId xmlns:a16="http://schemas.microsoft.com/office/drawing/2014/main" id="{EEF25CF8-E409-B358-E3A0-0B4F4BABB772}"/>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pic>
        <p:nvPicPr>
          <p:cNvPr id="322" name="Google Shape;322;p25" descr="banner: Soil Bulk Density">
            <a:extLst>
              <a:ext uri="{FF2B5EF4-FFF2-40B4-BE49-F238E27FC236}">
                <a16:creationId xmlns:a16="http://schemas.microsoft.com/office/drawing/2014/main" id="{BDC5E662-2C15-3901-ABFB-E59699D73C8B}"/>
              </a:ext>
            </a:extLst>
          </p:cNvPr>
          <p:cNvPicPr preferRelativeResize="0"/>
          <p:nvPr/>
        </p:nvPicPr>
        <p:blipFill rotWithShape="1">
          <a:blip r:embed="rId3">
            <a:alphaModFix/>
          </a:blip>
          <a:srcRect/>
          <a:stretch/>
        </p:blipFill>
        <p:spPr>
          <a:xfrm>
            <a:off x="1190652" y="-17545"/>
            <a:ext cx="7953348" cy="1022023"/>
          </a:xfrm>
          <a:prstGeom prst="rect">
            <a:avLst/>
          </a:prstGeom>
          <a:noFill/>
          <a:ln>
            <a:noFill/>
          </a:ln>
        </p:spPr>
      </p:pic>
      <p:pic>
        <p:nvPicPr>
          <p:cNvPr id="323" name="Google Shape;323;p25" descr="Menu: G. How to report data to GLOBE">
            <a:extLst>
              <a:ext uri="{FF2B5EF4-FFF2-40B4-BE49-F238E27FC236}">
                <a16:creationId xmlns:a16="http://schemas.microsoft.com/office/drawing/2014/main" id="{A45041F5-0E61-DAE0-0E7E-F4661C132098}"/>
              </a:ext>
            </a:extLst>
          </p:cNvPr>
          <p:cNvPicPr preferRelativeResize="0"/>
          <p:nvPr/>
        </p:nvPicPr>
        <p:blipFill rotWithShape="1">
          <a:blip r:embed="rId4">
            <a:alphaModFix/>
          </a:blip>
          <a:srcRect/>
          <a:stretch/>
        </p:blipFill>
        <p:spPr>
          <a:xfrm>
            <a:off x="-20317" y="-1"/>
            <a:ext cx="1280684" cy="6954253"/>
          </a:xfrm>
          <a:prstGeom prst="rect">
            <a:avLst/>
          </a:prstGeom>
          <a:noFill/>
          <a:ln>
            <a:noFill/>
          </a:ln>
        </p:spPr>
      </p:pic>
      <p:sp>
        <p:nvSpPr>
          <p:cNvPr id="5" name="Multiplication Sign 4">
            <a:extLst>
              <a:ext uri="{FF2B5EF4-FFF2-40B4-BE49-F238E27FC236}">
                <a16:creationId xmlns:a16="http://schemas.microsoft.com/office/drawing/2014/main" id="{D1AABF60-0F10-8277-A23C-A26B424EFDE8}"/>
              </a:ext>
            </a:extLst>
          </p:cNvPr>
          <p:cNvSpPr/>
          <p:nvPr/>
        </p:nvSpPr>
        <p:spPr>
          <a:xfrm>
            <a:off x="1534159" y="3599657"/>
            <a:ext cx="131763" cy="152400"/>
          </a:xfrm>
          <a:prstGeom prst="mathMultiply">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3" name="Picture 2" descr="Screenshot showing date and time entry page">
            <a:extLst>
              <a:ext uri="{FF2B5EF4-FFF2-40B4-BE49-F238E27FC236}">
                <a16:creationId xmlns:a16="http://schemas.microsoft.com/office/drawing/2014/main" id="{787492BF-0687-0648-6BF0-C67B61CBF3AB}"/>
              </a:ext>
            </a:extLst>
          </p:cNvPr>
          <p:cNvPicPr>
            <a:picLocks noChangeAspect="1"/>
          </p:cNvPicPr>
          <p:nvPr/>
        </p:nvPicPr>
        <p:blipFill>
          <a:blip r:embed="rId5"/>
          <a:stretch>
            <a:fillRect/>
          </a:stretch>
        </p:blipFill>
        <p:spPr>
          <a:xfrm>
            <a:off x="1939714" y="1673582"/>
            <a:ext cx="2301126" cy="4655107"/>
          </a:xfrm>
          <a:prstGeom prst="rect">
            <a:avLst/>
          </a:prstGeom>
        </p:spPr>
      </p:pic>
      <p:sp>
        <p:nvSpPr>
          <p:cNvPr id="4" name="Google Shape;378;p30">
            <a:extLst>
              <a:ext uri="{FF2B5EF4-FFF2-40B4-BE49-F238E27FC236}">
                <a16:creationId xmlns:a16="http://schemas.microsoft.com/office/drawing/2014/main" id="{D33E349F-1009-6728-40FB-DB9AB72979BA}"/>
              </a:ext>
            </a:extLst>
          </p:cNvPr>
          <p:cNvSpPr txBox="1">
            <a:spLocks/>
          </p:cNvSpPr>
          <p:nvPr/>
        </p:nvSpPr>
        <p:spPr>
          <a:xfrm>
            <a:off x="4592138" y="2098248"/>
            <a:ext cx="3731623" cy="3762234"/>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indent="-228600">
              <a:spcBef>
                <a:spcPts val="0"/>
              </a:spcBef>
              <a:buClr>
                <a:srgbClr val="000000"/>
              </a:buClr>
              <a:buSzPts val="2000"/>
            </a:pPr>
            <a:r>
              <a:rPr lang="en-US" sz="2000" dirty="0">
                <a:solidFill>
                  <a:srgbClr val="000000"/>
                </a:solidFill>
              </a:rPr>
              <a:t>Enter the date and time you took the measurements. </a:t>
            </a:r>
            <a:endParaRPr lang="en-US" dirty="0"/>
          </a:p>
          <a:p>
            <a:pPr marL="228600" indent="-101600">
              <a:buSzPts val="2000"/>
              <a:buFont typeface="Arial"/>
              <a:buNone/>
            </a:pPr>
            <a:endParaRPr lang="en-US" sz="2000" dirty="0">
              <a:solidFill>
                <a:srgbClr val="000000"/>
              </a:solidFill>
            </a:endParaRPr>
          </a:p>
          <a:p>
            <a:pPr marL="228600" indent="-228600">
              <a:buClr>
                <a:srgbClr val="000000"/>
              </a:buClr>
              <a:buSzPts val="2000"/>
            </a:pPr>
            <a:r>
              <a:rPr lang="en-US" sz="2000" dirty="0">
                <a:solidFill>
                  <a:srgbClr val="000000"/>
                </a:solidFill>
              </a:rPr>
              <a:t>Once you enter the date, select Soil Bulk Density to enter your data.</a:t>
            </a:r>
            <a:endParaRPr lang="en-US" dirty="0"/>
          </a:p>
        </p:txBody>
      </p:sp>
      <p:sp>
        <p:nvSpPr>
          <p:cNvPr id="9" name="Google Shape;304;p23">
            <a:extLst>
              <a:ext uri="{FF2B5EF4-FFF2-40B4-BE49-F238E27FC236}">
                <a16:creationId xmlns:a16="http://schemas.microsoft.com/office/drawing/2014/main" id="{1E194C77-AF49-959C-CF50-2AFD5ABB35ED}"/>
              </a:ext>
            </a:extLst>
          </p:cNvPr>
          <p:cNvSpPr txBox="1">
            <a:spLocks/>
          </p:cNvSpPr>
          <p:nvPr/>
        </p:nvSpPr>
        <p:spPr>
          <a:xfrm>
            <a:off x="1422271" y="693710"/>
            <a:ext cx="6877024"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432B01"/>
              </a:buClr>
              <a:buSzPts val="2800"/>
            </a:pPr>
            <a:r>
              <a:rPr lang="en-US" sz="2800" b="1" dirty="0">
                <a:solidFill>
                  <a:srgbClr val="432B01"/>
                </a:solidFill>
              </a:rPr>
              <a:t>Bulk Density Protocol Data Entry</a:t>
            </a:r>
            <a:endParaRPr lang="en-US" sz="2800" dirty="0">
              <a:solidFill>
                <a:srgbClr val="432B01"/>
              </a:solidFill>
            </a:endParaRPr>
          </a:p>
        </p:txBody>
      </p:sp>
    </p:spTree>
    <p:extLst>
      <p:ext uri="{BB962C8B-B14F-4D97-AF65-F5344CB8AC3E}">
        <p14:creationId xmlns:p14="http://schemas.microsoft.com/office/powerpoint/2010/main" val="25475133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0">
          <a:extLst>
            <a:ext uri="{FF2B5EF4-FFF2-40B4-BE49-F238E27FC236}">
              <a16:creationId xmlns:a16="http://schemas.microsoft.com/office/drawing/2014/main" id="{C239F354-2C93-24EA-DDE7-55A4592213EE}"/>
            </a:ext>
          </a:extLst>
        </p:cNvPr>
        <p:cNvGrpSpPr/>
        <p:nvPr/>
      </p:nvGrpSpPr>
      <p:grpSpPr>
        <a:xfrm>
          <a:off x="0" y="0"/>
          <a:ext cx="0" cy="0"/>
          <a:chOff x="0" y="0"/>
          <a:chExt cx="0" cy="0"/>
        </a:xfrm>
      </p:grpSpPr>
      <p:sp>
        <p:nvSpPr>
          <p:cNvPr id="321" name="Google Shape;321;p25">
            <a:extLst>
              <a:ext uri="{FF2B5EF4-FFF2-40B4-BE49-F238E27FC236}">
                <a16:creationId xmlns:a16="http://schemas.microsoft.com/office/drawing/2014/main" id="{CB290CE0-E4EE-F12B-9EDE-7A4B4496BC84}"/>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pic>
        <p:nvPicPr>
          <p:cNvPr id="322" name="Google Shape;322;p25" descr="banner: Soil Bulk Density">
            <a:extLst>
              <a:ext uri="{FF2B5EF4-FFF2-40B4-BE49-F238E27FC236}">
                <a16:creationId xmlns:a16="http://schemas.microsoft.com/office/drawing/2014/main" id="{6FAC0B3D-03B4-730E-EE19-9D20A9026B39}"/>
              </a:ext>
            </a:extLst>
          </p:cNvPr>
          <p:cNvPicPr preferRelativeResize="0"/>
          <p:nvPr/>
        </p:nvPicPr>
        <p:blipFill rotWithShape="1">
          <a:blip r:embed="rId3">
            <a:alphaModFix/>
          </a:blip>
          <a:srcRect/>
          <a:stretch/>
        </p:blipFill>
        <p:spPr>
          <a:xfrm>
            <a:off x="1190652" y="-17545"/>
            <a:ext cx="7953348" cy="1022023"/>
          </a:xfrm>
          <a:prstGeom prst="rect">
            <a:avLst/>
          </a:prstGeom>
          <a:noFill/>
          <a:ln>
            <a:noFill/>
          </a:ln>
        </p:spPr>
      </p:pic>
      <p:pic>
        <p:nvPicPr>
          <p:cNvPr id="323" name="Google Shape;323;p25" descr="Menu: G. How to report data to GLOBE">
            <a:extLst>
              <a:ext uri="{FF2B5EF4-FFF2-40B4-BE49-F238E27FC236}">
                <a16:creationId xmlns:a16="http://schemas.microsoft.com/office/drawing/2014/main" id="{02FD9D32-73C6-78AF-9C2A-3F2C0A391F5E}"/>
              </a:ext>
            </a:extLst>
          </p:cNvPr>
          <p:cNvPicPr preferRelativeResize="0"/>
          <p:nvPr/>
        </p:nvPicPr>
        <p:blipFill rotWithShape="1">
          <a:blip r:embed="rId4">
            <a:alphaModFix/>
          </a:blip>
          <a:srcRect/>
          <a:stretch/>
        </p:blipFill>
        <p:spPr>
          <a:xfrm>
            <a:off x="-20317" y="-1"/>
            <a:ext cx="1280684" cy="6954253"/>
          </a:xfrm>
          <a:prstGeom prst="rect">
            <a:avLst/>
          </a:prstGeom>
          <a:noFill/>
          <a:ln>
            <a:noFill/>
          </a:ln>
        </p:spPr>
      </p:pic>
      <p:sp>
        <p:nvSpPr>
          <p:cNvPr id="7" name="Google Shape;304;p23">
            <a:extLst>
              <a:ext uri="{FF2B5EF4-FFF2-40B4-BE49-F238E27FC236}">
                <a16:creationId xmlns:a16="http://schemas.microsoft.com/office/drawing/2014/main" id="{744CCBAE-D446-F288-5D3E-39181B6AD14D}"/>
              </a:ext>
            </a:extLst>
          </p:cNvPr>
          <p:cNvSpPr txBox="1">
            <a:spLocks/>
          </p:cNvSpPr>
          <p:nvPr/>
        </p:nvSpPr>
        <p:spPr>
          <a:xfrm>
            <a:off x="1422271" y="693710"/>
            <a:ext cx="6877024"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432B01"/>
              </a:buClr>
              <a:buSzPts val="2800"/>
            </a:pPr>
            <a:r>
              <a:rPr lang="en-US" sz="2800" b="1" dirty="0">
                <a:solidFill>
                  <a:srgbClr val="432B01"/>
                </a:solidFill>
              </a:rPr>
              <a:t>Bulk Density Protocol Data Entry</a:t>
            </a:r>
            <a:endParaRPr lang="en-US" sz="2800" dirty="0">
              <a:solidFill>
                <a:srgbClr val="432B01"/>
              </a:solidFill>
            </a:endParaRPr>
          </a:p>
        </p:txBody>
      </p:sp>
      <p:sp>
        <p:nvSpPr>
          <p:cNvPr id="8" name="TextBox 7">
            <a:extLst>
              <a:ext uri="{FF2B5EF4-FFF2-40B4-BE49-F238E27FC236}">
                <a16:creationId xmlns:a16="http://schemas.microsoft.com/office/drawing/2014/main" id="{549D7DC3-7180-D2A0-822D-BD818356D80C}"/>
              </a:ext>
            </a:extLst>
          </p:cNvPr>
          <p:cNvSpPr txBox="1"/>
          <p:nvPr/>
        </p:nvSpPr>
        <p:spPr>
          <a:xfrm>
            <a:off x="6561468" y="1807029"/>
            <a:ext cx="2440719" cy="3970318"/>
          </a:xfrm>
          <a:prstGeom prst="rect">
            <a:avLst/>
          </a:prstGeom>
          <a:noFill/>
        </p:spPr>
        <p:txBody>
          <a:bodyPr wrap="square" rtlCol="0">
            <a:spAutoFit/>
          </a:bodyPr>
          <a:lstStyle/>
          <a:p>
            <a:r>
              <a:rPr lang="en-US" sz="1800" dirty="0">
                <a:latin typeface="Calibri" panose="020F0502020204030204" pitchFamily="34" charset="0"/>
                <a:cs typeface="Calibri" panose="020F0502020204030204" pitchFamily="34" charset="0"/>
              </a:rPr>
              <a:t>Enter the Bulk Density information according to the fields. </a:t>
            </a:r>
          </a:p>
          <a:p>
            <a:endParaRPr lang="en-US" sz="1800" dirty="0">
              <a:latin typeface="Calibri" panose="020F0502020204030204" pitchFamily="34" charset="0"/>
              <a:cs typeface="Calibri" panose="020F0502020204030204" pitchFamily="34" charset="0"/>
            </a:endParaRPr>
          </a:p>
          <a:p>
            <a:r>
              <a:rPr lang="en-US" sz="1800" dirty="0">
                <a:latin typeface="Calibri" panose="020F0502020204030204" pitchFamily="34" charset="0"/>
                <a:cs typeface="Calibri" panose="020F0502020204030204" pitchFamily="34" charset="0"/>
              </a:rPr>
              <a:t>To enter additional data for the same horizon, click “Add Sample” at the bottom of the page.</a:t>
            </a:r>
          </a:p>
          <a:p>
            <a:endParaRPr lang="en-US" sz="1800" dirty="0">
              <a:latin typeface="Calibri" panose="020F0502020204030204" pitchFamily="34" charset="0"/>
              <a:cs typeface="Calibri" panose="020F0502020204030204" pitchFamily="34" charset="0"/>
            </a:endParaRPr>
          </a:p>
          <a:p>
            <a:r>
              <a:rPr lang="en-US" sz="1800" dirty="0">
                <a:latin typeface="Calibri" panose="020F0502020204030204" pitchFamily="34" charset="0"/>
                <a:cs typeface="Calibri" panose="020F0502020204030204" pitchFamily="34" charset="0"/>
              </a:rPr>
              <a:t>To enter data for a different horizon, select that horizon and enter its data in the same way.</a:t>
            </a:r>
          </a:p>
        </p:txBody>
      </p:sp>
      <p:pic>
        <p:nvPicPr>
          <p:cNvPr id="10" name="Picture 9" descr="Screenshot showing the data entry page for Horizon One. Enter the data according to the fields provided.">
            <a:extLst>
              <a:ext uri="{FF2B5EF4-FFF2-40B4-BE49-F238E27FC236}">
                <a16:creationId xmlns:a16="http://schemas.microsoft.com/office/drawing/2014/main" id="{7468EF3E-6F23-FA32-DAAD-DB7F22C74A44}"/>
              </a:ext>
            </a:extLst>
          </p:cNvPr>
          <p:cNvPicPr>
            <a:picLocks noChangeAspect="1"/>
          </p:cNvPicPr>
          <p:nvPr/>
        </p:nvPicPr>
        <p:blipFill>
          <a:blip r:embed="rId5"/>
          <a:stretch>
            <a:fillRect/>
          </a:stretch>
        </p:blipFill>
        <p:spPr>
          <a:xfrm>
            <a:off x="1345148" y="1708041"/>
            <a:ext cx="2448331" cy="4959541"/>
          </a:xfrm>
          <a:prstGeom prst="rect">
            <a:avLst/>
          </a:prstGeom>
        </p:spPr>
      </p:pic>
      <p:pic>
        <p:nvPicPr>
          <p:cNvPr id="16" name="Picture 15" descr="Screenshot showing the button to add another sample to a horizon, and to enter data for the next horizon. When done, click review at the bottom of the page.">
            <a:extLst>
              <a:ext uri="{FF2B5EF4-FFF2-40B4-BE49-F238E27FC236}">
                <a16:creationId xmlns:a16="http://schemas.microsoft.com/office/drawing/2014/main" id="{5A7E08F6-B519-FB9A-2E9D-9A4CACC2DEE2}"/>
              </a:ext>
            </a:extLst>
          </p:cNvPr>
          <p:cNvPicPr>
            <a:picLocks noChangeAspect="1"/>
          </p:cNvPicPr>
          <p:nvPr/>
        </p:nvPicPr>
        <p:blipFill>
          <a:blip r:embed="rId6"/>
          <a:stretch>
            <a:fillRect/>
          </a:stretch>
        </p:blipFill>
        <p:spPr>
          <a:xfrm>
            <a:off x="3853596" y="1715733"/>
            <a:ext cx="2440720" cy="4959543"/>
          </a:xfrm>
          <a:prstGeom prst="rect">
            <a:avLst/>
          </a:prstGeom>
        </p:spPr>
      </p:pic>
    </p:spTree>
    <p:extLst>
      <p:ext uri="{BB962C8B-B14F-4D97-AF65-F5344CB8AC3E}">
        <p14:creationId xmlns:p14="http://schemas.microsoft.com/office/powerpoint/2010/main" val="24207162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0">
          <a:extLst>
            <a:ext uri="{FF2B5EF4-FFF2-40B4-BE49-F238E27FC236}">
              <a16:creationId xmlns:a16="http://schemas.microsoft.com/office/drawing/2014/main" id="{30CE2783-9051-4A2A-4C1A-20E71A3C6FC9}"/>
            </a:ext>
          </a:extLst>
        </p:cNvPr>
        <p:cNvGrpSpPr/>
        <p:nvPr/>
      </p:nvGrpSpPr>
      <p:grpSpPr>
        <a:xfrm>
          <a:off x="0" y="0"/>
          <a:ext cx="0" cy="0"/>
          <a:chOff x="0" y="0"/>
          <a:chExt cx="0" cy="0"/>
        </a:xfrm>
      </p:grpSpPr>
      <p:sp>
        <p:nvSpPr>
          <p:cNvPr id="321" name="Google Shape;321;p25">
            <a:extLst>
              <a:ext uri="{FF2B5EF4-FFF2-40B4-BE49-F238E27FC236}">
                <a16:creationId xmlns:a16="http://schemas.microsoft.com/office/drawing/2014/main" id="{EE9516DE-72FB-CD8E-6E3F-B505BB9D28CB}"/>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pic>
        <p:nvPicPr>
          <p:cNvPr id="322" name="Google Shape;322;p25" descr="banner: Soil Bulk Density">
            <a:extLst>
              <a:ext uri="{FF2B5EF4-FFF2-40B4-BE49-F238E27FC236}">
                <a16:creationId xmlns:a16="http://schemas.microsoft.com/office/drawing/2014/main" id="{8E96AC27-4D12-0204-52D0-4CD4C9DF0345}"/>
              </a:ext>
            </a:extLst>
          </p:cNvPr>
          <p:cNvPicPr preferRelativeResize="0"/>
          <p:nvPr/>
        </p:nvPicPr>
        <p:blipFill rotWithShape="1">
          <a:blip r:embed="rId3">
            <a:alphaModFix/>
          </a:blip>
          <a:srcRect/>
          <a:stretch/>
        </p:blipFill>
        <p:spPr>
          <a:xfrm>
            <a:off x="1190652" y="-17545"/>
            <a:ext cx="7953348" cy="1022023"/>
          </a:xfrm>
          <a:prstGeom prst="rect">
            <a:avLst/>
          </a:prstGeom>
          <a:noFill/>
          <a:ln>
            <a:noFill/>
          </a:ln>
        </p:spPr>
      </p:pic>
      <p:pic>
        <p:nvPicPr>
          <p:cNvPr id="323" name="Google Shape;323;p25" descr="Menu: G. How to report data to GLOBE">
            <a:extLst>
              <a:ext uri="{FF2B5EF4-FFF2-40B4-BE49-F238E27FC236}">
                <a16:creationId xmlns:a16="http://schemas.microsoft.com/office/drawing/2014/main" id="{B12DF0CC-3D67-3736-D93F-8CE7667BAACA}"/>
              </a:ext>
            </a:extLst>
          </p:cNvPr>
          <p:cNvPicPr preferRelativeResize="0"/>
          <p:nvPr/>
        </p:nvPicPr>
        <p:blipFill rotWithShape="1">
          <a:blip r:embed="rId4">
            <a:alphaModFix/>
          </a:blip>
          <a:srcRect/>
          <a:stretch/>
        </p:blipFill>
        <p:spPr>
          <a:xfrm>
            <a:off x="-20317" y="-1"/>
            <a:ext cx="1280684" cy="6954253"/>
          </a:xfrm>
          <a:prstGeom prst="rect">
            <a:avLst/>
          </a:prstGeom>
          <a:noFill/>
          <a:ln>
            <a:noFill/>
          </a:ln>
        </p:spPr>
      </p:pic>
      <p:sp>
        <p:nvSpPr>
          <p:cNvPr id="5" name="Multiplication Sign 4">
            <a:extLst>
              <a:ext uri="{FF2B5EF4-FFF2-40B4-BE49-F238E27FC236}">
                <a16:creationId xmlns:a16="http://schemas.microsoft.com/office/drawing/2014/main" id="{E90C8228-6967-34F8-20FE-CAA21BBE3B71}"/>
              </a:ext>
            </a:extLst>
          </p:cNvPr>
          <p:cNvSpPr/>
          <p:nvPr/>
        </p:nvSpPr>
        <p:spPr>
          <a:xfrm>
            <a:off x="1534159" y="3599657"/>
            <a:ext cx="131763" cy="152400"/>
          </a:xfrm>
          <a:prstGeom prst="mathMultiply">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Google Shape;304;p23">
            <a:extLst>
              <a:ext uri="{FF2B5EF4-FFF2-40B4-BE49-F238E27FC236}">
                <a16:creationId xmlns:a16="http://schemas.microsoft.com/office/drawing/2014/main" id="{0643C6B1-8B5A-370A-425E-40C43CD557FC}"/>
              </a:ext>
            </a:extLst>
          </p:cNvPr>
          <p:cNvSpPr txBox="1">
            <a:spLocks/>
          </p:cNvSpPr>
          <p:nvPr/>
        </p:nvSpPr>
        <p:spPr>
          <a:xfrm>
            <a:off x="1422271" y="693710"/>
            <a:ext cx="6877024"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432B01"/>
              </a:buClr>
              <a:buSzPts val="2800"/>
            </a:pPr>
            <a:r>
              <a:rPr lang="en-US" sz="2800" b="1" dirty="0">
                <a:solidFill>
                  <a:srgbClr val="432B01"/>
                </a:solidFill>
              </a:rPr>
              <a:t>Bulk Density Protocol Data Entry</a:t>
            </a:r>
            <a:endParaRPr lang="en-US" sz="2800" dirty="0">
              <a:solidFill>
                <a:srgbClr val="432B01"/>
              </a:solidFill>
            </a:endParaRPr>
          </a:p>
        </p:txBody>
      </p:sp>
      <p:pic>
        <p:nvPicPr>
          <p:cNvPr id="12" name="Picture 11" descr="First screenshot showing the Soil Bulk Density review page. Check that the data you entered is correct.">
            <a:extLst>
              <a:ext uri="{FF2B5EF4-FFF2-40B4-BE49-F238E27FC236}">
                <a16:creationId xmlns:a16="http://schemas.microsoft.com/office/drawing/2014/main" id="{1AF47215-5EA6-4479-9CBB-176AC46D262B}"/>
              </a:ext>
            </a:extLst>
          </p:cNvPr>
          <p:cNvPicPr>
            <a:picLocks noChangeAspect="1"/>
          </p:cNvPicPr>
          <p:nvPr/>
        </p:nvPicPr>
        <p:blipFill>
          <a:blip r:embed="rId5"/>
          <a:stretch>
            <a:fillRect/>
          </a:stretch>
        </p:blipFill>
        <p:spPr>
          <a:xfrm>
            <a:off x="1473721" y="1715733"/>
            <a:ext cx="2385437" cy="4838727"/>
          </a:xfrm>
          <a:prstGeom prst="rect">
            <a:avLst/>
          </a:prstGeom>
        </p:spPr>
      </p:pic>
      <p:pic>
        <p:nvPicPr>
          <p:cNvPr id="14" name="Picture 13" descr="Second screenshot showing the Soil Bulk Density review page. If all data entered is correct, click Finish to send your observation to GLOBE.">
            <a:extLst>
              <a:ext uri="{FF2B5EF4-FFF2-40B4-BE49-F238E27FC236}">
                <a16:creationId xmlns:a16="http://schemas.microsoft.com/office/drawing/2014/main" id="{29B60917-B247-2597-EF68-E6B0885552E0}"/>
              </a:ext>
            </a:extLst>
          </p:cNvPr>
          <p:cNvPicPr>
            <a:picLocks noChangeAspect="1"/>
          </p:cNvPicPr>
          <p:nvPr/>
        </p:nvPicPr>
        <p:blipFill>
          <a:blip r:embed="rId6"/>
          <a:stretch>
            <a:fillRect/>
          </a:stretch>
        </p:blipFill>
        <p:spPr>
          <a:xfrm>
            <a:off x="3963138" y="1715733"/>
            <a:ext cx="2379182" cy="4838727"/>
          </a:xfrm>
          <a:prstGeom prst="rect">
            <a:avLst/>
          </a:prstGeom>
        </p:spPr>
      </p:pic>
      <p:sp>
        <p:nvSpPr>
          <p:cNvPr id="15" name="TextBox 14">
            <a:extLst>
              <a:ext uri="{FF2B5EF4-FFF2-40B4-BE49-F238E27FC236}">
                <a16:creationId xmlns:a16="http://schemas.microsoft.com/office/drawing/2014/main" id="{A12A951D-A99F-AD5C-0E20-6E3BB92C99D2}"/>
              </a:ext>
            </a:extLst>
          </p:cNvPr>
          <p:cNvSpPr txBox="1"/>
          <p:nvPr/>
        </p:nvSpPr>
        <p:spPr>
          <a:xfrm>
            <a:off x="6581141" y="2307739"/>
            <a:ext cx="2379182" cy="2308324"/>
          </a:xfrm>
          <a:prstGeom prst="rect">
            <a:avLst/>
          </a:prstGeom>
          <a:noFill/>
        </p:spPr>
        <p:txBody>
          <a:bodyPr wrap="square">
            <a:spAutoFit/>
          </a:bodyPr>
          <a:lstStyle/>
          <a:p>
            <a:r>
              <a:rPr lang="en-US" sz="1800" dirty="0">
                <a:latin typeface="Calibri" panose="020F0502020204030204" pitchFamily="34" charset="0"/>
                <a:cs typeface="Calibri" panose="020F0502020204030204" pitchFamily="34" charset="0"/>
              </a:rPr>
              <a:t>Review the data you entered and check for errors.</a:t>
            </a:r>
          </a:p>
          <a:p>
            <a:endParaRPr lang="en-US" sz="1800" dirty="0">
              <a:latin typeface="Calibri" panose="020F0502020204030204" pitchFamily="34" charset="0"/>
              <a:cs typeface="Calibri" panose="020F0502020204030204" pitchFamily="34" charset="0"/>
            </a:endParaRPr>
          </a:p>
          <a:p>
            <a:r>
              <a:rPr lang="en-US" sz="1800" dirty="0">
                <a:latin typeface="Calibri" panose="020F0502020204030204" pitchFamily="34" charset="0"/>
                <a:cs typeface="Calibri" panose="020F0502020204030204" pitchFamily="34" charset="0"/>
              </a:rPr>
              <a:t>When complete, select Finish to complete the send the observation to GLOBE.</a:t>
            </a:r>
          </a:p>
        </p:txBody>
      </p:sp>
    </p:spTree>
    <p:extLst>
      <p:ext uri="{BB962C8B-B14F-4D97-AF65-F5344CB8AC3E}">
        <p14:creationId xmlns:p14="http://schemas.microsoft.com/office/powerpoint/2010/main" val="1733590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pic>
        <p:nvPicPr>
          <p:cNvPr id="106" name="Google Shape;106;p3" descr="banner: Soil Bulk Density"/>
          <p:cNvPicPr preferRelativeResize="0"/>
          <p:nvPr/>
        </p:nvPicPr>
        <p:blipFill rotWithShape="1">
          <a:blip r:embed="rId3">
            <a:alphaModFix/>
          </a:blip>
          <a:srcRect/>
          <a:stretch/>
        </p:blipFill>
        <p:spPr>
          <a:xfrm>
            <a:off x="1190652" y="-17545"/>
            <a:ext cx="7953348" cy="1022023"/>
          </a:xfrm>
          <a:prstGeom prst="rect">
            <a:avLst/>
          </a:prstGeom>
          <a:noFill/>
          <a:ln>
            <a:noFill/>
          </a:ln>
        </p:spPr>
      </p:pic>
      <p:pic>
        <p:nvPicPr>
          <p:cNvPr id="107" name="Google Shape;107;p3" descr="Menu: A. Introduction"/>
          <p:cNvPicPr preferRelativeResize="0"/>
          <p:nvPr/>
        </p:nvPicPr>
        <p:blipFill rotWithShape="1">
          <a:blip r:embed="rId4">
            <a:alphaModFix/>
          </a:blip>
          <a:srcRect/>
          <a:stretch/>
        </p:blipFill>
        <p:spPr>
          <a:xfrm>
            <a:off x="1504" y="-17542"/>
            <a:ext cx="1227776" cy="6875545"/>
          </a:xfrm>
          <a:prstGeom prst="rect">
            <a:avLst/>
          </a:prstGeom>
          <a:noFill/>
          <a:ln>
            <a:noFill/>
          </a:ln>
        </p:spPr>
      </p:pic>
      <p:sp>
        <p:nvSpPr>
          <p:cNvPr id="108" name="Google Shape;108;p3" descr="Introduction to Soil Bulk Density"/>
          <p:cNvSpPr txBox="1">
            <a:spLocks noGrp="1"/>
          </p:cNvSpPr>
          <p:nvPr>
            <p:ph type="title"/>
          </p:nvPr>
        </p:nvSpPr>
        <p:spPr>
          <a:xfrm>
            <a:off x="1371599" y="744657"/>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32B01"/>
              </a:buClr>
              <a:buSzPts val="2800"/>
              <a:buFont typeface="Calibri"/>
              <a:buNone/>
            </a:pPr>
            <a:r>
              <a:rPr lang="en-US" sz="2800" b="1" dirty="0">
                <a:solidFill>
                  <a:srgbClr val="432B01"/>
                </a:solidFill>
                <a:latin typeface="Calibri"/>
                <a:ea typeface="Calibri"/>
                <a:cs typeface="Calibri"/>
                <a:sym typeface="Calibri"/>
              </a:rPr>
              <a:t>Introduction to Soil Bulk Density</a:t>
            </a:r>
            <a:endParaRPr dirty="0"/>
          </a:p>
        </p:txBody>
      </p:sp>
      <p:sp>
        <p:nvSpPr>
          <p:cNvPr id="109" name="Google Shape;109;p3" descr="Soil bulk density is a measure of how tightly packed or dense the soil is and is measured by the mass of dry soil in a unit of volume (g/mL or g/cm3). Soil bulk density depends on the composition of the soil, structure of the soil peds, the distribution of sand, silt, and clay particles, the volume of pore space, and how tightly the particles are packed.&#10;&#10;The bulk density measured using this protocol is a property of the soil. It differs from the sample bulk density measured in the SMAP Block Pattern Soil Moisture Protocol that is used to convert gravimetric soil moisture measurements to volumetric soil moisture measurements. In this protocol the rocks and roots are removed from the soil sample.&#10;&#10;To determine bulk density, a sample of known volume must be collected. This requires that one be able to push a can into a soil horizon. To do this requires the horizon to be exposed. So, one cannot measure bulk density for subsurface horizons in auger profiles. Bulk density determination for soil layers below the surface requires a soil pit of other exposed profiles such as a road cut.&#10;&#10;To access the Bulk Density Protocol on the GLOBE website"/>
          <p:cNvSpPr txBox="1">
            <a:spLocks noGrp="1"/>
          </p:cNvSpPr>
          <p:nvPr>
            <p:ph type="body" idx="1"/>
          </p:nvPr>
        </p:nvSpPr>
        <p:spPr>
          <a:xfrm>
            <a:off x="1371599" y="1810399"/>
            <a:ext cx="7539319"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600"/>
              <a:buNone/>
            </a:pPr>
            <a:r>
              <a:rPr lang="en-US" sz="1600" dirty="0"/>
              <a:t>Soil bulk density is a measure of how tightly packed or dense the soil is and is measured by the mass of dry soil in a unit of volume (g/mL or g/cm3). Soil bulk density depends on the composition of the soil, structure of the soil peds, the distribution of sand, silt, and clay particles, the volume of pore space, and how tightly the particles are packed.</a:t>
            </a:r>
            <a:endParaRPr lang="en-US" dirty="0"/>
          </a:p>
          <a:p>
            <a:pPr marL="0" lvl="0" indent="0" algn="l" rtl="0">
              <a:lnSpc>
                <a:spcPct val="90000"/>
              </a:lnSpc>
              <a:spcBef>
                <a:spcPts val="1000"/>
              </a:spcBef>
              <a:spcAft>
                <a:spcPts val="0"/>
              </a:spcAft>
              <a:buClr>
                <a:schemeClr val="dk1"/>
              </a:buClr>
              <a:buSzPts val="1600"/>
              <a:buNone/>
            </a:pPr>
            <a:endParaRPr lang="en-US" sz="1600" dirty="0"/>
          </a:p>
          <a:p>
            <a:pPr marL="0" lvl="0" indent="0" algn="l" rtl="0">
              <a:lnSpc>
                <a:spcPct val="90000"/>
              </a:lnSpc>
              <a:spcBef>
                <a:spcPts val="1000"/>
              </a:spcBef>
              <a:spcAft>
                <a:spcPts val="0"/>
              </a:spcAft>
              <a:buClr>
                <a:schemeClr val="dk1"/>
              </a:buClr>
              <a:buSzPts val="1600"/>
              <a:buNone/>
            </a:pPr>
            <a:r>
              <a:rPr lang="en-US" sz="1600" dirty="0"/>
              <a:t>The bulk density measured using this protocol is a property of the soil. It differs from the </a:t>
            </a:r>
            <a:r>
              <a:rPr lang="en-US" sz="1600" u="sng" dirty="0"/>
              <a:t>sample</a:t>
            </a:r>
            <a:r>
              <a:rPr lang="en-US" sz="1600" dirty="0"/>
              <a:t> bulk density measured in the SMAP Block Pattern Soil Moisture Protocol that is used to convert gravimetric soil moisture measurements to volumetric soil moisture measurements. In this protocol the rocks and roots are removed from the soil sample.</a:t>
            </a:r>
            <a:endParaRPr lang="en-US" dirty="0"/>
          </a:p>
          <a:p>
            <a:pPr marL="0" lvl="0" indent="0" algn="l" rtl="0">
              <a:lnSpc>
                <a:spcPct val="90000"/>
              </a:lnSpc>
              <a:spcBef>
                <a:spcPts val="1000"/>
              </a:spcBef>
              <a:spcAft>
                <a:spcPts val="0"/>
              </a:spcAft>
              <a:buClr>
                <a:schemeClr val="dk1"/>
              </a:buClr>
              <a:buSzPts val="1600"/>
              <a:buNone/>
            </a:pPr>
            <a:endParaRPr lang="en-US" sz="1600" dirty="0"/>
          </a:p>
          <a:p>
            <a:pPr marL="0" lvl="0" indent="0" algn="l" rtl="0">
              <a:lnSpc>
                <a:spcPct val="90000"/>
              </a:lnSpc>
              <a:spcBef>
                <a:spcPts val="1000"/>
              </a:spcBef>
              <a:spcAft>
                <a:spcPts val="0"/>
              </a:spcAft>
              <a:buClr>
                <a:schemeClr val="dk1"/>
              </a:buClr>
              <a:buSzPts val="1600"/>
              <a:buNone/>
            </a:pPr>
            <a:r>
              <a:rPr lang="en-US" sz="1600" dirty="0"/>
              <a:t>To determine bulk density, a sample of known volume must be collected. This requires that one be able to push a can into a soil horizon. To do this requires the horizon to be exposed. So, one cannot measure bulk density for subsurface horizons in auger profiles. Bulk density determination for soil layers below the surface requires a soil pit of other exposed profiles such as a road cut.</a:t>
            </a:r>
            <a:endParaRPr lang="en-US" dirty="0"/>
          </a:p>
          <a:p>
            <a:pPr marL="228600" lvl="0" indent="-228600" algn="l" rtl="0">
              <a:lnSpc>
                <a:spcPct val="90000"/>
              </a:lnSpc>
              <a:spcBef>
                <a:spcPts val="1000"/>
              </a:spcBef>
              <a:spcAft>
                <a:spcPts val="0"/>
              </a:spcAft>
              <a:buClr>
                <a:schemeClr val="dk1"/>
              </a:buClr>
              <a:buSzPts val="1600"/>
              <a:buFont typeface="Calibri"/>
              <a:buNone/>
            </a:pPr>
            <a:endParaRPr lang="en-US" sz="1600" dirty="0"/>
          </a:p>
          <a:p>
            <a:pPr marL="228600" lvl="0" indent="-228600" algn="l" rtl="0">
              <a:lnSpc>
                <a:spcPct val="90000"/>
              </a:lnSpc>
              <a:spcBef>
                <a:spcPts val="1000"/>
              </a:spcBef>
              <a:spcAft>
                <a:spcPts val="0"/>
              </a:spcAft>
              <a:buClr>
                <a:schemeClr val="dk1"/>
              </a:buClr>
              <a:buSzPts val="1600"/>
              <a:buFont typeface="Calibri"/>
              <a:buNone/>
            </a:pPr>
            <a:r>
              <a:rPr lang="en-US" sz="1600" dirty="0"/>
              <a:t>To access the Bulk Density Protocol on the GLOBE website, </a:t>
            </a:r>
            <a:r>
              <a:rPr lang="en-US" sz="1600" u="sng" dirty="0">
                <a:solidFill>
                  <a:srgbClr val="CCCCFF"/>
                </a:solidFill>
                <a:hlinkClick r:id="rId5">
                  <a:extLst>
                    <a:ext uri="{A12FA001-AC4F-418D-AE19-62706E023703}">
                      <ahyp:hlinkClr xmlns:ahyp="http://schemas.microsoft.com/office/drawing/2018/hyperlinkcolor" val="tx"/>
                    </a:ext>
                  </a:extLst>
                </a:hlinkClick>
              </a:rPr>
              <a:t>click on this link</a:t>
            </a:r>
            <a:r>
              <a:rPr lang="en-US" sz="1600" u="sng" dirty="0">
                <a:solidFill>
                  <a:schemeClr val="hlink"/>
                </a:solidFill>
                <a:hlinkClick r:id="rId5"/>
              </a:rPr>
              <a:t>. </a:t>
            </a:r>
            <a:endParaRPr lang="en-US" sz="1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0">
          <a:extLst>
            <a:ext uri="{FF2B5EF4-FFF2-40B4-BE49-F238E27FC236}">
              <a16:creationId xmlns:a16="http://schemas.microsoft.com/office/drawing/2014/main" id="{9A5DF18D-D528-1A5D-3DEE-E5150BF819CD}"/>
            </a:ext>
          </a:extLst>
        </p:cNvPr>
        <p:cNvGrpSpPr/>
        <p:nvPr/>
      </p:nvGrpSpPr>
      <p:grpSpPr>
        <a:xfrm>
          <a:off x="0" y="0"/>
          <a:ext cx="0" cy="0"/>
          <a:chOff x="0" y="0"/>
          <a:chExt cx="0" cy="0"/>
        </a:xfrm>
      </p:grpSpPr>
      <p:sp>
        <p:nvSpPr>
          <p:cNvPr id="321" name="Google Shape;321;p25">
            <a:extLst>
              <a:ext uri="{FF2B5EF4-FFF2-40B4-BE49-F238E27FC236}">
                <a16:creationId xmlns:a16="http://schemas.microsoft.com/office/drawing/2014/main" id="{720ABFC6-4549-F0FF-0B62-258F97CBB68F}"/>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pic>
        <p:nvPicPr>
          <p:cNvPr id="322" name="Google Shape;322;p25" descr="banner: Soil Bulk Density">
            <a:extLst>
              <a:ext uri="{FF2B5EF4-FFF2-40B4-BE49-F238E27FC236}">
                <a16:creationId xmlns:a16="http://schemas.microsoft.com/office/drawing/2014/main" id="{520A50D0-B76E-C1A1-115A-5A8773E65DFD}"/>
              </a:ext>
            </a:extLst>
          </p:cNvPr>
          <p:cNvPicPr preferRelativeResize="0"/>
          <p:nvPr/>
        </p:nvPicPr>
        <p:blipFill rotWithShape="1">
          <a:blip r:embed="rId3">
            <a:alphaModFix/>
          </a:blip>
          <a:srcRect/>
          <a:stretch/>
        </p:blipFill>
        <p:spPr>
          <a:xfrm>
            <a:off x="1190652" y="-17545"/>
            <a:ext cx="7953348" cy="1022023"/>
          </a:xfrm>
          <a:prstGeom prst="rect">
            <a:avLst/>
          </a:prstGeom>
          <a:noFill/>
          <a:ln>
            <a:noFill/>
          </a:ln>
        </p:spPr>
      </p:pic>
      <p:pic>
        <p:nvPicPr>
          <p:cNvPr id="323" name="Google Shape;323;p25" descr="Menu: G. How to report data to GLOBE">
            <a:extLst>
              <a:ext uri="{FF2B5EF4-FFF2-40B4-BE49-F238E27FC236}">
                <a16:creationId xmlns:a16="http://schemas.microsoft.com/office/drawing/2014/main" id="{E48BA9D5-9A2E-996B-6A38-FE27AFE63AA9}"/>
              </a:ext>
            </a:extLst>
          </p:cNvPr>
          <p:cNvPicPr preferRelativeResize="0"/>
          <p:nvPr/>
        </p:nvPicPr>
        <p:blipFill rotWithShape="1">
          <a:blip r:embed="rId4">
            <a:alphaModFix/>
          </a:blip>
          <a:srcRect/>
          <a:stretch/>
        </p:blipFill>
        <p:spPr>
          <a:xfrm>
            <a:off x="-20317" y="-1"/>
            <a:ext cx="1280684" cy="6954253"/>
          </a:xfrm>
          <a:prstGeom prst="rect">
            <a:avLst/>
          </a:prstGeom>
          <a:noFill/>
          <a:ln>
            <a:noFill/>
          </a:ln>
        </p:spPr>
      </p:pic>
      <p:sp>
        <p:nvSpPr>
          <p:cNvPr id="5" name="Multiplication Sign 4">
            <a:extLst>
              <a:ext uri="{FF2B5EF4-FFF2-40B4-BE49-F238E27FC236}">
                <a16:creationId xmlns:a16="http://schemas.microsoft.com/office/drawing/2014/main" id="{41D284D9-1636-8482-13E4-15F7B2C39DD4}"/>
              </a:ext>
            </a:extLst>
          </p:cNvPr>
          <p:cNvSpPr/>
          <p:nvPr/>
        </p:nvSpPr>
        <p:spPr>
          <a:xfrm>
            <a:off x="1534159" y="3599657"/>
            <a:ext cx="131763" cy="152400"/>
          </a:xfrm>
          <a:prstGeom prst="mathMultiply">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Google Shape;304;p23">
            <a:extLst>
              <a:ext uri="{FF2B5EF4-FFF2-40B4-BE49-F238E27FC236}">
                <a16:creationId xmlns:a16="http://schemas.microsoft.com/office/drawing/2014/main" id="{FFBEE24C-73AC-2E08-3CA2-CA5A594AB9B1}"/>
              </a:ext>
            </a:extLst>
          </p:cNvPr>
          <p:cNvSpPr txBox="1">
            <a:spLocks/>
          </p:cNvSpPr>
          <p:nvPr/>
        </p:nvSpPr>
        <p:spPr>
          <a:xfrm>
            <a:off x="1422271" y="693710"/>
            <a:ext cx="6877024"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432B01"/>
              </a:buClr>
              <a:buSzPts val="2800"/>
            </a:pPr>
            <a:r>
              <a:rPr lang="en-US" sz="2800" b="1" dirty="0">
                <a:solidFill>
                  <a:srgbClr val="432B01"/>
                </a:solidFill>
              </a:rPr>
              <a:t>Data System Responses</a:t>
            </a:r>
            <a:endParaRPr lang="en-US" sz="2800" dirty="0">
              <a:solidFill>
                <a:srgbClr val="432B01"/>
              </a:solidFill>
            </a:endParaRPr>
          </a:p>
        </p:txBody>
      </p:sp>
      <p:sp>
        <p:nvSpPr>
          <p:cNvPr id="2" name="TextBox 1">
            <a:extLst>
              <a:ext uri="{FF2B5EF4-FFF2-40B4-BE49-F238E27FC236}">
                <a16:creationId xmlns:a16="http://schemas.microsoft.com/office/drawing/2014/main" id="{72C258E4-4691-952C-FAF8-0736692ABDFF}"/>
              </a:ext>
            </a:extLst>
          </p:cNvPr>
          <p:cNvSpPr txBox="1"/>
          <p:nvPr/>
        </p:nvSpPr>
        <p:spPr>
          <a:xfrm>
            <a:off x="1571759" y="2214344"/>
            <a:ext cx="2497497" cy="3754874"/>
          </a:xfrm>
          <a:prstGeom prst="rect">
            <a:avLst/>
          </a:prstGeom>
          <a:noFill/>
        </p:spPr>
        <p:txBody>
          <a:bodyPr wrap="square">
            <a:spAutoFit/>
          </a:bodyPr>
          <a:lstStyle/>
          <a:p>
            <a:r>
              <a:rPr lang="en-US" dirty="0"/>
              <a:t>If your observations are within the appropriate ranges, you will see a green smiley face.</a:t>
            </a:r>
          </a:p>
          <a:p>
            <a:endParaRPr lang="en-US" dirty="0"/>
          </a:p>
          <a:p>
            <a:endParaRPr lang="en-US" dirty="0"/>
          </a:p>
          <a:p>
            <a:r>
              <a:rPr lang="en-US" dirty="0"/>
              <a:t>You can review or edit your observation if needed.</a:t>
            </a:r>
          </a:p>
          <a:p>
            <a:endParaRPr lang="en-US" dirty="0"/>
          </a:p>
          <a:p>
            <a:endParaRPr lang="en-US" dirty="0"/>
          </a:p>
          <a:p>
            <a:endParaRPr lang="en-US" dirty="0"/>
          </a:p>
          <a:p>
            <a:r>
              <a:rPr lang="en-US" dirty="0"/>
              <a:t>When ready, select “Send these measurements now” to send your data to GLOBE. When it has been sent, you will see a “Success” message.</a:t>
            </a:r>
          </a:p>
        </p:txBody>
      </p:sp>
      <p:pic>
        <p:nvPicPr>
          <p:cNvPr id="3" name="Picture 2" descr="Screenshot showing a green smiley face with text stating Your Data has been saved on this device. This means your observations are within the appropriate ranges. On the same page you can send your measurements or review/edit your observations.">
            <a:extLst>
              <a:ext uri="{FF2B5EF4-FFF2-40B4-BE49-F238E27FC236}">
                <a16:creationId xmlns:a16="http://schemas.microsoft.com/office/drawing/2014/main" id="{DE3141B1-6752-6E75-71D2-93EE186B7D1B}"/>
              </a:ext>
            </a:extLst>
          </p:cNvPr>
          <p:cNvPicPr>
            <a:picLocks noChangeAspect="1"/>
          </p:cNvPicPr>
          <p:nvPr/>
        </p:nvPicPr>
        <p:blipFill>
          <a:blip r:embed="rId5"/>
          <a:stretch>
            <a:fillRect/>
          </a:stretch>
        </p:blipFill>
        <p:spPr>
          <a:xfrm>
            <a:off x="4055576" y="1704709"/>
            <a:ext cx="2154697" cy="4364937"/>
          </a:xfrm>
          <a:prstGeom prst="rect">
            <a:avLst/>
          </a:prstGeom>
        </p:spPr>
      </p:pic>
      <p:pic>
        <p:nvPicPr>
          <p:cNvPr id="4" name="Picture 3" descr="Screenshot showing a popup window which says Success, your observation has been successfully sent to GLOBE.">
            <a:extLst>
              <a:ext uri="{FF2B5EF4-FFF2-40B4-BE49-F238E27FC236}">
                <a16:creationId xmlns:a16="http://schemas.microsoft.com/office/drawing/2014/main" id="{EAA6837D-F5B8-9B38-799A-9CB015920E5F}"/>
              </a:ext>
            </a:extLst>
          </p:cNvPr>
          <p:cNvPicPr>
            <a:picLocks noChangeAspect="1"/>
          </p:cNvPicPr>
          <p:nvPr/>
        </p:nvPicPr>
        <p:blipFill>
          <a:blip r:embed="rId6"/>
          <a:stretch>
            <a:fillRect/>
          </a:stretch>
        </p:blipFill>
        <p:spPr>
          <a:xfrm>
            <a:off x="6333421" y="1704708"/>
            <a:ext cx="2274458" cy="4364938"/>
          </a:xfrm>
          <a:prstGeom prst="rect">
            <a:avLst/>
          </a:prstGeom>
        </p:spPr>
      </p:pic>
      <p:cxnSp>
        <p:nvCxnSpPr>
          <p:cNvPr id="6" name="Straight Arrow Connector 5">
            <a:extLst>
              <a:ext uri="{FF2B5EF4-FFF2-40B4-BE49-F238E27FC236}">
                <a16:creationId xmlns:a16="http://schemas.microsoft.com/office/drawing/2014/main" id="{CAD7F90B-AA33-8FF7-4F87-516C674E7418}"/>
              </a:ext>
              <a:ext uri="{C183D7F6-B498-43B3-948B-1728B52AA6E4}">
                <adec:decorative xmlns:adec="http://schemas.microsoft.com/office/drawing/2017/decorative" val="1"/>
              </a:ext>
            </a:extLst>
          </p:cNvPr>
          <p:cNvCxnSpPr>
            <a:cxnSpLocks/>
          </p:cNvCxnSpPr>
          <p:nvPr/>
        </p:nvCxnSpPr>
        <p:spPr>
          <a:xfrm flipV="1">
            <a:off x="3905319" y="4113970"/>
            <a:ext cx="2728614" cy="106868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2B7419EA-DD85-73A7-8E14-1CE042593E92}"/>
              </a:ext>
              <a:ext uri="{C183D7F6-B498-43B3-948B-1728B52AA6E4}">
                <adec:decorative xmlns:adec="http://schemas.microsoft.com/office/drawing/2017/decorative" val="1"/>
              </a:ext>
            </a:extLst>
          </p:cNvPr>
          <p:cNvCxnSpPr>
            <a:cxnSpLocks/>
          </p:cNvCxnSpPr>
          <p:nvPr/>
        </p:nvCxnSpPr>
        <p:spPr>
          <a:xfrm flipV="1">
            <a:off x="3592286" y="3648287"/>
            <a:ext cx="586437" cy="27962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25DF8AA-1CED-FD6B-2FDA-8A5C53FA1BEA}"/>
              </a:ext>
              <a:ext uri="{C183D7F6-B498-43B3-948B-1728B52AA6E4}">
                <adec:decorative xmlns:adec="http://schemas.microsoft.com/office/drawing/2017/decorative" val="1"/>
              </a:ext>
            </a:extLst>
          </p:cNvPr>
          <p:cNvCxnSpPr>
            <a:cxnSpLocks/>
          </p:cNvCxnSpPr>
          <p:nvPr/>
        </p:nvCxnSpPr>
        <p:spPr>
          <a:xfrm flipV="1">
            <a:off x="3472543" y="2431768"/>
            <a:ext cx="583033" cy="14783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01082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31</a:t>
            </a:fld>
            <a:endParaRPr/>
          </a:p>
        </p:txBody>
      </p:sp>
      <p:pic>
        <p:nvPicPr>
          <p:cNvPr id="332" name="Google Shape;332;p26" descr="banner: Soil Bulk Density"/>
          <p:cNvPicPr preferRelativeResize="0"/>
          <p:nvPr/>
        </p:nvPicPr>
        <p:blipFill rotWithShape="1">
          <a:blip r:embed="rId3">
            <a:alphaModFix/>
          </a:blip>
          <a:srcRect/>
          <a:stretch/>
        </p:blipFill>
        <p:spPr>
          <a:xfrm>
            <a:off x="1190652" y="-17545"/>
            <a:ext cx="7953348" cy="1022023"/>
          </a:xfrm>
          <a:prstGeom prst="rect">
            <a:avLst/>
          </a:prstGeom>
          <a:noFill/>
          <a:ln>
            <a:noFill/>
          </a:ln>
        </p:spPr>
      </p:pic>
      <p:pic>
        <p:nvPicPr>
          <p:cNvPr id="333" name="Google Shape;333;p26" descr="Menu: H. Data Visualization"/>
          <p:cNvPicPr preferRelativeResize="0"/>
          <p:nvPr/>
        </p:nvPicPr>
        <p:blipFill rotWithShape="1">
          <a:blip r:embed="rId4">
            <a:alphaModFix/>
          </a:blip>
          <a:srcRect/>
          <a:stretch/>
        </p:blipFill>
        <p:spPr>
          <a:xfrm>
            <a:off x="-10361" y="-17546"/>
            <a:ext cx="1255060" cy="6875545"/>
          </a:xfrm>
          <a:prstGeom prst="rect">
            <a:avLst/>
          </a:prstGeom>
          <a:noFill/>
          <a:ln>
            <a:noFill/>
          </a:ln>
        </p:spPr>
      </p:pic>
      <p:sp>
        <p:nvSpPr>
          <p:cNvPr id="334" name="Google Shape;334;p26"/>
          <p:cNvSpPr txBox="1">
            <a:spLocks noGrp="1"/>
          </p:cNvSpPr>
          <p:nvPr>
            <p:ph type="title"/>
          </p:nvPr>
        </p:nvSpPr>
        <p:spPr>
          <a:xfrm>
            <a:off x="1414517" y="66384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32B01"/>
              </a:buClr>
              <a:buSzPts val="2800"/>
              <a:buFont typeface="Calibri"/>
              <a:buNone/>
            </a:pPr>
            <a:r>
              <a:rPr lang="en-US" sz="2800" b="1">
                <a:solidFill>
                  <a:srgbClr val="432B01"/>
                </a:solidFill>
                <a:latin typeface="Calibri"/>
                <a:ea typeface="Calibri"/>
                <a:cs typeface="Calibri"/>
                <a:sym typeface="Calibri"/>
              </a:rPr>
              <a:t>Bulk Density Data Visualization</a:t>
            </a:r>
            <a:endParaRPr/>
          </a:p>
        </p:txBody>
      </p:sp>
      <p:sp>
        <p:nvSpPr>
          <p:cNvPr id="335" name="Google Shape;335;p26"/>
          <p:cNvSpPr txBox="1">
            <a:spLocks noGrp="1"/>
          </p:cNvSpPr>
          <p:nvPr>
            <p:ph type="body" idx="1"/>
          </p:nvPr>
        </p:nvSpPr>
        <p:spPr>
          <a:xfrm>
            <a:off x="1500498" y="1658133"/>
            <a:ext cx="6327657"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00000"/>
              </a:buClr>
              <a:buSzPts val="1800"/>
              <a:buChar char="•"/>
            </a:pPr>
            <a:r>
              <a:rPr lang="en-US" sz="1800">
                <a:solidFill>
                  <a:srgbClr val="000000"/>
                </a:solidFill>
              </a:rPr>
              <a:t>Visualization for the first horizon shows the Bulk Density Values</a:t>
            </a:r>
            <a:endParaRPr sz="1800"/>
          </a:p>
        </p:txBody>
      </p:sp>
      <p:pic>
        <p:nvPicPr>
          <p:cNvPr id="336" name="Google Shape;336;p26" descr="Screenshot, Map interface, GLOBE Visualization System. Icons indicate locations where samples have been taken."/>
          <p:cNvPicPr preferRelativeResize="0">
            <a:picLocks noGrp="1"/>
          </p:cNvPicPr>
          <p:nvPr>
            <p:ph type="body" idx="2"/>
          </p:nvPr>
        </p:nvPicPr>
        <p:blipFill rotWithShape="1">
          <a:blip r:embed="rId5">
            <a:alphaModFix/>
          </a:blip>
          <a:srcRect/>
          <a:stretch/>
        </p:blipFill>
        <p:spPr>
          <a:xfrm>
            <a:off x="2219796" y="2187394"/>
            <a:ext cx="5496847" cy="428627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32</a:t>
            </a:fld>
            <a:endParaRPr/>
          </a:p>
        </p:txBody>
      </p:sp>
      <p:pic>
        <p:nvPicPr>
          <p:cNvPr id="342" name="Google Shape;342;p27" descr="banner: Soil Bulk Density"/>
          <p:cNvPicPr preferRelativeResize="0"/>
          <p:nvPr/>
        </p:nvPicPr>
        <p:blipFill rotWithShape="1">
          <a:blip r:embed="rId3">
            <a:alphaModFix/>
          </a:blip>
          <a:srcRect/>
          <a:stretch/>
        </p:blipFill>
        <p:spPr>
          <a:xfrm>
            <a:off x="1190652" y="-17545"/>
            <a:ext cx="7953348" cy="1022023"/>
          </a:xfrm>
          <a:prstGeom prst="rect">
            <a:avLst/>
          </a:prstGeom>
          <a:noFill/>
          <a:ln>
            <a:noFill/>
          </a:ln>
        </p:spPr>
      </p:pic>
      <p:pic>
        <p:nvPicPr>
          <p:cNvPr id="343" name="Google Shape;343;p27" descr="Menu: I. Quiz Yourself"/>
          <p:cNvPicPr preferRelativeResize="0"/>
          <p:nvPr/>
        </p:nvPicPr>
        <p:blipFill rotWithShape="1">
          <a:blip r:embed="rId4">
            <a:alphaModFix/>
          </a:blip>
          <a:srcRect/>
          <a:stretch/>
        </p:blipFill>
        <p:spPr>
          <a:xfrm>
            <a:off x="9552" y="-17545"/>
            <a:ext cx="1181100" cy="6959766"/>
          </a:xfrm>
          <a:prstGeom prst="rect">
            <a:avLst/>
          </a:prstGeom>
          <a:noFill/>
          <a:ln>
            <a:noFill/>
          </a:ln>
        </p:spPr>
      </p:pic>
      <p:sp>
        <p:nvSpPr>
          <p:cNvPr id="344" name="Google Shape;344;p27"/>
          <p:cNvSpPr txBox="1">
            <a:spLocks noGrp="1"/>
          </p:cNvSpPr>
          <p:nvPr>
            <p:ph type="title"/>
          </p:nvPr>
        </p:nvSpPr>
        <p:spPr>
          <a:xfrm>
            <a:off x="1257300" y="764698"/>
            <a:ext cx="2210729"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32B01"/>
              </a:buClr>
              <a:buSzPts val="2800"/>
              <a:buFont typeface="Calibri"/>
              <a:buNone/>
            </a:pPr>
            <a:r>
              <a:rPr lang="en-US" sz="2800" b="1">
                <a:solidFill>
                  <a:srgbClr val="432B01"/>
                </a:solidFill>
                <a:latin typeface="Calibri"/>
                <a:ea typeface="Calibri"/>
                <a:cs typeface="Calibri"/>
                <a:sym typeface="Calibri"/>
              </a:rPr>
              <a:t>Quiz Yourself</a:t>
            </a:r>
            <a:endParaRPr/>
          </a:p>
        </p:txBody>
      </p:sp>
      <p:pic>
        <p:nvPicPr>
          <p:cNvPr id="345" name="Google Shape;345;p27" descr="Illustration of two hands holding a a handful of soil."/>
          <p:cNvPicPr preferRelativeResize="0">
            <a:picLocks noGrp="1"/>
          </p:cNvPicPr>
          <p:nvPr>
            <p:ph type="body" idx="2"/>
          </p:nvPr>
        </p:nvPicPr>
        <p:blipFill rotWithShape="1">
          <a:blip r:embed="rId5">
            <a:alphaModFix amt="20000"/>
          </a:blip>
          <a:srcRect/>
          <a:stretch/>
        </p:blipFill>
        <p:spPr>
          <a:xfrm>
            <a:off x="295620" y="918189"/>
            <a:ext cx="8848380" cy="5939811"/>
          </a:xfrm>
          <a:prstGeom prst="rect">
            <a:avLst/>
          </a:prstGeom>
          <a:noFill/>
          <a:ln>
            <a:noFill/>
          </a:ln>
        </p:spPr>
      </p:pic>
      <p:sp>
        <p:nvSpPr>
          <p:cNvPr id="346" name="Google Shape;346;p27"/>
          <p:cNvSpPr txBox="1">
            <a:spLocks noGrp="1"/>
          </p:cNvSpPr>
          <p:nvPr>
            <p:ph type="body" idx="1"/>
          </p:nvPr>
        </p:nvSpPr>
        <p:spPr>
          <a:xfrm>
            <a:off x="1257300" y="1786721"/>
            <a:ext cx="7440392" cy="4351338"/>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432B01"/>
              </a:buClr>
              <a:buSzPct val="100000"/>
              <a:buNone/>
            </a:pPr>
            <a:r>
              <a:rPr lang="en-US" sz="1800">
                <a:solidFill>
                  <a:srgbClr val="432B01"/>
                </a:solidFill>
              </a:rPr>
              <a:t>Are you ready for your quiz? Test your knowledge with some sample questions. When you are ready to take the quiz, click on the quiz box next to where you downloaded this slide set.</a:t>
            </a:r>
            <a:endParaRPr/>
          </a:p>
          <a:p>
            <a:pPr marL="0" lvl="0" indent="0" algn="l" rtl="0">
              <a:lnSpc>
                <a:spcPct val="90000"/>
              </a:lnSpc>
              <a:spcBef>
                <a:spcPts val="1000"/>
              </a:spcBef>
              <a:spcAft>
                <a:spcPts val="0"/>
              </a:spcAft>
              <a:buClr>
                <a:srgbClr val="432B01"/>
              </a:buClr>
              <a:buSzPct val="100000"/>
              <a:buNone/>
            </a:pPr>
            <a:r>
              <a:rPr lang="en-US" sz="1800">
                <a:solidFill>
                  <a:srgbClr val="432B01"/>
                </a:solidFill>
              </a:rPr>
              <a:t> </a:t>
            </a:r>
            <a:endParaRPr sz="1800"/>
          </a:p>
          <a:p>
            <a:pPr marL="342900" lvl="0" indent="-342900" algn="l" rtl="0">
              <a:lnSpc>
                <a:spcPct val="90000"/>
              </a:lnSpc>
              <a:spcBef>
                <a:spcPts val="1000"/>
              </a:spcBef>
              <a:spcAft>
                <a:spcPts val="0"/>
              </a:spcAft>
              <a:buClr>
                <a:schemeClr val="dk1"/>
              </a:buClr>
              <a:buSzPct val="100000"/>
              <a:buFont typeface="Calibri"/>
              <a:buAutoNum type="arabicPeriod"/>
            </a:pPr>
            <a:r>
              <a:rPr lang="en-US" sz="1800"/>
              <a:t>What are some of the factors that contribute to the bulk density measurement of a soil?</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sz="1800"/>
              <a:t>T/F Bulk density is a factor that influences how easily roots can grow through soil and influences how water filters down a soil profile.</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sz="1800"/>
              <a:t>How many samples do you take of each horizon? </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sz="1800"/>
              <a:t>How do you determine the volume of your sampling can? </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sz="1800"/>
              <a:t>How do you measure the volume of rocks in your sample? </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sz="1800"/>
              <a:t>Would you expect a horizon with high organic content to have high or low bulk density?</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sz="1800"/>
              <a:t>Why do you want to sample in areas that are not driven on by cars or on a path?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pic>
        <p:nvPicPr>
          <p:cNvPr id="351" name="Google Shape;351;p28" descr="Illustration of two hands holding a a handful of soil."/>
          <p:cNvPicPr preferRelativeResize="0"/>
          <p:nvPr/>
        </p:nvPicPr>
        <p:blipFill rotWithShape="1">
          <a:blip r:embed="rId3">
            <a:alphaModFix amt="20000"/>
          </a:blip>
          <a:srcRect/>
          <a:stretch/>
        </p:blipFill>
        <p:spPr>
          <a:xfrm>
            <a:off x="82175" y="774907"/>
            <a:ext cx="9061825" cy="6083093"/>
          </a:xfrm>
          <a:prstGeom prst="rect">
            <a:avLst/>
          </a:prstGeom>
          <a:noFill/>
          <a:ln>
            <a:noFill/>
          </a:ln>
        </p:spPr>
      </p:pic>
      <p:sp>
        <p:nvSpPr>
          <p:cNvPr id="352" name="Google Shape;352;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a:p>
        </p:txBody>
      </p:sp>
      <p:pic>
        <p:nvPicPr>
          <p:cNvPr id="353" name="Google Shape;353;p28" descr="banner: Soil Bulk Density"/>
          <p:cNvPicPr preferRelativeResize="0"/>
          <p:nvPr/>
        </p:nvPicPr>
        <p:blipFill rotWithShape="1">
          <a:blip r:embed="rId4">
            <a:alphaModFix/>
          </a:blip>
          <a:srcRect/>
          <a:stretch/>
        </p:blipFill>
        <p:spPr>
          <a:xfrm>
            <a:off x="1190652" y="-17545"/>
            <a:ext cx="7953348" cy="1022023"/>
          </a:xfrm>
          <a:prstGeom prst="rect">
            <a:avLst/>
          </a:prstGeom>
          <a:noFill/>
          <a:ln>
            <a:noFill/>
          </a:ln>
        </p:spPr>
      </p:pic>
      <p:pic>
        <p:nvPicPr>
          <p:cNvPr id="354" name="Google Shape;354;p28" descr="Menu: I. Quiz Yourself"/>
          <p:cNvPicPr preferRelativeResize="0"/>
          <p:nvPr/>
        </p:nvPicPr>
        <p:blipFill rotWithShape="1">
          <a:blip r:embed="rId5">
            <a:alphaModFix/>
          </a:blip>
          <a:srcRect/>
          <a:stretch/>
        </p:blipFill>
        <p:spPr>
          <a:xfrm>
            <a:off x="9552" y="-17545"/>
            <a:ext cx="1181100" cy="6959766"/>
          </a:xfrm>
          <a:prstGeom prst="rect">
            <a:avLst/>
          </a:prstGeom>
          <a:noFill/>
          <a:ln>
            <a:noFill/>
          </a:ln>
        </p:spPr>
      </p:pic>
      <p:sp>
        <p:nvSpPr>
          <p:cNvPr id="355" name="Google Shape;355;p28"/>
          <p:cNvSpPr txBox="1">
            <a:spLocks noGrp="1"/>
          </p:cNvSpPr>
          <p:nvPr>
            <p:ph type="title"/>
          </p:nvPr>
        </p:nvSpPr>
        <p:spPr>
          <a:xfrm>
            <a:off x="1263275" y="662888"/>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32B01"/>
              </a:buClr>
              <a:buSzPts val="2400"/>
              <a:buFont typeface="Calibri"/>
              <a:buNone/>
            </a:pPr>
            <a:r>
              <a:rPr lang="en-US" sz="2400" b="1">
                <a:solidFill>
                  <a:srgbClr val="432B01"/>
                </a:solidFill>
                <a:latin typeface="Calibri"/>
                <a:ea typeface="Calibri"/>
                <a:cs typeface="Calibri"/>
                <a:sym typeface="Calibri"/>
              </a:rPr>
              <a:t>Frequently Asked Questions-1</a:t>
            </a:r>
            <a:endParaRPr/>
          </a:p>
        </p:txBody>
      </p:sp>
      <p:sp>
        <p:nvSpPr>
          <p:cNvPr id="356" name="Google Shape;356;p28"/>
          <p:cNvSpPr txBox="1">
            <a:spLocks noGrp="1"/>
          </p:cNvSpPr>
          <p:nvPr>
            <p:ph type="body" idx="1"/>
          </p:nvPr>
        </p:nvSpPr>
        <p:spPr>
          <a:xfrm>
            <a:off x="1263275" y="1640784"/>
            <a:ext cx="7560609"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600"/>
              <a:buNone/>
            </a:pPr>
            <a:r>
              <a:rPr lang="en-US" sz="1600" b="1"/>
              <a:t>What were the results of your data? </a:t>
            </a:r>
            <a:endParaRPr sz="1600"/>
          </a:p>
          <a:p>
            <a:pPr marL="0" lvl="0" indent="0" algn="l" rtl="0">
              <a:lnSpc>
                <a:spcPct val="90000"/>
              </a:lnSpc>
              <a:spcBef>
                <a:spcPts val="1000"/>
              </a:spcBef>
              <a:spcAft>
                <a:spcPts val="0"/>
              </a:spcAft>
              <a:buClr>
                <a:schemeClr val="dk1"/>
              </a:buClr>
              <a:buSzPts val="1600"/>
              <a:buNone/>
            </a:pPr>
            <a:r>
              <a:rPr lang="en-US" sz="1600"/>
              <a:t>If the bulk density for a soil sample is &lt;1.0, it has a very low density and may have a high organic matter content. In order to identify organic matter, look for a dark color and the presence of roots. Many times, soil horizons on the surface are high in organic matter. </a:t>
            </a:r>
            <a:endParaRPr/>
          </a:p>
          <a:p>
            <a:pPr marL="0" lvl="0" indent="0" algn="l" rtl="0">
              <a:lnSpc>
                <a:spcPct val="90000"/>
              </a:lnSpc>
              <a:spcBef>
                <a:spcPts val="1000"/>
              </a:spcBef>
              <a:spcAft>
                <a:spcPts val="0"/>
              </a:spcAft>
              <a:buClr>
                <a:schemeClr val="dk1"/>
              </a:buClr>
              <a:buSzPts val="1600"/>
              <a:buNone/>
            </a:pPr>
            <a:r>
              <a:rPr lang="en-US" sz="1600"/>
              <a:t>If the bulk density for a soil sample is near 2.0 or greater, it is a very dense soil. Soils become dense if they have been compacted and do not have a high organic matter content. This is common in surface soils on which people walk or where machinery has compressed the soil. Soils with massive or single grained structure will have higher densities than soils with granular or blocky structure. The texture of the soil can also affect the bulk density. In general, sandy soils have a higher bulk density than clayey or silty soils, because the porosity is lower although the size of the pores is larger in sandy soils. </a:t>
            </a:r>
            <a:endParaRPr/>
          </a:p>
          <a:p>
            <a:pPr marL="0" lvl="0" indent="0" algn="l" rtl="0">
              <a:lnSpc>
                <a:spcPct val="90000"/>
              </a:lnSpc>
              <a:spcBef>
                <a:spcPts val="1000"/>
              </a:spcBef>
              <a:spcAft>
                <a:spcPts val="0"/>
              </a:spcAft>
              <a:buClr>
                <a:schemeClr val="dk1"/>
              </a:buClr>
              <a:buSzPts val="1600"/>
              <a:buNone/>
            </a:pPr>
            <a:r>
              <a:rPr lang="en-US" sz="1600"/>
              <a:t>If the bulk densities of soil samples do not seem to be consistent with the other properties of the same horizon (color, structure, texture, depth in the profile, root content), then there may be an error in the measurement. The methodology and calculations should be checked for errors.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pic>
        <p:nvPicPr>
          <p:cNvPr id="361" name="Google Shape;361;p29" descr="Illustration of two hands holding a a handful of soil."/>
          <p:cNvPicPr preferRelativeResize="0"/>
          <p:nvPr/>
        </p:nvPicPr>
        <p:blipFill rotWithShape="1">
          <a:blip r:embed="rId3">
            <a:alphaModFix amt="20000"/>
          </a:blip>
          <a:srcRect/>
          <a:stretch/>
        </p:blipFill>
        <p:spPr>
          <a:xfrm>
            <a:off x="82175" y="774907"/>
            <a:ext cx="9061825" cy="6083093"/>
          </a:xfrm>
          <a:prstGeom prst="rect">
            <a:avLst/>
          </a:prstGeom>
          <a:noFill/>
          <a:ln>
            <a:noFill/>
          </a:ln>
        </p:spPr>
      </p:pic>
      <p:sp>
        <p:nvSpPr>
          <p:cNvPr id="362" name="Google Shape;362;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34</a:t>
            </a:fld>
            <a:endParaRPr/>
          </a:p>
        </p:txBody>
      </p:sp>
      <p:pic>
        <p:nvPicPr>
          <p:cNvPr id="363" name="Google Shape;363;p29" descr="banner: Soil Bulk Density"/>
          <p:cNvPicPr preferRelativeResize="0"/>
          <p:nvPr/>
        </p:nvPicPr>
        <p:blipFill rotWithShape="1">
          <a:blip r:embed="rId4">
            <a:alphaModFix/>
          </a:blip>
          <a:srcRect/>
          <a:stretch/>
        </p:blipFill>
        <p:spPr>
          <a:xfrm>
            <a:off x="1190652" y="-17545"/>
            <a:ext cx="7953348" cy="1022023"/>
          </a:xfrm>
          <a:prstGeom prst="rect">
            <a:avLst/>
          </a:prstGeom>
          <a:noFill/>
          <a:ln>
            <a:noFill/>
          </a:ln>
        </p:spPr>
      </p:pic>
      <p:pic>
        <p:nvPicPr>
          <p:cNvPr id="364" name="Google Shape;364;p29" descr="Menu: I. Quiz Yourself"/>
          <p:cNvPicPr preferRelativeResize="0"/>
          <p:nvPr/>
        </p:nvPicPr>
        <p:blipFill rotWithShape="1">
          <a:blip r:embed="rId5">
            <a:alphaModFix/>
          </a:blip>
          <a:srcRect/>
          <a:stretch/>
        </p:blipFill>
        <p:spPr>
          <a:xfrm>
            <a:off x="9552" y="-17545"/>
            <a:ext cx="1181100" cy="6959766"/>
          </a:xfrm>
          <a:prstGeom prst="rect">
            <a:avLst/>
          </a:prstGeom>
          <a:noFill/>
          <a:ln>
            <a:noFill/>
          </a:ln>
        </p:spPr>
      </p:pic>
      <p:sp>
        <p:nvSpPr>
          <p:cNvPr id="365" name="Google Shape;365;p29"/>
          <p:cNvSpPr txBox="1">
            <a:spLocks noGrp="1"/>
          </p:cNvSpPr>
          <p:nvPr>
            <p:ph type="title"/>
          </p:nvPr>
        </p:nvSpPr>
        <p:spPr>
          <a:xfrm>
            <a:off x="1263275" y="662888"/>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32B01"/>
              </a:buClr>
              <a:buSzPts val="2400"/>
              <a:buFont typeface="Calibri"/>
              <a:buNone/>
            </a:pPr>
            <a:r>
              <a:rPr lang="en-US" sz="2400" b="1" dirty="0">
                <a:solidFill>
                  <a:srgbClr val="432B01"/>
                </a:solidFill>
                <a:latin typeface="Calibri"/>
                <a:ea typeface="Calibri"/>
                <a:cs typeface="Calibri"/>
                <a:sym typeface="Calibri"/>
              </a:rPr>
              <a:t>Frequently Asked Questions-2</a:t>
            </a:r>
            <a:endParaRPr dirty="0"/>
          </a:p>
        </p:txBody>
      </p:sp>
      <p:sp>
        <p:nvSpPr>
          <p:cNvPr id="366" name="Google Shape;366;p29"/>
          <p:cNvSpPr txBox="1">
            <a:spLocks noGrp="1"/>
          </p:cNvSpPr>
          <p:nvPr>
            <p:ph type="body" idx="1"/>
          </p:nvPr>
        </p:nvSpPr>
        <p:spPr>
          <a:xfrm>
            <a:off x="1263275" y="1640784"/>
            <a:ext cx="7560609"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600"/>
              <a:buNone/>
            </a:pPr>
            <a:r>
              <a:rPr lang="en-US" sz="1600" b="1"/>
              <a:t>Are the data reasonable? </a:t>
            </a:r>
            <a:endParaRPr sz="1600"/>
          </a:p>
          <a:p>
            <a:pPr marL="0" lvl="0" indent="0" algn="l" rtl="0">
              <a:lnSpc>
                <a:spcPct val="90000"/>
              </a:lnSpc>
              <a:spcBef>
                <a:spcPts val="1000"/>
              </a:spcBef>
              <a:spcAft>
                <a:spcPts val="0"/>
              </a:spcAft>
              <a:buClr>
                <a:schemeClr val="dk1"/>
              </a:buClr>
              <a:buSzPts val="1600"/>
              <a:buNone/>
            </a:pPr>
            <a:r>
              <a:rPr lang="en-US" sz="1600"/>
              <a:t>Typical bulk density values for soils average around 1.3 g/mL (g/cm3) for soils composed mostly of mineral particles. However, they can be as high as 2.0 g/mL (g/cm3) for very dense horizons, and as low as 0.5 g/mL (g/cm3) or lower for organic soils. </a:t>
            </a:r>
            <a:endParaRPr/>
          </a:p>
          <a:p>
            <a:pPr marL="0" lvl="0" indent="0" algn="l" rtl="0">
              <a:lnSpc>
                <a:spcPct val="90000"/>
              </a:lnSpc>
              <a:spcBef>
                <a:spcPts val="1000"/>
              </a:spcBef>
              <a:spcAft>
                <a:spcPts val="0"/>
              </a:spcAft>
              <a:buClr>
                <a:schemeClr val="dk1"/>
              </a:buClr>
              <a:buSzPts val="1600"/>
              <a:buNone/>
            </a:pPr>
            <a:r>
              <a:rPr lang="en-US" sz="1600"/>
              <a:t>To calculate the bulk density of a soil sample, complete the calculations on the </a:t>
            </a:r>
            <a:r>
              <a:rPr lang="en-US" sz="1600" i="1"/>
              <a:t>Soil Bulk Density Data Sheet</a:t>
            </a:r>
            <a:r>
              <a:rPr lang="en-US" sz="1600"/>
              <a:t>. </a:t>
            </a:r>
            <a:endParaRPr/>
          </a:p>
          <a:p>
            <a:pPr marL="0" lvl="0" indent="0" algn="l" rtl="0">
              <a:lnSpc>
                <a:spcPct val="90000"/>
              </a:lnSpc>
              <a:spcBef>
                <a:spcPts val="1000"/>
              </a:spcBef>
              <a:spcAft>
                <a:spcPts val="0"/>
              </a:spcAft>
              <a:buClr>
                <a:schemeClr val="dk1"/>
              </a:buClr>
              <a:buSzPts val="1600"/>
              <a:buNone/>
            </a:pPr>
            <a:endParaRPr sz="1600" b="1" i="1"/>
          </a:p>
          <a:p>
            <a:pPr marL="0" lvl="0" indent="0" algn="l" rtl="0">
              <a:lnSpc>
                <a:spcPct val="90000"/>
              </a:lnSpc>
              <a:spcBef>
                <a:spcPts val="1000"/>
              </a:spcBef>
              <a:spcAft>
                <a:spcPts val="0"/>
              </a:spcAft>
              <a:buClr>
                <a:schemeClr val="dk1"/>
              </a:buClr>
              <a:buSzPts val="1600"/>
              <a:buNone/>
            </a:pPr>
            <a:r>
              <a:rPr lang="en-US" sz="1600" b="1"/>
              <a:t>What do scientists look for in these data? </a:t>
            </a:r>
            <a:endParaRPr sz="1600"/>
          </a:p>
          <a:p>
            <a:pPr marL="0" lvl="0" indent="0" algn="l" rtl="0">
              <a:lnSpc>
                <a:spcPct val="90000"/>
              </a:lnSpc>
              <a:spcBef>
                <a:spcPts val="1000"/>
              </a:spcBef>
              <a:spcAft>
                <a:spcPts val="0"/>
              </a:spcAft>
              <a:buClr>
                <a:schemeClr val="dk1"/>
              </a:buClr>
              <a:buSzPts val="1600"/>
              <a:buNone/>
            </a:pPr>
            <a:r>
              <a:rPr lang="en-US" sz="1600"/>
              <a:t>Many different scientists use information about soil bulk density, particle density, and porosity. They use bulk density to estimate how tightly packed the soil components are in each horizon. </a:t>
            </a:r>
            <a:endParaRPr sz="1600">
              <a:latin typeface="Palatino"/>
              <a:ea typeface="Palatino"/>
              <a:cs typeface="Palatino"/>
              <a:sym typeface="Palatino"/>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35</a:t>
            </a:fld>
            <a:endParaRPr/>
          </a:p>
        </p:txBody>
      </p:sp>
      <p:pic>
        <p:nvPicPr>
          <p:cNvPr id="372" name="Google Shape;372;p30" descr="banner: Soil Bulk Density"/>
          <p:cNvPicPr preferRelativeResize="0"/>
          <p:nvPr/>
        </p:nvPicPr>
        <p:blipFill rotWithShape="1">
          <a:blip r:embed="rId3">
            <a:alphaModFix/>
          </a:blip>
          <a:srcRect/>
          <a:stretch/>
        </p:blipFill>
        <p:spPr>
          <a:xfrm>
            <a:off x="1190652" y="-17545"/>
            <a:ext cx="7953348" cy="1022023"/>
          </a:xfrm>
          <a:prstGeom prst="rect">
            <a:avLst/>
          </a:prstGeom>
          <a:noFill/>
          <a:ln>
            <a:noFill/>
          </a:ln>
        </p:spPr>
      </p:pic>
      <p:pic>
        <p:nvPicPr>
          <p:cNvPr id="373" name="Google Shape;373;p30" descr="Menu: I. Quiz Yourself"/>
          <p:cNvPicPr preferRelativeResize="0"/>
          <p:nvPr/>
        </p:nvPicPr>
        <p:blipFill rotWithShape="1">
          <a:blip r:embed="rId4">
            <a:alphaModFix/>
          </a:blip>
          <a:srcRect/>
          <a:stretch/>
        </p:blipFill>
        <p:spPr>
          <a:xfrm>
            <a:off x="9552" y="-17545"/>
            <a:ext cx="1181100" cy="6959766"/>
          </a:xfrm>
          <a:prstGeom prst="rect">
            <a:avLst/>
          </a:prstGeom>
          <a:noFill/>
          <a:ln>
            <a:noFill/>
          </a:ln>
        </p:spPr>
      </p:pic>
      <p:sp>
        <p:nvSpPr>
          <p:cNvPr id="374" name="Google Shape;374;p30"/>
          <p:cNvSpPr txBox="1">
            <a:spLocks noGrp="1"/>
          </p:cNvSpPr>
          <p:nvPr>
            <p:ph type="title"/>
          </p:nvPr>
        </p:nvSpPr>
        <p:spPr>
          <a:xfrm>
            <a:off x="1263275" y="69068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32B01"/>
              </a:buClr>
              <a:buSzPts val="2400"/>
              <a:buFont typeface="Calibri"/>
              <a:buNone/>
            </a:pPr>
            <a:r>
              <a:rPr lang="en-US" sz="2400" b="1">
                <a:solidFill>
                  <a:srgbClr val="432B01"/>
                </a:solidFill>
                <a:latin typeface="Calibri"/>
                <a:ea typeface="Calibri"/>
                <a:cs typeface="Calibri"/>
                <a:sym typeface="Calibri"/>
              </a:rPr>
              <a:t>Some Questions for Further Investigation</a:t>
            </a:r>
            <a:endParaRPr/>
          </a:p>
        </p:txBody>
      </p:sp>
      <p:sp>
        <p:nvSpPr>
          <p:cNvPr id="375" name="Google Shape;375;p30"/>
          <p:cNvSpPr txBox="1">
            <a:spLocks noGrp="1"/>
          </p:cNvSpPr>
          <p:nvPr>
            <p:ph type="body" idx="1"/>
          </p:nvPr>
        </p:nvSpPr>
        <p:spPr>
          <a:xfrm>
            <a:off x="1263275" y="1712709"/>
            <a:ext cx="7560609" cy="275893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1800"/>
              <a:buFont typeface="Calibri"/>
              <a:buAutoNum type="arabicPeriod"/>
            </a:pPr>
            <a:r>
              <a:rPr lang="en-US" sz="1800"/>
              <a:t>What human activities could change the bulk density of the soil? </a:t>
            </a:r>
            <a:endParaRPr/>
          </a:p>
          <a:p>
            <a:pPr marL="228600" lvl="0" indent="-228600" algn="l" rtl="0">
              <a:lnSpc>
                <a:spcPct val="90000"/>
              </a:lnSpc>
              <a:spcBef>
                <a:spcPts val="1000"/>
              </a:spcBef>
              <a:spcAft>
                <a:spcPts val="0"/>
              </a:spcAft>
              <a:buClr>
                <a:schemeClr val="dk1"/>
              </a:buClr>
              <a:buSzPts val="1800"/>
              <a:buFont typeface="Calibri"/>
              <a:buAutoNum type="arabicPeriod"/>
            </a:pPr>
            <a:r>
              <a:rPr lang="en-US" sz="1800"/>
              <a:t>What natural changes could alter the bulk density of a horizon? </a:t>
            </a:r>
            <a:endParaRPr/>
          </a:p>
          <a:p>
            <a:pPr marL="228600" lvl="0" indent="-228600" algn="l" rtl="0">
              <a:lnSpc>
                <a:spcPct val="90000"/>
              </a:lnSpc>
              <a:spcBef>
                <a:spcPts val="1000"/>
              </a:spcBef>
              <a:spcAft>
                <a:spcPts val="0"/>
              </a:spcAft>
              <a:buClr>
                <a:schemeClr val="dk1"/>
              </a:buClr>
              <a:buSzPts val="1800"/>
              <a:buFont typeface="Calibri"/>
              <a:buAutoNum type="arabicPeriod"/>
            </a:pPr>
            <a:r>
              <a:rPr lang="en-US" sz="1800"/>
              <a:t>How does bulk density affect the types of vegetation that can grow on a soil? </a:t>
            </a:r>
            <a:endParaRPr/>
          </a:p>
          <a:p>
            <a:pPr marL="228600" lvl="0" indent="-228600" algn="l" rtl="0">
              <a:lnSpc>
                <a:spcPct val="90000"/>
              </a:lnSpc>
              <a:spcBef>
                <a:spcPts val="1000"/>
              </a:spcBef>
              <a:spcAft>
                <a:spcPts val="0"/>
              </a:spcAft>
              <a:buClr>
                <a:schemeClr val="dk1"/>
              </a:buClr>
              <a:buSzPts val="1800"/>
              <a:buFont typeface="Calibri"/>
              <a:buAutoNum type="arabicPeriod"/>
            </a:pPr>
            <a:r>
              <a:rPr lang="en-US" sz="1800"/>
              <a:t>How does bulk density affect root growth and distribution? </a:t>
            </a:r>
            <a:endParaRPr/>
          </a:p>
          <a:p>
            <a:pPr marL="228600" lvl="0" indent="-228600" algn="l" rtl="0">
              <a:lnSpc>
                <a:spcPct val="90000"/>
              </a:lnSpc>
              <a:spcBef>
                <a:spcPts val="1000"/>
              </a:spcBef>
              <a:spcAft>
                <a:spcPts val="0"/>
              </a:spcAft>
              <a:buClr>
                <a:schemeClr val="dk1"/>
              </a:buClr>
              <a:buSzPts val="1800"/>
              <a:buFont typeface="Calibri"/>
              <a:buAutoNum type="arabicPeriod"/>
            </a:pPr>
            <a:r>
              <a:rPr lang="en-US" sz="1800"/>
              <a:t>How are soil texture and bulk density related? </a:t>
            </a:r>
            <a:endParaRPr/>
          </a:p>
          <a:p>
            <a:pPr marL="228600" lvl="0" indent="-228600" algn="l" rtl="0">
              <a:lnSpc>
                <a:spcPct val="90000"/>
              </a:lnSpc>
              <a:spcBef>
                <a:spcPts val="1000"/>
              </a:spcBef>
              <a:spcAft>
                <a:spcPts val="0"/>
              </a:spcAft>
              <a:buClr>
                <a:schemeClr val="dk1"/>
              </a:buClr>
              <a:buSzPts val="1800"/>
              <a:buFont typeface="Calibri"/>
              <a:buAutoNum type="arabicPeriod"/>
            </a:pPr>
            <a:r>
              <a:rPr lang="en-US" sz="1800"/>
              <a:t>How are soil structure and bulk density related? </a:t>
            </a:r>
            <a:endParaRPr/>
          </a:p>
          <a:p>
            <a:pPr marL="228600" lvl="0" indent="-228600" algn="l" rtl="0">
              <a:lnSpc>
                <a:spcPct val="90000"/>
              </a:lnSpc>
              <a:spcBef>
                <a:spcPts val="1000"/>
              </a:spcBef>
              <a:spcAft>
                <a:spcPts val="0"/>
              </a:spcAft>
              <a:buClr>
                <a:schemeClr val="dk1"/>
              </a:buClr>
              <a:buSzPts val="1800"/>
              <a:buFont typeface="Calibri"/>
              <a:buAutoNum type="arabicPeriod"/>
            </a:pPr>
            <a:r>
              <a:rPr lang="en-US" sz="1800"/>
              <a:t>How does bulk density affect the flow of water or heat in soil?</a:t>
            </a:r>
            <a:endParaRPr sz="1800">
              <a:latin typeface="Palatino"/>
              <a:ea typeface="Palatino"/>
              <a:cs typeface="Palatino"/>
              <a:sym typeface="Palatino"/>
            </a:endParaRPr>
          </a:p>
        </p:txBody>
      </p:sp>
      <p:pic>
        <p:nvPicPr>
          <p:cNvPr id="376" name="Google Shape;376;p30" descr="Illustration of two hands holding a a handful of soil."/>
          <p:cNvPicPr preferRelativeResize="0">
            <a:picLocks noGrp="1"/>
          </p:cNvPicPr>
          <p:nvPr>
            <p:ph type="body" idx="2"/>
          </p:nvPr>
        </p:nvPicPr>
        <p:blipFill rotWithShape="1">
          <a:blip r:embed="rId5">
            <a:alphaModFix amt="20000"/>
          </a:blip>
          <a:srcRect/>
          <a:stretch/>
        </p:blipFill>
        <p:spPr>
          <a:xfrm>
            <a:off x="82175" y="774907"/>
            <a:ext cx="9061825" cy="6083093"/>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pic>
        <p:nvPicPr>
          <p:cNvPr id="382" name="Google Shape;382;p31" descr="watermark of hands holding a clump of soil"/>
          <p:cNvPicPr preferRelativeResize="0"/>
          <p:nvPr/>
        </p:nvPicPr>
        <p:blipFill rotWithShape="1">
          <a:blip r:embed="rId3">
            <a:alphaModFix amt="20000"/>
          </a:blip>
          <a:srcRect/>
          <a:stretch/>
        </p:blipFill>
        <p:spPr>
          <a:xfrm>
            <a:off x="28572" y="905080"/>
            <a:ext cx="9144000" cy="5921969"/>
          </a:xfrm>
          <a:prstGeom prst="rect">
            <a:avLst/>
          </a:prstGeom>
          <a:noFill/>
          <a:ln>
            <a:noFill/>
          </a:ln>
        </p:spPr>
      </p:pic>
      <p:sp>
        <p:nvSpPr>
          <p:cNvPr id="383" name="Google Shape;383;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36</a:t>
            </a:fld>
            <a:endParaRPr/>
          </a:p>
        </p:txBody>
      </p:sp>
      <p:pic>
        <p:nvPicPr>
          <p:cNvPr id="384" name="Google Shape;384;p31" descr="banner: Soil Bulk Density"/>
          <p:cNvPicPr preferRelativeResize="0"/>
          <p:nvPr/>
        </p:nvPicPr>
        <p:blipFill rotWithShape="1">
          <a:blip r:embed="rId4">
            <a:alphaModFix/>
          </a:blip>
          <a:srcRect/>
          <a:stretch/>
        </p:blipFill>
        <p:spPr>
          <a:xfrm>
            <a:off x="1190652" y="-17545"/>
            <a:ext cx="7953348" cy="1022023"/>
          </a:xfrm>
          <a:prstGeom prst="rect">
            <a:avLst/>
          </a:prstGeom>
          <a:noFill/>
          <a:ln>
            <a:noFill/>
          </a:ln>
        </p:spPr>
      </p:pic>
      <p:pic>
        <p:nvPicPr>
          <p:cNvPr id="385" name="Google Shape;385;p31" descr="Menu: J. Additional Information"/>
          <p:cNvPicPr preferRelativeResize="0"/>
          <p:nvPr/>
        </p:nvPicPr>
        <p:blipFill rotWithShape="1">
          <a:blip r:embed="rId5">
            <a:alphaModFix/>
          </a:blip>
          <a:srcRect/>
          <a:stretch/>
        </p:blipFill>
        <p:spPr>
          <a:xfrm>
            <a:off x="0" y="0"/>
            <a:ext cx="1193800" cy="6858000"/>
          </a:xfrm>
          <a:prstGeom prst="rect">
            <a:avLst/>
          </a:prstGeom>
          <a:noFill/>
          <a:ln>
            <a:noFill/>
          </a:ln>
        </p:spPr>
      </p:pic>
      <p:sp>
        <p:nvSpPr>
          <p:cNvPr id="386" name="Google Shape;386;p31"/>
          <p:cNvSpPr txBox="1">
            <a:spLocks noGrp="1"/>
          </p:cNvSpPr>
          <p:nvPr>
            <p:ph type="title"/>
          </p:nvPr>
        </p:nvSpPr>
        <p:spPr>
          <a:xfrm>
            <a:off x="1314444" y="1162843"/>
            <a:ext cx="7635592"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sz="2000" b="1" dirty="0"/>
              <a:t>Please provide us with feedback about this module. This is a community project and we welcome your comments, suggestions and edits! </a:t>
            </a:r>
            <a:br>
              <a:rPr lang="en-US" sz="2000" b="1" dirty="0"/>
            </a:br>
            <a:br>
              <a:rPr lang="en-US" sz="2000" b="1" dirty="0"/>
            </a:br>
            <a:r>
              <a:rPr lang="en-US" sz="2000" b="1" dirty="0"/>
              <a:t>Questions about this module? Contact GLOBE: </a:t>
            </a:r>
            <a:r>
              <a:rPr lang="en-US" sz="2000" b="1" u="sng" dirty="0">
                <a:solidFill>
                  <a:schemeClr val="hlink"/>
                </a:solidFill>
                <a:hlinkClick r:id="rId6"/>
              </a:rPr>
              <a:t>help@nasaglobe.org</a:t>
            </a:r>
            <a:br>
              <a:rPr lang="en-US" sz="2800" b="1" dirty="0">
                <a:solidFill>
                  <a:srgbClr val="E5E5E5"/>
                </a:solidFill>
              </a:rPr>
            </a:br>
            <a:endParaRPr sz="2800" dirty="0">
              <a:solidFill>
                <a:srgbClr val="432B01"/>
              </a:solidFill>
              <a:latin typeface="Calibri"/>
              <a:ea typeface="Calibri"/>
              <a:cs typeface="Calibri"/>
              <a:sym typeface="Calibri"/>
            </a:endParaRPr>
          </a:p>
        </p:txBody>
      </p:sp>
      <p:sp>
        <p:nvSpPr>
          <p:cNvPr id="387" name="Google Shape;387;p31"/>
          <p:cNvSpPr txBox="1">
            <a:spLocks noGrp="1"/>
          </p:cNvSpPr>
          <p:nvPr>
            <p:ph type="body" idx="1"/>
          </p:nvPr>
        </p:nvSpPr>
        <p:spPr>
          <a:xfrm>
            <a:off x="1401669" y="2181682"/>
            <a:ext cx="6586772" cy="351347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ct val="100000"/>
              <a:buNone/>
            </a:pPr>
            <a:r>
              <a:rPr lang="en-US" sz="2400" b="1" dirty="0"/>
              <a:t>Credits: </a:t>
            </a:r>
            <a:endParaRPr dirty="0"/>
          </a:p>
          <a:p>
            <a:pPr marL="0" lvl="0" indent="0" algn="l" rtl="0">
              <a:lnSpc>
                <a:spcPct val="90000"/>
              </a:lnSpc>
              <a:spcBef>
                <a:spcPts val="1000"/>
              </a:spcBef>
              <a:spcAft>
                <a:spcPts val="0"/>
              </a:spcAft>
              <a:buClr>
                <a:schemeClr val="dk1"/>
              </a:buClr>
              <a:buSzPct val="100000"/>
              <a:buNone/>
            </a:pPr>
            <a:r>
              <a:rPr lang="en-US" sz="1800" b="1" dirty="0"/>
              <a:t>Slides: </a:t>
            </a:r>
            <a:r>
              <a:rPr lang="en-US" sz="1800" dirty="0"/>
              <a:t>Izolda</a:t>
            </a:r>
            <a:r>
              <a:rPr lang="en-US" sz="1800" b="1" dirty="0"/>
              <a:t> </a:t>
            </a:r>
            <a:r>
              <a:rPr lang="en-US" sz="1800" dirty="0"/>
              <a:t>Trachtenberg, Dixon Butler, </a:t>
            </a:r>
            <a:r>
              <a:rPr lang="en-US" sz="1800" dirty="0" err="1"/>
              <a:t>Russanne</a:t>
            </a:r>
            <a:r>
              <a:rPr lang="en-US" sz="1800" dirty="0"/>
              <a:t> Low</a:t>
            </a:r>
            <a:endParaRPr dirty="0"/>
          </a:p>
          <a:p>
            <a:pPr marL="0" lvl="0" indent="0" algn="l" rtl="0">
              <a:lnSpc>
                <a:spcPct val="90000"/>
              </a:lnSpc>
              <a:spcBef>
                <a:spcPts val="1000"/>
              </a:spcBef>
              <a:spcAft>
                <a:spcPts val="0"/>
              </a:spcAft>
              <a:buClr>
                <a:schemeClr val="dk1"/>
              </a:buClr>
              <a:buSzPct val="100000"/>
              <a:buNone/>
            </a:pPr>
            <a:r>
              <a:rPr lang="en-US" sz="1800" b="1" dirty="0"/>
              <a:t>Photographs: </a:t>
            </a:r>
            <a:r>
              <a:rPr lang="en-US" sz="1800" dirty="0"/>
              <a:t>Izolda Trachtenberg</a:t>
            </a:r>
            <a:endParaRPr dirty="0"/>
          </a:p>
          <a:p>
            <a:pPr marL="0" lvl="0" indent="0" algn="l" rtl="0">
              <a:lnSpc>
                <a:spcPct val="90000"/>
              </a:lnSpc>
              <a:spcBef>
                <a:spcPts val="1000"/>
              </a:spcBef>
              <a:spcAft>
                <a:spcPts val="0"/>
              </a:spcAft>
              <a:buClr>
                <a:schemeClr val="dk1"/>
              </a:buClr>
              <a:buSzPct val="100000"/>
              <a:buNone/>
            </a:pPr>
            <a:r>
              <a:rPr lang="en-US" sz="1800" b="1" dirty="0"/>
              <a:t>Cover Art: </a:t>
            </a:r>
            <a:r>
              <a:rPr lang="en-US" sz="1800" dirty="0"/>
              <a:t>Jenn Glaser, </a:t>
            </a:r>
            <a:r>
              <a:rPr lang="en-US" sz="1800" i="1" dirty="0" err="1"/>
              <a:t>ScribeArts</a:t>
            </a:r>
            <a:endParaRPr dirty="0"/>
          </a:p>
          <a:p>
            <a:pPr marL="0" lvl="0" indent="0" algn="l" rtl="0">
              <a:lnSpc>
                <a:spcPct val="90000"/>
              </a:lnSpc>
              <a:spcBef>
                <a:spcPts val="1000"/>
              </a:spcBef>
              <a:spcAft>
                <a:spcPts val="0"/>
              </a:spcAft>
              <a:buClr>
                <a:schemeClr val="dk1"/>
              </a:buClr>
              <a:buSzPct val="100000"/>
              <a:buNone/>
            </a:pPr>
            <a:r>
              <a:rPr lang="en-US" sz="2400" b="1" dirty="0"/>
              <a:t>More Information:</a:t>
            </a:r>
            <a:endParaRPr dirty="0"/>
          </a:p>
          <a:p>
            <a:pPr marL="0" lvl="0" indent="0" algn="l" rtl="0">
              <a:lnSpc>
                <a:spcPct val="90000"/>
              </a:lnSpc>
              <a:spcBef>
                <a:spcPts val="1000"/>
              </a:spcBef>
              <a:spcAft>
                <a:spcPts val="0"/>
              </a:spcAft>
              <a:buClr>
                <a:schemeClr val="dk1"/>
              </a:buClr>
              <a:buSzPct val="100000"/>
              <a:buNone/>
            </a:pPr>
            <a:r>
              <a:rPr lang="en-US" sz="1800" u="sng" dirty="0">
                <a:solidFill>
                  <a:schemeClr val="hlink"/>
                </a:solidFill>
                <a:hlinkClick r:id="rId7"/>
              </a:rPr>
              <a:t>GLOBE Program</a:t>
            </a:r>
            <a:endParaRPr lang="en-US" sz="1800" u="sng" dirty="0">
              <a:solidFill>
                <a:schemeClr val="hlink"/>
              </a:solidFill>
            </a:endParaRPr>
          </a:p>
          <a:p>
            <a:pPr marL="0" indent="0">
              <a:buSzPct val="100000"/>
              <a:buNone/>
            </a:pPr>
            <a:r>
              <a:rPr lang="en-US" sz="1800" u="sng" dirty="0">
                <a:solidFill>
                  <a:schemeClr val="hlink"/>
                </a:solidFill>
                <a:hlinkClick r:id="rId8"/>
              </a:rPr>
              <a:t>NASA Earth Science </a:t>
            </a:r>
            <a:endParaRPr lang="en-US" sz="1800" dirty="0"/>
          </a:p>
          <a:p>
            <a:pPr marL="0" lvl="0" indent="0" algn="l" rtl="0">
              <a:lnSpc>
                <a:spcPct val="90000"/>
              </a:lnSpc>
              <a:spcBef>
                <a:spcPts val="1000"/>
              </a:spcBef>
              <a:spcAft>
                <a:spcPts val="0"/>
              </a:spcAft>
              <a:buClr>
                <a:schemeClr val="dk1"/>
              </a:buClr>
              <a:buSzPct val="100000"/>
              <a:buNone/>
            </a:pPr>
            <a:r>
              <a:rPr lang="en-US" sz="1800" u="sng" dirty="0">
                <a:solidFill>
                  <a:schemeClr val="hlink"/>
                </a:solidFill>
                <a:hlinkClick r:id="rId9"/>
              </a:rPr>
              <a:t>NASA Global Climate Change: Vital Signs of the Planet</a:t>
            </a:r>
            <a:endParaRPr sz="1800" dirty="0"/>
          </a:p>
          <a:p>
            <a:pPr marL="0" lvl="0" indent="0" algn="l" rtl="0">
              <a:lnSpc>
                <a:spcPct val="90000"/>
              </a:lnSpc>
              <a:spcBef>
                <a:spcPts val="1000"/>
              </a:spcBef>
              <a:spcAft>
                <a:spcPts val="0"/>
              </a:spcAft>
              <a:buClr>
                <a:schemeClr val="dk1"/>
              </a:buClr>
              <a:buSzPct val="100000"/>
              <a:buNone/>
            </a:pPr>
            <a:r>
              <a:rPr lang="en-US" sz="1800" dirty="0"/>
              <a:t>The GLOBE Program is sponsored by these organizations: </a:t>
            </a:r>
            <a:endParaRPr dirty="0"/>
          </a:p>
          <a:p>
            <a:pPr marL="0" lvl="0" indent="0" algn="l" rtl="0">
              <a:lnSpc>
                <a:spcPct val="90000"/>
              </a:lnSpc>
              <a:spcBef>
                <a:spcPts val="1000"/>
              </a:spcBef>
              <a:spcAft>
                <a:spcPts val="0"/>
              </a:spcAft>
              <a:buClr>
                <a:schemeClr val="dk1"/>
              </a:buClr>
              <a:buSzPct val="100000"/>
              <a:buNone/>
            </a:pPr>
            <a:endParaRPr sz="1800" dirty="0"/>
          </a:p>
          <a:p>
            <a:pPr marL="0" lvl="0" indent="0" algn="l" rtl="0">
              <a:lnSpc>
                <a:spcPct val="90000"/>
              </a:lnSpc>
              <a:spcBef>
                <a:spcPts val="1000"/>
              </a:spcBef>
              <a:spcAft>
                <a:spcPts val="0"/>
              </a:spcAft>
              <a:buClr>
                <a:schemeClr val="dk1"/>
              </a:buClr>
              <a:buSzPct val="100000"/>
              <a:buNone/>
            </a:pPr>
            <a:endParaRPr sz="1800" dirty="0"/>
          </a:p>
          <a:p>
            <a:pPr marL="0" lvl="0" indent="0" algn="l" rtl="0">
              <a:lnSpc>
                <a:spcPct val="90000"/>
              </a:lnSpc>
              <a:spcBef>
                <a:spcPts val="1000"/>
              </a:spcBef>
              <a:spcAft>
                <a:spcPts val="0"/>
              </a:spcAft>
              <a:buClr>
                <a:schemeClr val="dk1"/>
              </a:buClr>
              <a:buSzPct val="100000"/>
              <a:buNone/>
            </a:pPr>
            <a:endParaRPr sz="1800" dirty="0"/>
          </a:p>
          <a:p>
            <a:pPr marL="0" lvl="0" indent="0" algn="l" rtl="0">
              <a:lnSpc>
                <a:spcPct val="90000"/>
              </a:lnSpc>
              <a:spcBef>
                <a:spcPts val="1000"/>
              </a:spcBef>
              <a:spcAft>
                <a:spcPts val="0"/>
              </a:spcAft>
              <a:buClr>
                <a:srgbClr val="000000"/>
              </a:buClr>
              <a:buSzPct val="100000"/>
              <a:buNone/>
            </a:pPr>
            <a:endParaRPr sz="1400" b="1" dirty="0"/>
          </a:p>
          <a:p>
            <a:pPr marL="0" lvl="0" indent="0" algn="l" rtl="0">
              <a:lnSpc>
                <a:spcPct val="90000"/>
              </a:lnSpc>
              <a:spcBef>
                <a:spcPts val="1000"/>
              </a:spcBef>
              <a:spcAft>
                <a:spcPts val="0"/>
              </a:spcAft>
              <a:buClr>
                <a:schemeClr val="dk1"/>
              </a:buClr>
              <a:buSzPct val="100000"/>
              <a:buNone/>
            </a:pPr>
            <a:endParaRPr sz="1800" dirty="0"/>
          </a:p>
        </p:txBody>
      </p:sp>
      <p:pic>
        <p:nvPicPr>
          <p:cNvPr id="388" name="Google Shape;388;p31" descr="Logos for NASA, NOAA, NSF and the U.S. Department of State."/>
          <p:cNvPicPr preferRelativeResize="0">
            <a:picLocks noGrp="1"/>
          </p:cNvPicPr>
          <p:nvPr>
            <p:ph type="body" idx="2"/>
          </p:nvPr>
        </p:nvPicPr>
        <p:blipFill rotWithShape="1">
          <a:blip r:embed="rId10">
            <a:alphaModFix/>
          </a:blip>
          <a:srcRect/>
          <a:stretch/>
        </p:blipFill>
        <p:spPr>
          <a:xfrm>
            <a:off x="3627759" y="5695157"/>
            <a:ext cx="2435038" cy="505841"/>
          </a:xfrm>
          <a:prstGeom prst="rect">
            <a:avLst/>
          </a:prstGeom>
          <a:noFill/>
          <a:ln>
            <a:noFill/>
          </a:ln>
        </p:spPr>
      </p:pic>
      <p:sp>
        <p:nvSpPr>
          <p:cNvPr id="3" name="TextBox 2">
            <a:extLst>
              <a:ext uri="{FF2B5EF4-FFF2-40B4-BE49-F238E27FC236}">
                <a16:creationId xmlns:a16="http://schemas.microsoft.com/office/drawing/2014/main" id="{37EA9627-9DD0-6EF1-B1F8-905212060004}"/>
              </a:ext>
            </a:extLst>
          </p:cNvPr>
          <p:cNvSpPr txBox="1"/>
          <p:nvPr/>
        </p:nvSpPr>
        <p:spPr>
          <a:xfrm>
            <a:off x="1222372" y="6154192"/>
            <a:ext cx="7292979" cy="600164"/>
          </a:xfrm>
          <a:prstGeom prst="rect">
            <a:avLst/>
          </a:prstGeom>
          <a:noFill/>
        </p:spPr>
        <p:txBody>
          <a:bodyPr wrap="square">
            <a:spAutoFit/>
          </a:bodyPr>
          <a:lstStyle/>
          <a:p>
            <a:r>
              <a:rPr lang="en-US" sz="1100" i="1" dirty="0">
                <a:solidFill>
                  <a:srgbClr val="000000"/>
                </a:solidFill>
              </a:rPr>
              <a:t>November 2025. GLOBE Implementation Office: </a:t>
            </a:r>
            <a:r>
              <a:rPr lang="en-US" sz="1100" i="1" dirty="0"/>
              <a:t>Science, Training, Education, and Public Engagement Team.</a:t>
            </a:r>
          </a:p>
          <a:p>
            <a:r>
              <a:rPr lang="en-US" sz="1100" i="1" dirty="0"/>
              <a:t>If you edit and modify this slide set for use for educational purposes,  please note “modified by (and your name and date)” on this page. Thank you.</a:t>
            </a:r>
            <a:endParaRPr lang="en-US" sz="1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pic>
        <p:nvPicPr>
          <p:cNvPr id="115" name="Google Shape;115;p4" descr="banner: Soil Bulk Density"/>
          <p:cNvPicPr preferRelativeResize="0"/>
          <p:nvPr/>
        </p:nvPicPr>
        <p:blipFill rotWithShape="1">
          <a:blip r:embed="rId3">
            <a:alphaModFix/>
          </a:blip>
          <a:srcRect/>
          <a:stretch/>
        </p:blipFill>
        <p:spPr>
          <a:xfrm>
            <a:off x="1190652" y="-17545"/>
            <a:ext cx="7953348" cy="1022023"/>
          </a:xfrm>
          <a:prstGeom prst="rect">
            <a:avLst/>
          </a:prstGeom>
          <a:noFill/>
          <a:ln>
            <a:noFill/>
          </a:ln>
        </p:spPr>
      </p:pic>
      <p:pic>
        <p:nvPicPr>
          <p:cNvPr id="116" name="Google Shape;116;p4" descr="Menu: B. Why measure bulk density?"/>
          <p:cNvPicPr preferRelativeResize="0"/>
          <p:nvPr/>
        </p:nvPicPr>
        <p:blipFill rotWithShape="1">
          <a:blip r:embed="rId4">
            <a:alphaModFix/>
          </a:blip>
          <a:srcRect/>
          <a:stretch/>
        </p:blipFill>
        <p:spPr>
          <a:xfrm>
            <a:off x="-43205" y="0"/>
            <a:ext cx="1262787" cy="6843491"/>
          </a:xfrm>
          <a:prstGeom prst="rect">
            <a:avLst/>
          </a:prstGeom>
          <a:noFill/>
          <a:ln>
            <a:noFill/>
          </a:ln>
        </p:spPr>
      </p:pic>
      <p:sp>
        <p:nvSpPr>
          <p:cNvPr id="117" name="Google Shape;117;p4" descr="Why Measure Bulk Density?"/>
          <p:cNvSpPr txBox="1">
            <a:spLocks noGrp="1"/>
          </p:cNvSpPr>
          <p:nvPr>
            <p:ph type="title"/>
          </p:nvPr>
        </p:nvSpPr>
        <p:spPr>
          <a:xfrm>
            <a:off x="1318844" y="74909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32B01"/>
              </a:buClr>
              <a:buSzPts val="2800"/>
              <a:buFont typeface="Calibri"/>
              <a:buNone/>
            </a:pPr>
            <a:r>
              <a:rPr lang="en-US" sz="2800" b="1" dirty="0">
                <a:solidFill>
                  <a:srgbClr val="432B01"/>
                </a:solidFill>
                <a:latin typeface="Calibri"/>
                <a:ea typeface="Calibri"/>
                <a:cs typeface="Calibri"/>
                <a:sym typeface="Calibri"/>
              </a:rPr>
              <a:t>Why Measure Bulk Density?</a:t>
            </a:r>
            <a:endParaRPr dirty="0"/>
          </a:p>
        </p:txBody>
      </p:sp>
      <p:sp>
        <p:nvSpPr>
          <p:cNvPr id="118" name="Google Shape;118;p4" descr="Bulk density gives information on the ease with which roots can grow and water will filter through the different soil horizons of a profile. &#10;&#10;Bulk density is also used when converting between mass and volume for a soil sample. If we know the mass of a soil sample, we can calculate its volume and learn a great deal about the composition of that soil and its individual horizons.&#10;"/>
          <p:cNvSpPr txBox="1">
            <a:spLocks noGrp="1"/>
          </p:cNvSpPr>
          <p:nvPr>
            <p:ph type="body" idx="1"/>
          </p:nvPr>
        </p:nvSpPr>
        <p:spPr>
          <a:xfrm>
            <a:off x="1281126" y="1822450"/>
            <a:ext cx="768358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Font typeface="Calibri"/>
              <a:buNone/>
            </a:pPr>
            <a:r>
              <a:rPr lang="en-US" sz="1800" dirty="0"/>
              <a:t>Bulk density gives information on the ease with which roots can grow and water will filter through the different soil horizons of a profile. </a:t>
            </a:r>
            <a:endParaRPr dirty="0"/>
          </a:p>
          <a:p>
            <a:pPr marL="0" lvl="0" indent="0" algn="l" rtl="0">
              <a:lnSpc>
                <a:spcPct val="90000"/>
              </a:lnSpc>
              <a:spcBef>
                <a:spcPts val="1000"/>
              </a:spcBef>
              <a:spcAft>
                <a:spcPts val="0"/>
              </a:spcAft>
              <a:buClr>
                <a:schemeClr val="dk1"/>
              </a:buClr>
              <a:buSzPts val="1800"/>
              <a:buFont typeface="Calibri"/>
              <a:buNone/>
            </a:pPr>
            <a:endParaRPr sz="1800" dirty="0"/>
          </a:p>
          <a:p>
            <a:pPr marL="0" lvl="0" indent="0" algn="l" rtl="0">
              <a:lnSpc>
                <a:spcPct val="90000"/>
              </a:lnSpc>
              <a:spcBef>
                <a:spcPts val="1000"/>
              </a:spcBef>
              <a:spcAft>
                <a:spcPts val="0"/>
              </a:spcAft>
              <a:buClr>
                <a:schemeClr val="dk1"/>
              </a:buClr>
              <a:buSzPts val="1800"/>
              <a:buFont typeface="Calibri"/>
              <a:buNone/>
            </a:pPr>
            <a:r>
              <a:rPr lang="en-US" sz="1800" dirty="0"/>
              <a:t>Bulk density is also used when converting between mass and volume for a soil sample. If we know the mass of a soil sample, we can calculate its volume and learn a great deal about the composition of that soil and its individual horizons.</a:t>
            </a:r>
            <a:endParaRPr dirty="0"/>
          </a:p>
          <a:p>
            <a:pPr marL="228600" lvl="0" indent="-228600" algn="l" rtl="0">
              <a:lnSpc>
                <a:spcPct val="90000"/>
              </a:lnSpc>
              <a:spcBef>
                <a:spcPts val="1000"/>
              </a:spcBef>
              <a:spcAft>
                <a:spcPts val="0"/>
              </a:spcAft>
              <a:buClr>
                <a:schemeClr val="dk1"/>
              </a:buClr>
              <a:buSzPts val="1800"/>
              <a:buFont typeface="Calibri"/>
              <a:buNone/>
            </a:pPr>
            <a:endParaRPr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pic>
        <p:nvPicPr>
          <p:cNvPr id="124" name="Google Shape;124;p5" descr="banner: Soil Bulk Density"/>
          <p:cNvPicPr preferRelativeResize="0"/>
          <p:nvPr/>
        </p:nvPicPr>
        <p:blipFill rotWithShape="1">
          <a:blip r:embed="rId3">
            <a:alphaModFix/>
          </a:blip>
          <a:srcRect/>
          <a:stretch/>
        </p:blipFill>
        <p:spPr>
          <a:xfrm>
            <a:off x="1190652" y="-17545"/>
            <a:ext cx="7953348" cy="1022023"/>
          </a:xfrm>
          <a:prstGeom prst="rect">
            <a:avLst/>
          </a:prstGeom>
          <a:noFill/>
          <a:ln>
            <a:noFill/>
          </a:ln>
        </p:spPr>
      </p:pic>
      <p:pic>
        <p:nvPicPr>
          <p:cNvPr id="125" name="Google Shape;125;p5" descr="Menu: C. Preparations for the Protocol"/>
          <p:cNvPicPr preferRelativeResize="0"/>
          <p:nvPr/>
        </p:nvPicPr>
        <p:blipFill rotWithShape="1">
          <a:blip r:embed="rId4">
            <a:alphaModFix/>
          </a:blip>
          <a:srcRect/>
          <a:stretch/>
        </p:blipFill>
        <p:spPr>
          <a:xfrm>
            <a:off x="0" y="-1"/>
            <a:ext cx="1281126" cy="6929101"/>
          </a:xfrm>
          <a:prstGeom prst="rect">
            <a:avLst/>
          </a:prstGeom>
          <a:noFill/>
          <a:ln>
            <a:noFill/>
          </a:ln>
        </p:spPr>
      </p:pic>
      <p:sp>
        <p:nvSpPr>
          <p:cNvPr id="126" name="Google Shape;126;p5" descr="Protocol at a Glance"/>
          <p:cNvSpPr txBox="1">
            <a:spLocks noGrp="1"/>
          </p:cNvSpPr>
          <p:nvPr>
            <p:ph type="title"/>
          </p:nvPr>
        </p:nvSpPr>
        <p:spPr>
          <a:xfrm>
            <a:off x="1388401" y="65740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32B01"/>
              </a:buClr>
              <a:buSzPts val="3200"/>
              <a:buFont typeface="Calibri"/>
              <a:buNone/>
            </a:pPr>
            <a:r>
              <a:rPr lang="en-US" sz="3200" b="1" dirty="0">
                <a:solidFill>
                  <a:srgbClr val="432B01"/>
                </a:solidFill>
                <a:latin typeface="Calibri"/>
                <a:ea typeface="Calibri"/>
                <a:cs typeface="Calibri"/>
                <a:sym typeface="Calibri"/>
              </a:rPr>
              <a:t>Protocol at a Glance</a:t>
            </a:r>
            <a:endParaRPr dirty="0"/>
          </a:p>
        </p:txBody>
      </p:sp>
      <p:graphicFrame>
        <p:nvGraphicFramePr>
          <p:cNvPr id="127" name="Google Shape;127;p5" descr="Table of what is needed to do this protocol:  Where: Soil Characterization Site; Time Required 2 or 3 (50 minte) class periods; Frequency: once for a soil profile (collected and prepared soil samples can be stored for study and analyses at any time during the school year. Prerequisistes: Soil Characterization Protocol. This Protocol= Bulk Denisty Protocol; Field Guides, Soil Bulk Density Field and Lab Guide. Data Sheets- Bulk density Data Sheet and Soil Characterization Site Definition Sheet."/>
          <p:cNvGraphicFramePr/>
          <p:nvPr/>
        </p:nvGraphicFramePr>
        <p:xfrm>
          <a:off x="1587038" y="1679428"/>
          <a:ext cx="6985200" cy="4101675"/>
        </p:xfrm>
        <a:graphic>
          <a:graphicData uri="http://schemas.openxmlformats.org/drawingml/2006/table">
            <a:tbl>
              <a:tblPr firstRow="1" bandRow="1">
                <a:noFill/>
                <a:tableStyleId>{B017E755-B906-42A6-9DEB-FC72C10FD262}</a:tableStyleId>
              </a:tblPr>
              <a:tblGrid>
                <a:gridCol w="1500375">
                  <a:extLst>
                    <a:ext uri="{9D8B030D-6E8A-4147-A177-3AD203B41FA5}">
                      <a16:colId xmlns:a16="http://schemas.microsoft.com/office/drawing/2014/main" val="20000"/>
                    </a:ext>
                  </a:extLst>
                </a:gridCol>
                <a:gridCol w="5484825">
                  <a:extLst>
                    <a:ext uri="{9D8B030D-6E8A-4147-A177-3AD203B41FA5}">
                      <a16:colId xmlns:a16="http://schemas.microsoft.com/office/drawing/2014/main" val="20001"/>
                    </a:ext>
                  </a:extLst>
                </a:gridCol>
              </a:tblGrid>
              <a:tr h="537900">
                <a:tc>
                  <a:txBody>
                    <a:bodyPr/>
                    <a:lstStyle/>
                    <a:p>
                      <a:pPr marL="0" marR="0" lvl="0" indent="0" algn="l" rtl="0">
                        <a:spcBef>
                          <a:spcPts val="0"/>
                        </a:spcBef>
                        <a:spcAft>
                          <a:spcPts val="0"/>
                        </a:spcAft>
                        <a:buNone/>
                      </a:pPr>
                      <a:r>
                        <a:rPr lang="en-US" sz="1800" b="0" u="none" strike="noStrike" cap="none"/>
                        <a:t>Where </a:t>
                      </a:r>
                      <a:endParaRPr/>
                    </a:p>
                  </a:txBody>
                  <a:tcPr marL="91450" marR="91450" marT="45725" marB="45725"/>
                </a:tc>
                <a:tc>
                  <a:txBody>
                    <a:bodyPr/>
                    <a:lstStyle/>
                    <a:p>
                      <a:pPr marL="0" marR="0" lvl="0" indent="0" algn="l" rtl="0">
                        <a:spcBef>
                          <a:spcPts val="0"/>
                        </a:spcBef>
                        <a:spcAft>
                          <a:spcPts val="0"/>
                        </a:spcAft>
                        <a:buNone/>
                      </a:pPr>
                      <a:r>
                        <a:rPr lang="en-US" sz="1800" u="sng">
                          <a:solidFill>
                            <a:schemeClr val="hlink"/>
                          </a:solidFill>
                          <a:hlinkClick r:id="rId5"/>
                        </a:rPr>
                        <a:t>Soil Characterization Site</a:t>
                      </a:r>
                      <a:endParaRPr sz="1800"/>
                    </a:p>
                  </a:txBody>
                  <a:tcPr marL="91450" marR="91450" marT="45725" marB="45725"/>
                </a:tc>
                <a:extLst>
                  <a:ext uri="{0D108BD9-81ED-4DB2-BD59-A6C34878D82A}">
                    <a16:rowId xmlns:a16="http://schemas.microsoft.com/office/drawing/2014/main" val="10000"/>
                  </a:ext>
                </a:extLst>
              </a:tr>
              <a:tr h="505325">
                <a:tc>
                  <a:txBody>
                    <a:bodyPr/>
                    <a:lstStyle/>
                    <a:p>
                      <a:pPr marL="0" marR="0" lvl="0" indent="0" algn="l" rtl="0">
                        <a:spcBef>
                          <a:spcPts val="0"/>
                        </a:spcBef>
                        <a:spcAft>
                          <a:spcPts val="0"/>
                        </a:spcAft>
                        <a:buNone/>
                      </a:pPr>
                      <a:r>
                        <a:rPr lang="en-US" sz="1800"/>
                        <a:t>Time</a:t>
                      </a:r>
                      <a:endParaRPr/>
                    </a:p>
                  </a:txBody>
                  <a:tcPr marL="91450" marR="91450" marT="45725" marB="45725"/>
                </a:tc>
                <a:tc>
                  <a:txBody>
                    <a:bodyPr/>
                    <a:lstStyle/>
                    <a:p>
                      <a:pPr marL="0" marR="0" lvl="0" indent="0" algn="l" rtl="0">
                        <a:spcBef>
                          <a:spcPts val="0"/>
                        </a:spcBef>
                        <a:spcAft>
                          <a:spcPts val="0"/>
                        </a:spcAft>
                        <a:buNone/>
                      </a:pPr>
                      <a:r>
                        <a:rPr lang="en-US" sz="1800"/>
                        <a:t>2 or 3 (50 minute) class periods</a:t>
                      </a:r>
                      <a:endParaRPr/>
                    </a:p>
                  </a:txBody>
                  <a:tcPr marL="91450" marR="91450" marT="45725" marB="45725"/>
                </a:tc>
                <a:extLst>
                  <a:ext uri="{0D108BD9-81ED-4DB2-BD59-A6C34878D82A}">
                    <a16:rowId xmlns:a16="http://schemas.microsoft.com/office/drawing/2014/main" val="10001"/>
                  </a:ext>
                </a:extLst>
              </a:tr>
              <a:tr h="914400">
                <a:tc>
                  <a:txBody>
                    <a:bodyPr/>
                    <a:lstStyle/>
                    <a:p>
                      <a:pPr marL="0" marR="0" lvl="0" indent="0" algn="l" rtl="0">
                        <a:spcBef>
                          <a:spcPts val="0"/>
                        </a:spcBef>
                        <a:spcAft>
                          <a:spcPts val="0"/>
                        </a:spcAft>
                        <a:buNone/>
                      </a:pPr>
                      <a:r>
                        <a:rPr lang="en-US" sz="1800"/>
                        <a:t>Frequency</a:t>
                      </a:r>
                      <a:endParaRPr/>
                    </a:p>
                  </a:txBody>
                  <a:tcPr marL="91450" marR="91450" marT="45725" marB="45725"/>
                </a:tc>
                <a:tc>
                  <a:txBody>
                    <a:bodyPr/>
                    <a:lstStyle/>
                    <a:p>
                      <a:pPr marL="0" marR="0" lvl="0" indent="0" algn="l" rtl="0">
                        <a:spcBef>
                          <a:spcPts val="0"/>
                        </a:spcBef>
                        <a:spcAft>
                          <a:spcPts val="0"/>
                        </a:spcAft>
                        <a:buNone/>
                      </a:pPr>
                      <a:r>
                        <a:rPr lang="en-US" sz="1800"/>
                        <a:t>Once for a soil profile</a:t>
                      </a:r>
                      <a:endParaRPr/>
                    </a:p>
                    <a:p>
                      <a:pPr marL="0" marR="0" lvl="0" indent="0" algn="l" rtl="0">
                        <a:spcBef>
                          <a:spcPts val="0"/>
                        </a:spcBef>
                        <a:spcAft>
                          <a:spcPts val="0"/>
                        </a:spcAft>
                        <a:buNone/>
                      </a:pPr>
                      <a:r>
                        <a:rPr lang="en-US" sz="1800"/>
                        <a:t>Collected and prepared soil samples can be stored for study and analyses at any time during the school year</a:t>
                      </a:r>
                      <a:endParaRPr sz="1800"/>
                    </a:p>
                  </a:txBody>
                  <a:tcPr marL="91450" marR="91450" marT="45725" marB="45725"/>
                </a:tc>
                <a:extLst>
                  <a:ext uri="{0D108BD9-81ED-4DB2-BD59-A6C34878D82A}">
                    <a16:rowId xmlns:a16="http://schemas.microsoft.com/office/drawing/2014/main" val="10002"/>
                  </a:ext>
                </a:extLst>
              </a:tr>
              <a:tr h="493300">
                <a:tc>
                  <a:txBody>
                    <a:bodyPr/>
                    <a:lstStyle/>
                    <a:p>
                      <a:pPr marL="0" marR="0" lvl="0" indent="0" algn="l" rtl="0">
                        <a:spcBef>
                          <a:spcPts val="0"/>
                        </a:spcBef>
                        <a:spcAft>
                          <a:spcPts val="0"/>
                        </a:spcAft>
                        <a:buNone/>
                      </a:pPr>
                      <a:r>
                        <a:rPr lang="en-US" sz="1800"/>
                        <a:t>Prerequisites</a:t>
                      </a:r>
                      <a:endParaRPr/>
                    </a:p>
                  </a:txBody>
                  <a:tcPr marL="91450" marR="91450" marT="45725" marB="45725"/>
                </a:tc>
                <a:tc>
                  <a:txBody>
                    <a:bodyPr/>
                    <a:lstStyle/>
                    <a:p>
                      <a:pPr marL="0" marR="0" lvl="0" indent="0" algn="l" rtl="0">
                        <a:spcBef>
                          <a:spcPts val="0"/>
                        </a:spcBef>
                        <a:spcAft>
                          <a:spcPts val="0"/>
                        </a:spcAft>
                        <a:buNone/>
                      </a:pPr>
                      <a:r>
                        <a:rPr lang="en-US" sz="1800" u="sng">
                          <a:solidFill>
                            <a:schemeClr val="hlink"/>
                          </a:solidFill>
                          <a:hlinkClick r:id="rId6"/>
                        </a:rPr>
                        <a:t>Soil Characterization Protocol</a:t>
                      </a:r>
                      <a:endParaRPr sz="1800"/>
                    </a:p>
                  </a:txBody>
                  <a:tcPr marL="91450" marR="91450" marT="45725" marB="45725"/>
                </a:tc>
                <a:extLst>
                  <a:ext uri="{0D108BD9-81ED-4DB2-BD59-A6C34878D82A}">
                    <a16:rowId xmlns:a16="http://schemas.microsoft.com/office/drawing/2014/main" val="10003"/>
                  </a:ext>
                </a:extLst>
              </a:tr>
              <a:tr h="541425">
                <a:tc>
                  <a:txBody>
                    <a:bodyPr/>
                    <a:lstStyle/>
                    <a:p>
                      <a:pPr marL="0" marR="0" lvl="0" indent="0" algn="l" rtl="0">
                        <a:spcBef>
                          <a:spcPts val="0"/>
                        </a:spcBef>
                        <a:spcAft>
                          <a:spcPts val="0"/>
                        </a:spcAft>
                        <a:buNone/>
                      </a:pPr>
                      <a:r>
                        <a:rPr lang="en-US" sz="1800"/>
                        <a:t>Protocol</a:t>
                      </a:r>
                      <a:endParaRPr/>
                    </a:p>
                  </a:txBody>
                  <a:tcPr marL="91450" marR="91450" marT="45725" marB="45725"/>
                </a:tc>
                <a:tc>
                  <a:txBody>
                    <a:bodyPr/>
                    <a:lstStyle/>
                    <a:p>
                      <a:pPr marL="0" marR="0" lvl="0" indent="0" algn="l" rtl="0">
                        <a:spcBef>
                          <a:spcPts val="0"/>
                        </a:spcBef>
                        <a:spcAft>
                          <a:spcPts val="0"/>
                        </a:spcAft>
                        <a:buNone/>
                      </a:pPr>
                      <a:r>
                        <a:rPr lang="en-US" sz="1800" u="sng">
                          <a:solidFill>
                            <a:schemeClr val="hlink"/>
                          </a:solidFill>
                          <a:hlinkClick r:id="rId7"/>
                        </a:rPr>
                        <a:t>Bulk Density Protocol</a:t>
                      </a:r>
                      <a:endParaRPr sz="1800"/>
                    </a:p>
                  </a:txBody>
                  <a:tcPr marL="91450" marR="91450" marT="45725" marB="45725"/>
                </a:tc>
                <a:extLst>
                  <a:ext uri="{0D108BD9-81ED-4DB2-BD59-A6C34878D82A}">
                    <a16:rowId xmlns:a16="http://schemas.microsoft.com/office/drawing/2014/main" val="10004"/>
                  </a:ext>
                </a:extLst>
              </a:tr>
              <a:tr h="469225">
                <a:tc>
                  <a:txBody>
                    <a:bodyPr/>
                    <a:lstStyle/>
                    <a:p>
                      <a:pPr marL="0" marR="0" lvl="0" indent="0" algn="l" rtl="0">
                        <a:spcBef>
                          <a:spcPts val="0"/>
                        </a:spcBef>
                        <a:spcAft>
                          <a:spcPts val="0"/>
                        </a:spcAft>
                        <a:buNone/>
                      </a:pPr>
                      <a:r>
                        <a:rPr lang="en-US" sz="1800"/>
                        <a:t>Field Guides</a:t>
                      </a:r>
                      <a:endParaRPr/>
                    </a:p>
                  </a:txBody>
                  <a:tcPr marL="91450" marR="91450" marT="45725" marB="45725"/>
                </a:tc>
                <a:tc>
                  <a:txBody>
                    <a:bodyPr/>
                    <a:lstStyle/>
                    <a:p>
                      <a:pPr marL="0" marR="0" lvl="0" indent="0" algn="l" rtl="0">
                        <a:spcBef>
                          <a:spcPts val="0"/>
                        </a:spcBef>
                        <a:spcAft>
                          <a:spcPts val="0"/>
                        </a:spcAft>
                        <a:buNone/>
                      </a:pPr>
                      <a:r>
                        <a:rPr lang="en-US" sz="1800" u="sng">
                          <a:solidFill>
                            <a:schemeClr val="hlink"/>
                          </a:solidFill>
                          <a:hlinkClick r:id="rId8"/>
                        </a:rPr>
                        <a:t>Soil Bulk Density Field and Lab Guide</a:t>
                      </a:r>
                      <a:endParaRPr sz="1800"/>
                    </a:p>
                  </a:txBody>
                  <a:tcPr marL="91450" marR="91450" marT="45725" marB="45725"/>
                </a:tc>
                <a:extLst>
                  <a:ext uri="{0D108BD9-81ED-4DB2-BD59-A6C34878D82A}">
                    <a16:rowId xmlns:a16="http://schemas.microsoft.com/office/drawing/2014/main" val="10005"/>
                  </a:ext>
                </a:extLst>
              </a:tr>
              <a:tr h="640075">
                <a:tc>
                  <a:txBody>
                    <a:bodyPr/>
                    <a:lstStyle/>
                    <a:p>
                      <a:pPr marL="0" marR="0" lvl="0" indent="0" algn="l" rtl="0">
                        <a:spcBef>
                          <a:spcPts val="0"/>
                        </a:spcBef>
                        <a:spcAft>
                          <a:spcPts val="0"/>
                        </a:spcAft>
                        <a:buNone/>
                      </a:pPr>
                      <a:r>
                        <a:rPr lang="en-US" sz="1800" dirty="0"/>
                        <a:t>Data Sheets</a:t>
                      </a:r>
                      <a:endParaRPr dirty="0"/>
                    </a:p>
                  </a:txBody>
                  <a:tcPr marL="91450" marR="91450" marT="45725" marB="45725"/>
                </a:tc>
                <a:tc>
                  <a:txBody>
                    <a:bodyPr/>
                    <a:lstStyle/>
                    <a:p>
                      <a:pPr marL="0" marR="0" lvl="0" indent="0" algn="l" rtl="0">
                        <a:spcBef>
                          <a:spcPts val="0"/>
                        </a:spcBef>
                        <a:spcAft>
                          <a:spcPts val="0"/>
                        </a:spcAft>
                        <a:buNone/>
                      </a:pPr>
                      <a:r>
                        <a:rPr lang="en-US" sz="1800" u="sng" dirty="0">
                          <a:solidFill>
                            <a:schemeClr val="hlink"/>
                          </a:solidFill>
                          <a:hlinkClick r:id="rId9"/>
                        </a:rPr>
                        <a:t>Bulk Density Data Sheet</a:t>
                      </a:r>
                      <a:endParaRPr sz="1800" dirty="0"/>
                    </a:p>
                    <a:p>
                      <a:pPr marL="0" marR="0" lvl="0" indent="0" algn="l" rtl="0">
                        <a:spcBef>
                          <a:spcPts val="0"/>
                        </a:spcBef>
                        <a:spcAft>
                          <a:spcPts val="0"/>
                        </a:spcAft>
                        <a:buNone/>
                      </a:pPr>
                      <a:r>
                        <a:rPr lang="en-US" sz="1800" u="sng" dirty="0">
                          <a:solidFill>
                            <a:schemeClr val="hlink"/>
                          </a:solidFill>
                          <a:hlinkClick r:id="rId5"/>
                        </a:rPr>
                        <a:t>Soil Characterization Site Definition Sheet</a:t>
                      </a:r>
                      <a:endParaRPr sz="1800" dirty="0"/>
                    </a:p>
                  </a:txBody>
                  <a:tcPr marL="91450" marR="91450" marT="45725" marB="45725"/>
                </a:tc>
                <a:extLst>
                  <a:ext uri="{0D108BD9-81ED-4DB2-BD59-A6C34878D82A}">
                    <a16:rowId xmlns:a16="http://schemas.microsoft.com/office/drawing/2014/main" val="10006"/>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pic>
        <p:nvPicPr>
          <p:cNvPr id="133" name="Google Shape;133;p6" descr="banner: Soil Bulk Density"/>
          <p:cNvPicPr preferRelativeResize="0"/>
          <p:nvPr/>
        </p:nvPicPr>
        <p:blipFill rotWithShape="1">
          <a:blip r:embed="rId3">
            <a:alphaModFix/>
          </a:blip>
          <a:srcRect/>
          <a:stretch/>
        </p:blipFill>
        <p:spPr>
          <a:xfrm>
            <a:off x="1190652" y="-17545"/>
            <a:ext cx="7953348" cy="1022023"/>
          </a:xfrm>
          <a:prstGeom prst="rect">
            <a:avLst/>
          </a:prstGeom>
          <a:noFill/>
          <a:ln>
            <a:noFill/>
          </a:ln>
        </p:spPr>
      </p:pic>
      <p:pic>
        <p:nvPicPr>
          <p:cNvPr id="134" name="Google Shape;134;p6" descr="Menu: C. Preparations for the Protocol"/>
          <p:cNvPicPr preferRelativeResize="0"/>
          <p:nvPr/>
        </p:nvPicPr>
        <p:blipFill rotWithShape="1">
          <a:blip r:embed="rId4">
            <a:alphaModFix/>
          </a:blip>
          <a:srcRect/>
          <a:stretch/>
        </p:blipFill>
        <p:spPr>
          <a:xfrm>
            <a:off x="0" y="-1"/>
            <a:ext cx="1281126" cy="6929101"/>
          </a:xfrm>
          <a:prstGeom prst="rect">
            <a:avLst/>
          </a:prstGeom>
          <a:noFill/>
          <a:ln>
            <a:noFill/>
          </a:ln>
        </p:spPr>
      </p:pic>
      <p:sp>
        <p:nvSpPr>
          <p:cNvPr id="135" name="Google Shape;135;p6" descr="Materials and Instruments Required for Fieldwork"/>
          <p:cNvSpPr txBox="1">
            <a:spLocks noGrp="1"/>
          </p:cNvSpPr>
          <p:nvPr>
            <p:ph type="title"/>
          </p:nvPr>
        </p:nvSpPr>
        <p:spPr>
          <a:xfrm>
            <a:off x="1269213" y="70361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32B01"/>
              </a:buClr>
              <a:buSzPts val="2400"/>
              <a:buFont typeface="Calibri"/>
              <a:buNone/>
            </a:pPr>
            <a:r>
              <a:rPr lang="en-US" sz="2400" b="1" dirty="0">
                <a:solidFill>
                  <a:srgbClr val="432B01"/>
                </a:solidFill>
                <a:latin typeface="Calibri"/>
                <a:ea typeface="Calibri"/>
                <a:cs typeface="Calibri"/>
                <a:sym typeface="Calibri"/>
              </a:rPr>
              <a:t>Materials and Instruments Required for Fieldwork</a:t>
            </a:r>
            <a:endParaRPr dirty="0"/>
          </a:p>
        </p:txBody>
      </p:sp>
      <p:sp>
        <p:nvSpPr>
          <p:cNvPr id="136" name="Google Shape;136;p6" descr="4-Liter (1 quart) size sealable bags or containers&#10;3 or more Sampling Cans&#10;Wood Block &#10;Hammer&#10;Trowel or shovel&#10;Marker&#10;&#10;See the Defining a Soil Characterization Sample Site Slide Set for a complete list of all required equipment for soil characterization field work and sampling for lab analysis.&#10;Where to find specifications for instruments used in GLOBE investigations.&#10;Where to find scientific instruments needed for this protocol.&#10;"/>
          <p:cNvSpPr txBox="1">
            <a:spLocks noGrp="1"/>
          </p:cNvSpPr>
          <p:nvPr>
            <p:ph type="body" idx="1"/>
          </p:nvPr>
        </p:nvSpPr>
        <p:spPr>
          <a:xfrm>
            <a:off x="1419489" y="1708092"/>
            <a:ext cx="4479506" cy="4718437"/>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1800"/>
              <a:buChar char="•"/>
            </a:pPr>
            <a:r>
              <a:rPr lang="en-US" sz="1800" dirty="0"/>
              <a:t>4-Liter (1 quart) size sealable bags or containers</a:t>
            </a:r>
            <a:endParaRPr dirty="0"/>
          </a:p>
          <a:p>
            <a:pPr marL="228600" lvl="0" indent="-228600" algn="l" rtl="0">
              <a:lnSpc>
                <a:spcPct val="90000"/>
              </a:lnSpc>
              <a:spcBef>
                <a:spcPts val="1000"/>
              </a:spcBef>
              <a:spcAft>
                <a:spcPts val="0"/>
              </a:spcAft>
              <a:buClr>
                <a:schemeClr val="dk1"/>
              </a:buClr>
              <a:buSzPts val="1800"/>
              <a:buChar char="•"/>
            </a:pPr>
            <a:r>
              <a:rPr lang="en-US" sz="1800" dirty="0"/>
              <a:t>3 or more Sampling Cans</a:t>
            </a:r>
            <a:endParaRPr dirty="0"/>
          </a:p>
          <a:p>
            <a:pPr marL="228600" lvl="0" indent="-228600" algn="l" rtl="0">
              <a:lnSpc>
                <a:spcPct val="90000"/>
              </a:lnSpc>
              <a:spcBef>
                <a:spcPts val="1000"/>
              </a:spcBef>
              <a:spcAft>
                <a:spcPts val="0"/>
              </a:spcAft>
              <a:buClr>
                <a:schemeClr val="dk1"/>
              </a:buClr>
              <a:buSzPts val="1800"/>
              <a:buChar char="•"/>
            </a:pPr>
            <a:r>
              <a:rPr lang="en-US" sz="1800" dirty="0"/>
              <a:t>Wood Block </a:t>
            </a:r>
            <a:endParaRPr dirty="0"/>
          </a:p>
          <a:p>
            <a:pPr marL="228600" lvl="0" indent="-228600" algn="l" rtl="0">
              <a:lnSpc>
                <a:spcPct val="90000"/>
              </a:lnSpc>
              <a:spcBef>
                <a:spcPts val="1000"/>
              </a:spcBef>
              <a:spcAft>
                <a:spcPts val="0"/>
              </a:spcAft>
              <a:buClr>
                <a:schemeClr val="dk1"/>
              </a:buClr>
              <a:buSzPts val="1800"/>
              <a:buChar char="•"/>
            </a:pPr>
            <a:r>
              <a:rPr lang="en-US" sz="1800" dirty="0"/>
              <a:t>Hammer</a:t>
            </a:r>
            <a:endParaRPr dirty="0"/>
          </a:p>
          <a:p>
            <a:pPr marL="228600" lvl="0" indent="-228600" algn="l" rtl="0">
              <a:lnSpc>
                <a:spcPct val="90000"/>
              </a:lnSpc>
              <a:spcBef>
                <a:spcPts val="1000"/>
              </a:spcBef>
              <a:spcAft>
                <a:spcPts val="0"/>
              </a:spcAft>
              <a:buClr>
                <a:schemeClr val="dk1"/>
              </a:buClr>
              <a:buSzPts val="1800"/>
              <a:buChar char="•"/>
            </a:pPr>
            <a:r>
              <a:rPr lang="en-US" sz="1800" dirty="0"/>
              <a:t>Trowel or shovel</a:t>
            </a:r>
            <a:endParaRPr dirty="0"/>
          </a:p>
          <a:p>
            <a:pPr marL="228600" lvl="0" indent="-228600" algn="l" rtl="0">
              <a:lnSpc>
                <a:spcPct val="90000"/>
              </a:lnSpc>
              <a:spcBef>
                <a:spcPts val="1000"/>
              </a:spcBef>
              <a:spcAft>
                <a:spcPts val="0"/>
              </a:spcAft>
              <a:buClr>
                <a:schemeClr val="dk1"/>
              </a:buClr>
              <a:buSzPts val="1800"/>
              <a:buChar char="•"/>
            </a:pPr>
            <a:r>
              <a:rPr lang="en-US" sz="1800" dirty="0"/>
              <a:t>Marker</a:t>
            </a:r>
            <a:endParaRPr dirty="0"/>
          </a:p>
          <a:p>
            <a:pPr marL="228600" lvl="0" indent="-228600" algn="l" rtl="0">
              <a:lnSpc>
                <a:spcPct val="90000"/>
              </a:lnSpc>
              <a:spcBef>
                <a:spcPts val="1000"/>
              </a:spcBef>
              <a:spcAft>
                <a:spcPts val="0"/>
              </a:spcAft>
              <a:buClr>
                <a:schemeClr val="dk1"/>
              </a:buClr>
              <a:buSzPts val="1500"/>
              <a:buFont typeface="Calibri"/>
              <a:buNone/>
            </a:pPr>
            <a:endParaRPr sz="1500" dirty="0"/>
          </a:p>
          <a:p>
            <a:pPr marL="0" lvl="0" indent="0" algn="l" rtl="0">
              <a:lnSpc>
                <a:spcPct val="90000"/>
              </a:lnSpc>
              <a:spcBef>
                <a:spcPts val="1000"/>
              </a:spcBef>
              <a:spcAft>
                <a:spcPts val="0"/>
              </a:spcAft>
              <a:buClr>
                <a:schemeClr val="dk1"/>
              </a:buClr>
              <a:buSzPts val="1500"/>
              <a:buFont typeface="Calibri"/>
              <a:buNone/>
            </a:pPr>
            <a:r>
              <a:rPr lang="en-US" sz="1500" dirty="0"/>
              <a:t>See the Defining a Soil Characterization Sample Site Slide Set for a complete list of all required equipment for soil characterization field work and sampling for lab analysis.</a:t>
            </a:r>
            <a:endParaRPr dirty="0"/>
          </a:p>
          <a:p>
            <a:pPr marL="0" lvl="0" indent="0" algn="l" rtl="0">
              <a:lnSpc>
                <a:spcPct val="90000"/>
              </a:lnSpc>
              <a:spcBef>
                <a:spcPts val="1000"/>
              </a:spcBef>
              <a:spcAft>
                <a:spcPts val="0"/>
              </a:spcAft>
              <a:buClr>
                <a:schemeClr val="dk1"/>
              </a:buClr>
              <a:buSzPts val="1500"/>
              <a:buFont typeface="Calibri"/>
              <a:buNone/>
            </a:pPr>
            <a:r>
              <a:rPr lang="en-US" sz="1500" dirty="0"/>
              <a:t>Where to find </a:t>
            </a:r>
            <a:r>
              <a:rPr lang="en-US" sz="1500" u="sng" dirty="0">
                <a:solidFill>
                  <a:schemeClr val="hlink"/>
                </a:solidFill>
                <a:hlinkClick r:id="rId5"/>
              </a:rPr>
              <a:t>specifications for instruments </a:t>
            </a:r>
            <a:r>
              <a:rPr lang="en-US" sz="1500" dirty="0"/>
              <a:t>used in GLOBE investigations.</a:t>
            </a:r>
            <a:endParaRPr dirty="0"/>
          </a:p>
          <a:p>
            <a:pPr marL="0" lvl="0" indent="0" algn="l" rtl="0">
              <a:lnSpc>
                <a:spcPct val="90000"/>
              </a:lnSpc>
              <a:spcBef>
                <a:spcPts val="1000"/>
              </a:spcBef>
              <a:spcAft>
                <a:spcPts val="0"/>
              </a:spcAft>
              <a:buClr>
                <a:schemeClr val="dk1"/>
              </a:buClr>
              <a:buSzPts val="1500"/>
              <a:buFont typeface="Calibri"/>
              <a:buNone/>
            </a:pPr>
            <a:r>
              <a:rPr lang="en-US" sz="1500" u="sng" dirty="0">
                <a:solidFill>
                  <a:schemeClr val="hlink"/>
                </a:solidFill>
                <a:hlinkClick r:id="rId6"/>
              </a:rPr>
              <a:t>Where to find scientific instruments</a:t>
            </a:r>
            <a:r>
              <a:rPr lang="en-US" sz="1500" dirty="0"/>
              <a:t> needed for this protocol.</a:t>
            </a:r>
            <a:endParaRPr dirty="0"/>
          </a:p>
          <a:p>
            <a:pPr marL="228600" lvl="0" indent="-228600" algn="l" rtl="0">
              <a:lnSpc>
                <a:spcPct val="90000"/>
              </a:lnSpc>
              <a:spcBef>
                <a:spcPts val="1000"/>
              </a:spcBef>
              <a:spcAft>
                <a:spcPts val="0"/>
              </a:spcAft>
              <a:buClr>
                <a:schemeClr val="dk1"/>
              </a:buClr>
              <a:buSzPts val="1800"/>
              <a:buFont typeface="Calibri"/>
              <a:buNone/>
            </a:pPr>
            <a:endParaRPr sz="1800" dirty="0"/>
          </a:p>
          <a:p>
            <a:pPr marL="228600" lvl="0" indent="-228600" algn="l" rtl="0">
              <a:lnSpc>
                <a:spcPct val="90000"/>
              </a:lnSpc>
              <a:spcBef>
                <a:spcPts val="1000"/>
              </a:spcBef>
              <a:spcAft>
                <a:spcPts val="0"/>
              </a:spcAft>
              <a:buClr>
                <a:schemeClr val="dk1"/>
              </a:buClr>
              <a:buSzPts val="1800"/>
              <a:buFont typeface="Calibri"/>
              <a:buNone/>
            </a:pPr>
            <a:endParaRPr sz="1800" dirty="0"/>
          </a:p>
          <a:p>
            <a:pPr marL="228600" lvl="0" indent="-228600" algn="l" rtl="0">
              <a:lnSpc>
                <a:spcPct val="90000"/>
              </a:lnSpc>
              <a:spcBef>
                <a:spcPts val="1000"/>
              </a:spcBef>
              <a:spcAft>
                <a:spcPts val="0"/>
              </a:spcAft>
              <a:buClr>
                <a:schemeClr val="dk1"/>
              </a:buClr>
              <a:buSzPts val="1800"/>
              <a:buFont typeface="Calibri"/>
              <a:buNone/>
            </a:pPr>
            <a:endParaRPr sz="1800" dirty="0"/>
          </a:p>
        </p:txBody>
      </p:sp>
      <p:pic>
        <p:nvPicPr>
          <p:cNvPr id="137" name="Google Shape;137;p6" descr="Illustration of equipment needed for fieldwork and listed on this page"/>
          <p:cNvPicPr preferRelativeResize="0">
            <a:picLocks noGrp="1"/>
          </p:cNvPicPr>
          <p:nvPr>
            <p:ph type="body" idx="2"/>
          </p:nvPr>
        </p:nvPicPr>
        <p:blipFill rotWithShape="1">
          <a:blip r:embed="rId7">
            <a:alphaModFix/>
          </a:blip>
          <a:srcRect/>
          <a:stretch/>
        </p:blipFill>
        <p:spPr>
          <a:xfrm>
            <a:off x="5799136" y="2029176"/>
            <a:ext cx="3166444" cy="326786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pic>
        <p:nvPicPr>
          <p:cNvPr id="143" name="Google Shape;143;p7" descr="banner: Soil Bulk Density"/>
          <p:cNvPicPr preferRelativeResize="0"/>
          <p:nvPr/>
        </p:nvPicPr>
        <p:blipFill rotWithShape="1">
          <a:blip r:embed="rId3">
            <a:alphaModFix/>
          </a:blip>
          <a:srcRect/>
          <a:stretch/>
        </p:blipFill>
        <p:spPr>
          <a:xfrm>
            <a:off x="1179526" y="0"/>
            <a:ext cx="7953348" cy="1022023"/>
          </a:xfrm>
          <a:prstGeom prst="rect">
            <a:avLst/>
          </a:prstGeom>
          <a:noFill/>
          <a:ln>
            <a:noFill/>
          </a:ln>
        </p:spPr>
      </p:pic>
      <p:pic>
        <p:nvPicPr>
          <p:cNvPr id="144" name="Google Shape;144;p7" descr="Menu: D. Sampling"/>
          <p:cNvPicPr preferRelativeResize="0"/>
          <p:nvPr/>
        </p:nvPicPr>
        <p:blipFill rotWithShape="1">
          <a:blip r:embed="rId4">
            <a:alphaModFix/>
          </a:blip>
          <a:srcRect/>
          <a:stretch/>
        </p:blipFill>
        <p:spPr>
          <a:xfrm>
            <a:off x="0" y="-36096"/>
            <a:ext cx="1244450" cy="7158791"/>
          </a:xfrm>
          <a:prstGeom prst="rect">
            <a:avLst/>
          </a:prstGeom>
          <a:noFill/>
          <a:ln>
            <a:noFill/>
          </a:ln>
        </p:spPr>
      </p:pic>
      <p:sp>
        <p:nvSpPr>
          <p:cNvPr id="145" name="Google Shape;145;p7" descr="Taking Samples of Known Volume"/>
          <p:cNvSpPr txBox="1">
            <a:spLocks noGrp="1"/>
          </p:cNvSpPr>
          <p:nvPr>
            <p:ph type="title"/>
          </p:nvPr>
        </p:nvSpPr>
        <p:spPr>
          <a:xfrm>
            <a:off x="1246174" y="76104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32B01"/>
              </a:buClr>
              <a:buSzPts val="2800"/>
              <a:buFont typeface="Calibri"/>
              <a:buNone/>
            </a:pPr>
            <a:r>
              <a:rPr lang="en-US" sz="2800" b="1" dirty="0">
                <a:solidFill>
                  <a:srgbClr val="432B01"/>
                </a:solidFill>
                <a:latin typeface="Calibri"/>
                <a:ea typeface="Calibri"/>
                <a:cs typeface="Calibri"/>
                <a:sym typeface="Calibri"/>
              </a:rPr>
              <a:t>Taking Samples of Known Volume</a:t>
            </a:r>
            <a:endParaRPr dirty="0"/>
          </a:p>
        </p:txBody>
      </p:sp>
      <p:sp>
        <p:nvSpPr>
          <p:cNvPr id="146" name="Google Shape;146;p7" descr="For each horizon in your soil profile, push a can or pipe (you will measure the cans’ mass and volume later) into the side of the horizon. If necessary, wet the soil first so that the can will go in easily. Stop when the can is even with the soil’s surface. (Remember, you will collect three samples from each horizon in your profile.)&#10;&#10;If it is still difficult to push the can into the soil, you may need to place a piece of wood over the can and hit the wood with the hammer to spread the force of the hammer blow to all edges of the can at once and to minimize denting the can.&#10;&#10;Some denting is allowed in the procedure, but if the can dents too badly, consider taking only a surface bulk density sample or wait until after rain when the soil might be softer.&#10;"/>
          <p:cNvSpPr txBox="1">
            <a:spLocks noGrp="1"/>
          </p:cNvSpPr>
          <p:nvPr>
            <p:ph type="body" idx="1"/>
          </p:nvPr>
        </p:nvSpPr>
        <p:spPr>
          <a:xfrm>
            <a:off x="1244450" y="1700089"/>
            <a:ext cx="5586656" cy="4351338"/>
          </a:xfrm>
          <a:prstGeom prst="rect">
            <a:avLst/>
          </a:prstGeom>
          <a:noFill/>
          <a:ln>
            <a:noFill/>
          </a:ln>
        </p:spPr>
        <p:txBody>
          <a:bodyPr spcFirstLastPara="1" wrap="square" lIns="91425" tIns="45700" rIns="91425" bIns="45700" anchor="t" anchorCtr="0">
            <a:normAutofit lnSpcReduction="10000"/>
          </a:bodyPr>
          <a:lstStyle/>
          <a:p>
            <a:pPr marL="63500" lvl="0" indent="0" algn="l" rtl="0">
              <a:lnSpc>
                <a:spcPct val="90000"/>
              </a:lnSpc>
              <a:spcBef>
                <a:spcPts val="0"/>
              </a:spcBef>
              <a:spcAft>
                <a:spcPts val="0"/>
              </a:spcAft>
              <a:buClr>
                <a:schemeClr val="dk1"/>
              </a:buClr>
              <a:buSzPts val="1800"/>
              <a:buNone/>
            </a:pPr>
            <a:r>
              <a:rPr lang="en-US" sz="1800" dirty="0"/>
              <a:t>For each horizon in your soil profile, push a can or pipe (you will measure the cans’ mass and volume later) into the side of the horizon. If necessary, wet the soil first so that the can will go in easily. Stop when the can is even with the soil’s surface. (Remember, you will collect three samples from each horizon in your profile.)</a:t>
            </a:r>
            <a:endParaRPr dirty="0"/>
          </a:p>
          <a:p>
            <a:pPr marL="63500" lvl="0" indent="0" algn="l" rtl="0">
              <a:lnSpc>
                <a:spcPct val="90000"/>
              </a:lnSpc>
              <a:spcBef>
                <a:spcPts val="1000"/>
              </a:spcBef>
              <a:spcAft>
                <a:spcPts val="0"/>
              </a:spcAft>
              <a:buClr>
                <a:schemeClr val="dk1"/>
              </a:buClr>
              <a:buSzPts val="1800"/>
              <a:buNone/>
            </a:pPr>
            <a:endParaRPr sz="1800" dirty="0"/>
          </a:p>
          <a:p>
            <a:pPr marL="63500" lvl="0" indent="0" algn="l" rtl="0">
              <a:lnSpc>
                <a:spcPct val="90000"/>
              </a:lnSpc>
              <a:spcBef>
                <a:spcPts val="1000"/>
              </a:spcBef>
              <a:spcAft>
                <a:spcPts val="0"/>
              </a:spcAft>
              <a:buClr>
                <a:schemeClr val="dk1"/>
              </a:buClr>
              <a:buSzPts val="1800"/>
              <a:buNone/>
            </a:pPr>
            <a:r>
              <a:rPr lang="en-US" sz="1800" dirty="0"/>
              <a:t>If it is still difficult to push the can into the soil, you may need to place a piece of wood over the can and hit the wood with the hammer to spread the force of the hammer blow to all edges of the can at once and to minimize denting the can.</a:t>
            </a:r>
            <a:endParaRPr dirty="0"/>
          </a:p>
          <a:p>
            <a:pPr marL="63500" lvl="0" indent="0" algn="l" rtl="0">
              <a:lnSpc>
                <a:spcPct val="90000"/>
              </a:lnSpc>
              <a:spcBef>
                <a:spcPts val="1000"/>
              </a:spcBef>
              <a:spcAft>
                <a:spcPts val="0"/>
              </a:spcAft>
              <a:buClr>
                <a:schemeClr val="dk1"/>
              </a:buClr>
              <a:buSzPts val="1800"/>
              <a:buNone/>
            </a:pPr>
            <a:endParaRPr sz="1800" dirty="0"/>
          </a:p>
          <a:p>
            <a:pPr marL="63500" lvl="0" indent="0" algn="l" rtl="0">
              <a:lnSpc>
                <a:spcPct val="90000"/>
              </a:lnSpc>
              <a:spcBef>
                <a:spcPts val="1000"/>
              </a:spcBef>
              <a:spcAft>
                <a:spcPts val="0"/>
              </a:spcAft>
              <a:buClr>
                <a:schemeClr val="dk1"/>
              </a:buClr>
              <a:buSzPts val="1800"/>
              <a:buNone/>
            </a:pPr>
            <a:r>
              <a:rPr lang="en-US" sz="1800" dirty="0"/>
              <a:t>Some denting is allowed in the procedure, but if the can dents too badly, consider taking only a surface bulk density sample or wait until after rain when the soil might be softer.</a:t>
            </a:r>
            <a:endParaRPr dirty="0"/>
          </a:p>
          <a:p>
            <a:pPr marL="63500" lvl="0" indent="0" algn="l" rtl="0">
              <a:lnSpc>
                <a:spcPct val="90000"/>
              </a:lnSpc>
              <a:spcBef>
                <a:spcPts val="1000"/>
              </a:spcBef>
              <a:spcAft>
                <a:spcPts val="0"/>
              </a:spcAft>
              <a:buClr>
                <a:schemeClr val="dk1"/>
              </a:buClr>
              <a:buSzPts val="1800"/>
              <a:buNone/>
            </a:pPr>
            <a:endParaRPr sz="1800" dirty="0"/>
          </a:p>
          <a:p>
            <a:pPr marL="63500" lvl="0" indent="0" algn="l" rtl="0">
              <a:lnSpc>
                <a:spcPct val="90000"/>
              </a:lnSpc>
              <a:spcBef>
                <a:spcPts val="1000"/>
              </a:spcBef>
              <a:spcAft>
                <a:spcPts val="0"/>
              </a:spcAft>
              <a:buClr>
                <a:schemeClr val="dk1"/>
              </a:buClr>
              <a:buSzPts val="1800"/>
              <a:buNone/>
            </a:pPr>
            <a:endParaRPr sz="1800" dirty="0"/>
          </a:p>
        </p:txBody>
      </p:sp>
      <p:pic>
        <p:nvPicPr>
          <p:cNvPr id="147" name="Google Shape;147;p7" descr="Three photographs showing the steps in taking samples:  1. push can into soil, open end down. 2. Same can with a board over it. 3. If it is difficult to push the can into the soil, use a hammer on the wood to push can into soil."/>
          <p:cNvPicPr preferRelativeResize="0">
            <a:picLocks noGrp="1"/>
          </p:cNvPicPr>
          <p:nvPr>
            <p:ph type="body" idx="2"/>
          </p:nvPr>
        </p:nvPicPr>
        <p:blipFill rotWithShape="1">
          <a:blip r:embed="rId5">
            <a:alphaModFix/>
          </a:blip>
          <a:srcRect/>
          <a:stretch/>
        </p:blipFill>
        <p:spPr>
          <a:xfrm>
            <a:off x="6831106" y="1618226"/>
            <a:ext cx="1954119" cy="490158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pic>
        <p:nvPicPr>
          <p:cNvPr id="153" name="Google Shape;153;p8" descr="banner: Soil Bulk Density"/>
          <p:cNvPicPr preferRelativeResize="0"/>
          <p:nvPr/>
        </p:nvPicPr>
        <p:blipFill rotWithShape="1">
          <a:blip r:embed="rId3">
            <a:alphaModFix/>
          </a:blip>
          <a:srcRect/>
          <a:stretch/>
        </p:blipFill>
        <p:spPr>
          <a:xfrm>
            <a:off x="1179526" y="0"/>
            <a:ext cx="7953348" cy="1022023"/>
          </a:xfrm>
          <a:prstGeom prst="rect">
            <a:avLst/>
          </a:prstGeom>
          <a:noFill/>
          <a:ln>
            <a:noFill/>
          </a:ln>
        </p:spPr>
      </p:pic>
      <p:pic>
        <p:nvPicPr>
          <p:cNvPr id="154" name="Google Shape;154;p8" descr="Menu: D. Sampling"/>
          <p:cNvPicPr preferRelativeResize="0"/>
          <p:nvPr/>
        </p:nvPicPr>
        <p:blipFill rotWithShape="1">
          <a:blip r:embed="rId4">
            <a:alphaModFix/>
          </a:blip>
          <a:srcRect/>
          <a:stretch/>
        </p:blipFill>
        <p:spPr>
          <a:xfrm>
            <a:off x="0" y="-36096"/>
            <a:ext cx="1244450" cy="7158791"/>
          </a:xfrm>
          <a:prstGeom prst="rect">
            <a:avLst/>
          </a:prstGeom>
          <a:noFill/>
          <a:ln>
            <a:noFill/>
          </a:ln>
        </p:spPr>
      </p:pic>
      <p:sp>
        <p:nvSpPr>
          <p:cNvPr id="155" name="Google Shape;155;p8" descr="Remove Samples from the Soil Horizon"/>
          <p:cNvSpPr txBox="1">
            <a:spLocks noGrp="1"/>
          </p:cNvSpPr>
          <p:nvPr>
            <p:ph type="title"/>
          </p:nvPr>
        </p:nvSpPr>
        <p:spPr>
          <a:xfrm>
            <a:off x="1246174" y="76104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32B01"/>
              </a:buClr>
              <a:buSzPts val="2800"/>
              <a:buFont typeface="Calibri"/>
              <a:buNone/>
            </a:pPr>
            <a:r>
              <a:rPr lang="en-US" sz="2800" b="1" dirty="0">
                <a:solidFill>
                  <a:srgbClr val="432B01"/>
                </a:solidFill>
                <a:latin typeface="Calibri"/>
                <a:ea typeface="Calibri"/>
                <a:cs typeface="Calibri"/>
                <a:sym typeface="Calibri"/>
              </a:rPr>
              <a:t>Remove Samples from the Soil Horizon</a:t>
            </a:r>
            <a:endParaRPr dirty="0"/>
          </a:p>
        </p:txBody>
      </p:sp>
      <p:sp>
        <p:nvSpPr>
          <p:cNvPr id="156" name="Google Shape;156;p8" descr="Using a trowel or shovel, remove the can and the soil surrounding it. Trim the soil from around the can until it is flat against the edges of the can so that the volume of the soil is the same as the volume of the can.&#10;&#10;If a rock or other object sticks out of the top of the sample, return the sample to the ground, wipe the can clean and take a new sample near the same location. Make sure you sample in undisturbed soil."/>
          <p:cNvSpPr txBox="1">
            <a:spLocks noGrp="1"/>
          </p:cNvSpPr>
          <p:nvPr>
            <p:ph type="body" idx="1"/>
          </p:nvPr>
        </p:nvSpPr>
        <p:spPr>
          <a:xfrm>
            <a:off x="1414582" y="1769804"/>
            <a:ext cx="46880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Font typeface="Calibri"/>
              <a:buNone/>
            </a:pPr>
            <a:r>
              <a:rPr lang="en-US" sz="1800" dirty="0"/>
              <a:t>Using a trowel or shovel, remove the can and the soil surrounding it. Trim the soil from around the can until it is flat against the edges of the can so that the volume of the soil is the same as the volume of the can.</a:t>
            </a:r>
            <a:endParaRPr dirty="0"/>
          </a:p>
          <a:p>
            <a:pPr marL="0" lvl="0" indent="0" algn="l" rtl="0">
              <a:lnSpc>
                <a:spcPct val="90000"/>
              </a:lnSpc>
              <a:spcBef>
                <a:spcPts val="2200"/>
              </a:spcBef>
              <a:spcAft>
                <a:spcPts val="0"/>
              </a:spcAft>
              <a:buClr>
                <a:schemeClr val="dk1"/>
              </a:buClr>
              <a:buSzPts val="1800"/>
              <a:buFont typeface="Calibri"/>
              <a:buNone/>
            </a:pPr>
            <a:endParaRPr sz="1800" dirty="0"/>
          </a:p>
          <a:p>
            <a:pPr marL="0" lvl="0" indent="0" algn="l" rtl="0">
              <a:lnSpc>
                <a:spcPct val="90000"/>
              </a:lnSpc>
              <a:spcBef>
                <a:spcPts val="2200"/>
              </a:spcBef>
              <a:spcAft>
                <a:spcPts val="0"/>
              </a:spcAft>
              <a:buClr>
                <a:schemeClr val="dk1"/>
              </a:buClr>
              <a:buSzPts val="1800"/>
              <a:buFont typeface="Calibri"/>
              <a:buNone/>
            </a:pPr>
            <a:endParaRPr sz="1800" dirty="0"/>
          </a:p>
          <a:p>
            <a:pPr marL="0" lvl="0" indent="0" algn="l" rtl="0">
              <a:lnSpc>
                <a:spcPct val="90000"/>
              </a:lnSpc>
              <a:spcBef>
                <a:spcPts val="2000"/>
              </a:spcBef>
              <a:spcAft>
                <a:spcPts val="0"/>
              </a:spcAft>
              <a:buClr>
                <a:schemeClr val="dk1"/>
              </a:buClr>
              <a:buSzPts val="1800"/>
              <a:buFont typeface="Calibri"/>
              <a:buNone/>
            </a:pPr>
            <a:r>
              <a:rPr lang="en-US" sz="1800" dirty="0"/>
              <a:t>If a rock or other object sticks out of the top of the sample, return the sample to the ground, wipe the can clean and take a new sample near the same location. Make sure you sample in undisturbed soil.</a:t>
            </a:r>
            <a:endParaRPr dirty="0"/>
          </a:p>
          <a:p>
            <a:pPr marL="63500" lvl="0" indent="0" algn="l" rtl="0">
              <a:lnSpc>
                <a:spcPct val="90000"/>
              </a:lnSpc>
              <a:spcBef>
                <a:spcPts val="1000"/>
              </a:spcBef>
              <a:spcAft>
                <a:spcPts val="0"/>
              </a:spcAft>
              <a:buClr>
                <a:schemeClr val="dk1"/>
              </a:buClr>
              <a:buSzPts val="1800"/>
              <a:buNone/>
            </a:pPr>
            <a:endParaRPr sz="1800" dirty="0"/>
          </a:p>
          <a:p>
            <a:pPr marL="63500" lvl="0" indent="0" algn="l" rtl="0">
              <a:lnSpc>
                <a:spcPct val="90000"/>
              </a:lnSpc>
              <a:spcBef>
                <a:spcPts val="1000"/>
              </a:spcBef>
              <a:spcAft>
                <a:spcPts val="0"/>
              </a:spcAft>
              <a:buClr>
                <a:schemeClr val="dk1"/>
              </a:buClr>
              <a:buSzPts val="1800"/>
              <a:buNone/>
            </a:pPr>
            <a:endParaRPr sz="1800" dirty="0"/>
          </a:p>
        </p:txBody>
      </p:sp>
      <p:pic>
        <p:nvPicPr>
          <p:cNvPr id="157" name="Google Shape;157;p8" descr="Two photographs showing how to remove the sample can. 1. Loosen soil around can using a trowel. 2. Scrape the top so that the soil is flat against the edge of the can and fills the full volume of the can. "/>
          <p:cNvPicPr preferRelativeResize="0">
            <a:picLocks noGrp="1"/>
          </p:cNvPicPr>
          <p:nvPr>
            <p:ph type="body" idx="2"/>
          </p:nvPr>
        </p:nvPicPr>
        <p:blipFill rotWithShape="1">
          <a:blip r:embed="rId5">
            <a:alphaModFix/>
          </a:blip>
          <a:srcRect/>
          <a:stretch/>
        </p:blipFill>
        <p:spPr>
          <a:xfrm>
            <a:off x="6272715" y="1783065"/>
            <a:ext cx="2168757" cy="42611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9" descr="Illustration of the equipment needed for lab work and listed on this slide."/>
          <p:cNvPicPr preferRelativeResize="0">
            <a:picLocks noGrp="1"/>
          </p:cNvPicPr>
          <p:nvPr>
            <p:ph type="body" idx="2"/>
          </p:nvPr>
        </p:nvPicPr>
        <p:blipFill rotWithShape="1">
          <a:blip r:embed="rId3">
            <a:alphaModFix/>
          </a:blip>
          <a:srcRect/>
          <a:stretch/>
        </p:blipFill>
        <p:spPr>
          <a:xfrm>
            <a:off x="5002129" y="1708093"/>
            <a:ext cx="3886200" cy="3293235"/>
          </a:xfrm>
          <a:prstGeom prst="rect">
            <a:avLst/>
          </a:prstGeom>
          <a:noFill/>
          <a:ln>
            <a:noFill/>
          </a:ln>
        </p:spPr>
      </p:pic>
      <p:sp>
        <p:nvSpPr>
          <p:cNvPr id="163" name="Google Shape;163;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pic>
        <p:nvPicPr>
          <p:cNvPr id="164" name="Google Shape;164;p9" descr="banner: Soil Bulk Density"/>
          <p:cNvPicPr preferRelativeResize="0"/>
          <p:nvPr/>
        </p:nvPicPr>
        <p:blipFill rotWithShape="1">
          <a:blip r:embed="rId4">
            <a:alphaModFix/>
          </a:blip>
          <a:srcRect/>
          <a:stretch/>
        </p:blipFill>
        <p:spPr>
          <a:xfrm>
            <a:off x="1190652" y="-17545"/>
            <a:ext cx="7953348" cy="1022023"/>
          </a:xfrm>
          <a:prstGeom prst="rect">
            <a:avLst/>
          </a:prstGeom>
          <a:noFill/>
          <a:ln>
            <a:noFill/>
          </a:ln>
        </p:spPr>
      </p:pic>
      <p:pic>
        <p:nvPicPr>
          <p:cNvPr id="165" name="Google Shape;165;p9" descr="Menu: C. Preparations for the Protocol"/>
          <p:cNvPicPr preferRelativeResize="0"/>
          <p:nvPr/>
        </p:nvPicPr>
        <p:blipFill rotWithShape="1">
          <a:blip r:embed="rId5">
            <a:alphaModFix/>
          </a:blip>
          <a:srcRect/>
          <a:stretch/>
        </p:blipFill>
        <p:spPr>
          <a:xfrm>
            <a:off x="0" y="-1"/>
            <a:ext cx="1281126" cy="6929101"/>
          </a:xfrm>
          <a:prstGeom prst="rect">
            <a:avLst/>
          </a:prstGeom>
          <a:noFill/>
          <a:ln>
            <a:noFill/>
          </a:ln>
        </p:spPr>
      </p:pic>
      <p:sp>
        <p:nvSpPr>
          <p:cNvPr id="166" name="Google Shape;166;p9" descr="Materials and Instruments Required for Lab Work"/>
          <p:cNvSpPr txBox="1">
            <a:spLocks noGrp="1"/>
          </p:cNvSpPr>
          <p:nvPr>
            <p:ph type="title"/>
          </p:nvPr>
        </p:nvSpPr>
        <p:spPr>
          <a:xfrm>
            <a:off x="1347774" y="64999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32B01"/>
              </a:buClr>
              <a:buSzPts val="2400"/>
              <a:buFont typeface="Calibri"/>
              <a:buNone/>
            </a:pPr>
            <a:r>
              <a:rPr lang="en-US" sz="2400" b="1" dirty="0">
                <a:solidFill>
                  <a:srgbClr val="432B01"/>
                </a:solidFill>
                <a:latin typeface="Calibri"/>
                <a:ea typeface="Calibri"/>
                <a:cs typeface="Calibri"/>
                <a:sym typeface="Calibri"/>
              </a:rPr>
              <a:t>Materials and Instruments Required for Lab Work</a:t>
            </a:r>
            <a:endParaRPr dirty="0"/>
          </a:p>
        </p:txBody>
      </p:sp>
      <p:sp>
        <p:nvSpPr>
          <p:cNvPr id="167" name="Google Shape;167;p9" descr="Drying oven&#10;Graduated cylinder&#10;Water (or possibly alcohol if soil samples contain twigs)&#10;#10 Sieve (2 mm mesh openings)&#10;Latex gloves&#10;Paper to catch sieved soil&#10;Rolling pin, hammer, or other utensil for crushing peds and separating particles&#10;Paper or cloth wipe towel&#10;"/>
          <p:cNvSpPr txBox="1">
            <a:spLocks noGrp="1"/>
          </p:cNvSpPr>
          <p:nvPr>
            <p:ph type="body" idx="1"/>
          </p:nvPr>
        </p:nvSpPr>
        <p:spPr>
          <a:xfrm>
            <a:off x="1347774" y="1708093"/>
            <a:ext cx="38862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1800"/>
              <a:buChar char="•"/>
            </a:pPr>
            <a:r>
              <a:rPr lang="en-US" sz="1800" dirty="0"/>
              <a:t>Drying oven</a:t>
            </a:r>
            <a:endParaRPr dirty="0"/>
          </a:p>
          <a:p>
            <a:pPr marL="228600" lvl="0" indent="-228600" algn="l" rtl="0">
              <a:lnSpc>
                <a:spcPct val="90000"/>
              </a:lnSpc>
              <a:spcBef>
                <a:spcPts val="1000"/>
              </a:spcBef>
              <a:spcAft>
                <a:spcPts val="0"/>
              </a:spcAft>
              <a:buClr>
                <a:schemeClr val="dk1"/>
              </a:buClr>
              <a:buSzPts val="1800"/>
              <a:buChar char="•"/>
            </a:pPr>
            <a:r>
              <a:rPr lang="en-US" sz="1800" dirty="0"/>
              <a:t>Graduated cylinder</a:t>
            </a:r>
            <a:endParaRPr dirty="0"/>
          </a:p>
          <a:p>
            <a:pPr marL="228600" lvl="0" indent="-228600" algn="l" rtl="0">
              <a:lnSpc>
                <a:spcPct val="90000"/>
              </a:lnSpc>
              <a:spcBef>
                <a:spcPts val="1000"/>
              </a:spcBef>
              <a:spcAft>
                <a:spcPts val="0"/>
              </a:spcAft>
              <a:buClr>
                <a:schemeClr val="dk1"/>
              </a:buClr>
              <a:buSzPts val="1800"/>
              <a:buChar char="•"/>
            </a:pPr>
            <a:r>
              <a:rPr lang="en-US" sz="1800" dirty="0"/>
              <a:t>Water (or possibly alcohol if soil samples contain twigs)</a:t>
            </a:r>
            <a:endParaRPr dirty="0"/>
          </a:p>
          <a:p>
            <a:pPr marL="228600" lvl="0" indent="-228600" algn="l" rtl="0">
              <a:lnSpc>
                <a:spcPct val="90000"/>
              </a:lnSpc>
              <a:spcBef>
                <a:spcPts val="1000"/>
              </a:spcBef>
              <a:spcAft>
                <a:spcPts val="0"/>
              </a:spcAft>
              <a:buClr>
                <a:schemeClr val="dk1"/>
              </a:buClr>
              <a:buSzPts val="1800"/>
              <a:buChar char="•"/>
            </a:pPr>
            <a:r>
              <a:rPr lang="en-US" sz="1800" dirty="0"/>
              <a:t>#10 Sieve (2 mm mesh openings)</a:t>
            </a:r>
            <a:endParaRPr dirty="0"/>
          </a:p>
          <a:p>
            <a:pPr marL="228600" lvl="0" indent="-228600" algn="l" rtl="0">
              <a:lnSpc>
                <a:spcPct val="90000"/>
              </a:lnSpc>
              <a:spcBef>
                <a:spcPts val="1000"/>
              </a:spcBef>
              <a:spcAft>
                <a:spcPts val="0"/>
              </a:spcAft>
              <a:buClr>
                <a:schemeClr val="dk1"/>
              </a:buClr>
              <a:buSzPts val="1800"/>
              <a:buChar char="•"/>
            </a:pPr>
            <a:r>
              <a:rPr lang="en-US" sz="1800" dirty="0"/>
              <a:t>Latex gloves</a:t>
            </a:r>
            <a:endParaRPr dirty="0"/>
          </a:p>
          <a:p>
            <a:pPr marL="228600" lvl="0" indent="-228600" algn="l" rtl="0">
              <a:lnSpc>
                <a:spcPct val="90000"/>
              </a:lnSpc>
              <a:spcBef>
                <a:spcPts val="1000"/>
              </a:spcBef>
              <a:spcAft>
                <a:spcPts val="0"/>
              </a:spcAft>
              <a:buClr>
                <a:schemeClr val="dk1"/>
              </a:buClr>
              <a:buSzPts val="1800"/>
              <a:buChar char="•"/>
            </a:pPr>
            <a:r>
              <a:rPr lang="en-US" sz="1800" dirty="0"/>
              <a:t>Paper to catch sieved soil</a:t>
            </a:r>
            <a:endParaRPr dirty="0"/>
          </a:p>
          <a:p>
            <a:pPr marL="228600" lvl="0" indent="-228600" algn="l" rtl="0">
              <a:lnSpc>
                <a:spcPct val="90000"/>
              </a:lnSpc>
              <a:spcBef>
                <a:spcPts val="1000"/>
              </a:spcBef>
              <a:spcAft>
                <a:spcPts val="0"/>
              </a:spcAft>
              <a:buClr>
                <a:schemeClr val="dk1"/>
              </a:buClr>
              <a:buSzPts val="1800"/>
              <a:buChar char="•"/>
            </a:pPr>
            <a:r>
              <a:rPr lang="en-US" sz="1800" dirty="0"/>
              <a:t>Rolling pin, hammer, or other utensil for crushing peds and separating particles</a:t>
            </a:r>
            <a:endParaRPr dirty="0"/>
          </a:p>
          <a:p>
            <a:pPr marL="228600" lvl="0" indent="-228600" algn="l" rtl="0">
              <a:lnSpc>
                <a:spcPct val="90000"/>
              </a:lnSpc>
              <a:spcBef>
                <a:spcPts val="1000"/>
              </a:spcBef>
              <a:spcAft>
                <a:spcPts val="0"/>
              </a:spcAft>
              <a:buClr>
                <a:schemeClr val="dk1"/>
              </a:buClr>
              <a:buSzPts val="1800"/>
              <a:buChar char="•"/>
            </a:pPr>
            <a:r>
              <a:rPr lang="en-US" sz="1800" dirty="0"/>
              <a:t>Paper or cloth wipe towel</a:t>
            </a:r>
            <a:endParaRPr dirty="0"/>
          </a:p>
          <a:p>
            <a:pPr marL="228600" lvl="0" indent="-228600" algn="l" rtl="0">
              <a:lnSpc>
                <a:spcPct val="90000"/>
              </a:lnSpc>
              <a:spcBef>
                <a:spcPts val="1000"/>
              </a:spcBef>
              <a:spcAft>
                <a:spcPts val="0"/>
              </a:spcAft>
              <a:buClr>
                <a:schemeClr val="dk1"/>
              </a:buClr>
              <a:buSzPts val="1800"/>
              <a:buFont typeface="Calibri"/>
              <a:buNone/>
            </a:pPr>
            <a:endParaRPr sz="1800" dirty="0"/>
          </a:p>
          <a:p>
            <a:pPr marL="228600" lvl="0" indent="-228600" algn="l" rtl="0">
              <a:lnSpc>
                <a:spcPct val="90000"/>
              </a:lnSpc>
              <a:spcBef>
                <a:spcPts val="1000"/>
              </a:spcBef>
              <a:spcAft>
                <a:spcPts val="0"/>
              </a:spcAft>
              <a:buClr>
                <a:schemeClr val="dk1"/>
              </a:buClr>
              <a:buSzPts val="1800"/>
              <a:buFont typeface="Calibri"/>
              <a:buNone/>
            </a:pPr>
            <a:endParaRPr sz="1800" dirty="0"/>
          </a:p>
          <a:p>
            <a:pPr marL="228600" lvl="0" indent="-228600" algn="l" rtl="0">
              <a:lnSpc>
                <a:spcPct val="90000"/>
              </a:lnSpc>
              <a:spcBef>
                <a:spcPts val="1000"/>
              </a:spcBef>
              <a:spcAft>
                <a:spcPts val="0"/>
              </a:spcAft>
              <a:buClr>
                <a:schemeClr val="dk1"/>
              </a:buClr>
              <a:buSzPts val="1800"/>
              <a:buFont typeface="Calibri"/>
              <a:buNone/>
            </a:pPr>
            <a:endParaRPr sz="1800" dirty="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493</TotalTime>
  <Words>3251</Words>
  <Application>Microsoft Macintosh PowerPoint</Application>
  <PresentationFormat>On-screen Show (4:3)</PresentationFormat>
  <Paragraphs>350</Paragraphs>
  <Slides>36</Slides>
  <Notes>36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Palatino</vt:lpstr>
      <vt:lpstr>Office Theme</vt:lpstr>
      <vt:lpstr>Slide One</vt:lpstr>
      <vt:lpstr>Overview</vt:lpstr>
      <vt:lpstr>Introduction to Soil Bulk Density</vt:lpstr>
      <vt:lpstr>Why Measure Bulk Density?</vt:lpstr>
      <vt:lpstr>Protocol at a Glance</vt:lpstr>
      <vt:lpstr>Materials and Instruments Required for Fieldwork</vt:lpstr>
      <vt:lpstr>Taking Samples of Known Volume</vt:lpstr>
      <vt:lpstr>Remove Samples from the Soil Horizon</vt:lpstr>
      <vt:lpstr>Materials and Instruments Required for Lab Work</vt:lpstr>
      <vt:lpstr>Labeling Sample Cans for Transport to the Lab</vt:lpstr>
      <vt:lpstr>Measuring Wet Mass</vt:lpstr>
      <vt:lpstr>Drying Soil Samples in a Soil Drying Oven</vt:lpstr>
      <vt:lpstr>Drying Soil Samples using a heat lamp</vt:lpstr>
      <vt:lpstr>Measuring Dry Mass and Sieving Dry Soil</vt:lpstr>
      <vt:lpstr>Saving the Dry Sieved Soil</vt:lpstr>
      <vt:lpstr>Measuring Sampling Can Mass</vt:lpstr>
      <vt:lpstr>Measuring Sampling Can Volume</vt:lpstr>
      <vt:lpstr>How to Determine Volume If Filling the Container Requires More Than One Cylinder Full of Water</vt:lpstr>
      <vt:lpstr>Measuring Sampling Pipe Mass and Volume</vt:lpstr>
      <vt:lpstr>Measuring the Mass of Rocks</vt:lpstr>
      <vt:lpstr>Measuring the Volume of Rocks</vt:lpstr>
      <vt:lpstr>Bulk Density Calculation</vt:lpstr>
      <vt:lpstr>Reporting Data to GLOBE</vt:lpstr>
      <vt:lpstr>Bulk Density Site Creation</vt:lpstr>
      <vt:lpstr>PowerPoint Presentation</vt:lpstr>
      <vt:lpstr>PowerPoint Presentation</vt:lpstr>
      <vt:lpstr>PowerPoint Presentation</vt:lpstr>
      <vt:lpstr>PowerPoint Presentation</vt:lpstr>
      <vt:lpstr>PowerPoint Presentation</vt:lpstr>
      <vt:lpstr>PowerPoint Presentation</vt:lpstr>
      <vt:lpstr>Bulk Density Data Visualization</vt:lpstr>
      <vt:lpstr>Quiz Yourself</vt:lpstr>
      <vt:lpstr>Frequently Asked Questions-1</vt:lpstr>
      <vt:lpstr>Frequently Asked Questions-2</vt:lpstr>
      <vt:lpstr>Some Questions for Further Investigation</vt:lpstr>
      <vt:lpstr>Please provide us with feedback about this module. This is a community project and we welcome your comments, suggestions and edits!   Questions about this module? Contact GLOBE: help@nasaglobe.org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rusty low</dc:creator>
  <cp:lastModifiedBy>Alison Mote</cp:lastModifiedBy>
  <cp:revision>6</cp:revision>
  <dcterms:created xsi:type="dcterms:W3CDTF">2016-07-06T18:23:00Z</dcterms:created>
  <dcterms:modified xsi:type="dcterms:W3CDTF">2025-11-21T23:05:27Z</dcterms:modified>
</cp:coreProperties>
</file>