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32" r:id="rId56"/>
    <p:sldId id="333" r:id="rId57"/>
    <p:sldId id="334"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9144000" cy="6858000" type="screen4x3"/>
  <p:notesSz cx="6858000" cy="9144000"/>
  <p:embeddedFontLst>
    <p:embeddedFont>
      <p:font typeface="Noto Sans Symbols" panose="020F0502020204030204" pitchFamily="34" charset="0"/>
      <p:regular r:id="rId78"/>
      <p:bold r:id="rId79"/>
      <p:italic r:id="rId80"/>
      <p:boldItalic r:id="rId81"/>
    </p:embeddedFont>
    <p:embeddedFont>
      <p:font typeface="Quattrocento" panose="02020502030000000404" pitchFamily="18"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idlOputVIASbWX6mZWUNE5h65OY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30"/>
  </p:normalViewPr>
  <p:slideViewPr>
    <p:cSldViewPr snapToGrid="0">
      <p:cViewPr varScale="1">
        <p:scale>
          <a:sx n="119" d="100"/>
          <a:sy n="119" d="100"/>
        </p:scale>
        <p:origin x="1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EB8774A2-628D-3654-118D-570FBDBB178E}"/>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3E0DE714-2BF0-08FF-D6D8-30C4D415356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2FA2B4FE-3336-A4AC-552D-CBAFB4D09FE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651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5FE9F64F-4986-EF41-426A-E4E920DD0BD9}"/>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925BC11F-2A18-5A8D-D00D-244EACA57B6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E59D4665-5B36-A721-98F7-5FF518D0AB9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270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BFF0D326-C715-42E8-58F7-5FA6B418C516}"/>
            </a:ext>
          </a:extLst>
        </p:cNvPr>
        <p:cNvGrpSpPr/>
        <p:nvPr/>
      </p:nvGrpSpPr>
      <p:grpSpPr>
        <a:xfrm>
          <a:off x="0" y="0"/>
          <a:ext cx="0" cy="0"/>
          <a:chOff x="0" y="0"/>
          <a:chExt cx="0" cy="0"/>
        </a:xfrm>
      </p:grpSpPr>
      <p:sp>
        <p:nvSpPr>
          <p:cNvPr id="651" name="Google Shape;651;p54:notes">
            <a:extLst>
              <a:ext uri="{FF2B5EF4-FFF2-40B4-BE49-F238E27FC236}">
                <a16:creationId xmlns:a16="http://schemas.microsoft.com/office/drawing/2014/main" id="{5210BAAD-E56D-40AC-D3F6-20554E4B570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54:notes">
            <a:extLst>
              <a:ext uri="{FF2B5EF4-FFF2-40B4-BE49-F238E27FC236}">
                <a16:creationId xmlns:a16="http://schemas.microsoft.com/office/drawing/2014/main" id="{889205F5-243A-134E-DD96-22C85167BEA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69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6" name="Google Shape;74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8" name="Google Shape;768;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3" name="Google Shape;823;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6" name="Google Shape;856;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7" name="Google Shape;86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79"/>
          <p:cNvSpPr txBox="1">
            <a:spLocks noGrp="1"/>
          </p:cNvSpPr>
          <p:nvPr>
            <p:ph type="title"/>
          </p:nvPr>
        </p:nvSpPr>
        <p:spPr>
          <a:xfrm>
            <a:off x="994410" y="1073150"/>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340C"/>
              </a:buClr>
              <a:buSzPts val="3200"/>
              <a:buFont typeface="Calibri"/>
              <a:buNone/>
              <a:defRPr sz="3200" b="1">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9"/>
          <p:cNvSpPr txBox="1">
            <a:spLocks noGrp="1"/>
          </p:cNvSpPr>
          <p:nvPr>
            <p:ph type="body" idx="1"/>
          </p:nvPr>
        </p:nvSpPr>
        <p:spPr>
          <a:xfrm>
            <a:off x="1085850" y="191531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8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8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8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8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8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6"/>
          <p:cNvSpPr>
            <a:spLocks noGrp="1"/>
          </p:cNvSpPr>
          <p:nvPr>
            <p:ph type="pic" idx="2"/>
          </p:nvPr>
        </p:nvSpPr>
        <p:spPr>
          <a:xfrm>
            <a:off x="3887391" y="987426"/>
            <a:ext cx="4629150" cy="4873625"/>
          </a:xfrm>
          <a:prstGeom prst="rect">
            <a:avLst/>
          </a:prstGeom>
          <a:noFill/>
          <a:ln>
            <a:noFill/>
          </a:ln>
        </p:spPr>
      </p:sp>
      <p:sp>
        <p:nvSpPr>
          <p:cNvPr id="68" name="Google Shape;68;p8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8" Type="http://schemas.openxmlformats.org/officeDocument/2006/relationships/hyperlink" Target="https://www.globe.gov/documents/352961/a4d22986-b288-49bb-6bc1-029201542d92" TargetMode="External"/><Relationship Id="rId3" Type="http://schemas.openxmlformats.org/officeDocument/2006/relationships/image" Target="../media/image3.jpeg"/><Relationship Id="rId7" Type="http://schemas.openxmlformats.org/officeDocument/2006/relationships/hyperlink" Target="http://www.globe.gov/documents/352961/a3624505-f6c3-4f22-be4c-75d2b6e98d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globe.gov/documents/352961/e5d46e27-2ac0-4a34-8fbf-7a871c66a4be" TargetMode="External"/><Relationship Id="rId5" Type="http://schemas.openxmlformats.org/officeDocument/2006/relationships/hyperlink" Target="http://www.globe.gov/documents/352961/9e59d0d4-4cf5-4e62-9802-081a61442ef4" TargetMode="Externa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3.jpeg"/><Relationship Id="rId7" Type="http://schemas.openxmlformats.org/officeDocument/2006/relationships/hyperlink" Target="https://www.globe.gov/"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63.jpeg"/><Relationship Id="rId9"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8.jp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g"/><Relationship Id="rId4" Type="http://schemas.openxmlformats.org/officeDocument/2006/relationships/image" Target="../media/image73.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3.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73.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5.jpg"/><Relationship Id="rId4" Type="http://schemas.openxmlformats.org/officeDocument/2006/relationships/image" Target="../media/image73.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7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73.jpeg"/></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5.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globe.gov/documents/352961/1a98284f-d4f0-4827-a746-4c4162e680d6" TargetMode="External"/><Relationship Id="rId5" Type="http://schemas.openxmlformats.org/officeDocument/2006/relationships/image" Target="../media/image94.jpe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8" Type="http://schemas.openxmlformats.org/officeDocument/2006/relationships/hyperlink" Target="http://www.nasa.gov/topics/earth/index.html" TargetMode="External"/><Relationship Id="rId3" Type="http://schemas.openxmlformats.org/officeDocument/2006/relationships/image" Target="../media/image96.jpeg"/><Relationship Id="rId7" Type="http://schemas.openxmlformats.org/officeDocument/2006/relationships/hyperlink" Target="http://www.globe.gov/"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image" Target="../media/image98.jpeg"/><Relationship Id="rId10" Type="http://schemas.openxmlformats.org/officeDocument/2006/relationships/image" Target="../media/image99.png"/><Relationship Id="rId4" Type="http://schemas.openxmlformats.org/officeDocument/2006/relationships/image" Target="../media/image97.png"/><Relationship Id="rId9" Type="http://schemas.openxmlformats.org/officeDocument/2006/relationships/hyperlink" Target="http://climate.na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Soil (Pedosphere) Soil Characterization- Soil Characterization Protocol. Illustration of two students stretching a tape measure to measure the thickness of soil horizon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141316"/>
            <a:ext cx="9320956" cy="6999316"/>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3" name="Google Shape;183;p1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84" name="Google Shape;184;p10"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85" name="Google Shape;185;p10"/>
          <p:cNvSpPr txBox="1">
            <a:spLocks noGrp="1"/>
          </p:cNvSpPr>
          <p:nvPr>
            <p:ph type="title"/>
          </p:nvPr>
        </p:nvSpPr>
        <p:spPr>
          <a:xfrm>
            <a:off x="1407746" y="1005538"/>
            <a:ext cx="5188333"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the First Horizon</a:t>
            </a:r>
            <a:endParaRPr dirty="0"/>
          </a:p>
        </p:txBody>
      </p:sp>
      <p:sp>
        <p:nvSpPr>
          <p:cNvPr id="186" name="Google Shape;186;p10"/>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top or first horizon always starts at the surface of the soil and is always measured as 0 cm.</a:t>
            </a:r>
            <a:endParaRPr dirty="0"/>
          </a:p>
          <a:p>
            <a:pPr marL="0" marR="0" lvl="0" indent="0" algn="just" rtl="0">
              <a:lnSpc>
                <a:spcPct val="90000"/>
              </a:lnSpc>
              <a:spcBef>
                <a:spcPts val="0"/>
              </a:spcBef>
              <a:spcAft>
                <a:spcPts val="0"/>
              </a:spcAft>
              <a:buClr>
                <a:schemeClr val="dk1"/>
              </a:buClr>
              <a:buSzPts val="16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bottom of the first horizon is where a difference in color, consistence, structure, chemistry, or texture is evidenced by a change in appearance.</a:t>
            </a:r>
            <a:endParaRPr dirty="0"/>
          </a:p>
          <a:p>
            <a:pPr marL="0" marR="0" lvl="0" indent="0" algn="just" rtl="0">
              <a:lnSpc>
                <a:spcPct val="90000"/>
              </a:lnSpc>
              <a:spcBef>
                <a:spcPts val="0"/>
              </a:spcBef>
              <a:spcAft>
                <a:spcPts val="0"/>
              </a:spcAft>
              <a:buClr>
                <a:schemeClr val="lt1"/>
              </a:buClr>
              <a:buSzPts val="16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bottom of one horizon is the top of the next horizon down. So, where Horizon 1 ends is where Horizon 2 begins.</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87" name="Google Shape;187;p10"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188" name="Google Shape;188;p10"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189" name="Google Shape;189;p10" descr="Arrow points to top of profile."/>
          <p:cNvCxnSpPr/>
          <p:nvPr/>
        </p:nvCxnSpPr>
        <p:spPr>
          <a:xfrm>
            <a:off x="6182743" y="1847897"/>
            <a:ext cx="455039" cy="1439"/>
          </a:xfrm>
          <a:prstGeom prst="straightConnector1">
            <a:avLst/>
          </a:prstGeom>
          <a:noFill/>
          <a:ln w="9525" cap="flat" cmpd="sng">
            <a:solidFill>
              <a:srgbClr val="000000"/>
            </a:solidFill>
            <a:prstDash val="solid"/>
            <a:round/>
            <a:headEnd type="none" w="sm" len="sm"/>
            <a:tailEnd type="triangle" w="lg" len="lg"/>
          </a:ln>
        </p:spPr>
      </p:cxnSp>
      <p:cxnSp>
        <p:nvCxnSpPr>
          <p:cNvPr id="190" name="Google Shape;190;p10" descr="arrow pointing to soil color change at bottom of first horizon"/>
          <p:cNvCxnSpPr/>
          <p:nvPr/>
        </p:nvCxnSpPr>
        <p:spPr>
          <a:xfrm rot="10800000" flipH="1">
            <a:off x="6182743" y="2193534"/>
            <a:ext cx="455039" cy="55301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6" name="Google Shape;196;p1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97" name="Google Shape;197;p11"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98" name="Google Shape;198;p11"/>
          <p:cNvSpPr txBox="1">
            <a:spLocks noGrp="1"/>
          </p:cNvSpPr>
          <p:nvPr>
            <p:ph type="title"/>
          </p:nvPr>
        </p:nvSpPr>
        <p:spPr>
          <a:xfrm>
            <a:off x="1407746" y="1026948"/>
            <a:ext cx="563022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a:solidFill>
                  <a:srgbClr val="48340C"/>
                </a:solidFill>
                <a:latin typeface="Arial"/>
                <a:ea typeface="Arial"/>
                <a:cs typeface="Arial"/>
                <a:sym typeface="Arial"/>
              </a:rPr>
              <a:t>Identifying the Second Horizon</a:t>
            </a:r>
            <a:endParaRPr/>
          </a:p>
        </p:txBody>
      </p:sp>
      <p:sp>
        <p:nvSpPr>
          <p:cNvPr id="199" name="Google Shape;199;p11"/>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The top or first horizon always starts at the surface of the soil and is always measured as 0 cm.</a:t>
            </a:r>
            <a:endParaRPr/>
          </a:p>
          <a:p>
            <a:pPr marL="0" marR="0" lvl="0" indent="0" algn="l" rtl="0">
              <a:lnSpc>
                <a:spcPct val="90000"/>
              </a:lnSpc>
              <a:spcBef>
                <a:spcPts val="0"/>
              </a:spcBef>
              <a:spcAft>
                <a:spcPts val="0"/>
              </a:spcAft>
              <a:buClr>
                <a:schemeClr val="dk1"/>
              </a:buClr>
              <a:buSzPts val="16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Where the soil changes appearance is the bottom of the first horizon and the top of the second horizon.</a:t>
            </a:r>
            <a:endParaRPr/>
          </a:p>
          <a:p>
            <a:pPr marL="0" marR="0" lvl="0" indent="0" algn="l" rtl="0">
              <a:lnSpc>
                <a:spcPct val="90000"/>
              </a:lnSpc>
              <a:spcBef>
                <a:spcPts val="0"/>
              </a:spcBef>
              <a:spcAft>
                <a:spcPts val="0"/>
              </a:spcAft>
              <a:buClr>
                <a:schemeClr val="lt1"/>
              </a:buClr>
              <a:buSzPts val="1600"/>
              <a:buFont typeface="Arial"/>
              <a:buNone/>
            </a:pPr>
            <a:endParaRPr sz="1600" b="1">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a:solidFill>
                  <a:srgbClr val="000000"/>
                </a:solidFill>
                <a:latin typeface="Arial"/>
                <a:ea typeface="Arial"/>
                <a:cs typeface="Arial"/>
                <a:sym typeface="Arial"/>
              </a:rPr>
              <a:t>Where the soil again changes in appearance is the bottom of the second horizon.</a:t>
            </a:r>
            <a:endParaRPr/>
          </a:p>
          <a:p>
            <a:pPr marL="457200" marR="0" lvl="0" indent="-368300" algn="l"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00" name="Google Shape;200;p11"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01" name="Google Shape;201;p11"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02" name="Google Shape;202;p11"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03" name="Google Shape;203;p11"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04" name="Google Shape;204;p11"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11" name="Google Shape;211;p1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12" name="Google Shape;212;p12"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13" name="Google Shape;213;p12"/>
          <p:cNvSpPr txBox="1">
            <a:spLocks noGrp="1"/>
          </p:cNvSpPr>
          <p:nvPr>
            <p:ph type="title"/>
          </p:nvPr>
        </p:nvSpPr>
        <p:spPr>
          <a:xfrm>
            <a:off x="1312842" y="1020209"/>
            <a:ext cx="6175779"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the Second Horizon (Cont’d)</a:t>
            </a:r>
            <a:endParaRPr dirty="0"/>
          </a:p>
        </p:txBody>
      </p:sp>
      <p:sp>
        <p:nvSpPr>
          <p:cNvPr id="214" name="Google Shape;214;p12"/>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The top or first horizon always starts at the surface of the soil and is always measured as 0 cm.</a:t>
            </a:r>
            <a:endParaRPr dirty="0"/>
          </a:p>
          <a:p>
            <a:pPr marL="0" marR="0" lvl="0" indent="0" algn="l" rtl="0">
              <a:lnSpc>
                <a:spcPct val="90000"/>
              </a:lnSpc>
              <a:spcBef>
                <a:spcPts val="0"/>
              </a:spcBef>
              <a:spcAft>
                <a:spcPts val="0"/>
              </a:spcAft>
              <a:buClr>
                <a:schemeClr val="dk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Where the soil changes appearance is the bottom of the first horizon and the top of the second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Where the soil again changes in appearance is the bottom of the second horizon and the top of the third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dirty="0">
                <a:solidFill>
                  <a:srgbClr val="000000"/>
                </a:solidFill>
                <a:latin typeface="Arial"/>
                <a:ea typeface="Arial"/>
                <a:cs typeface="Arial"/>
                <a:sym typeface="Arial"/>
              </a:rPr>
              <a:t>Where the soil again changes in appearance is the bottom of the third horizon.</a:t>
            </a:r>
            <a:endParaRPr dirty="0"/>
          </a:p>
          <a:p>
            <a:pPr marL="0" marR="0" lvl="0" indent="0" algn="l"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00"/>
              <a:buFont typeface="Arial"/>
              <a:buNone/>
            </a:pPr>
            <a:r>
              <a:rPr lang="en-US" sz="1600" b="1" dirty="0">
                <a:solidFill>
                  <a:srgbClr val="000000"/>
                </a:solidFill>
                <a:latin typeface="Arial"/>
                <a:ea typeface="Arial"/>
                <a:cs typeface="Arial"/>
                <a:sym typeface="Arial"/>
              </a:rPr>
              <a:t>In this soil profile, the third horizon ends below 1 meter in depth. If your pit were only 1 meter deep, you would report in your metadata that the lowest horizon extended below your pit.</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15" name="Google Shape;215;p12"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710122" y="1615209"/>
            <a:ext cx="1687253" cy="4351338"/>
          </a:xfrm>
          <a:prstGeom prst="rect">
            <a:avLst/>
          </a:prstGeom>
          <a:noFill/>
          <a:ln>
            <a:noFill/>
          </a:ln>
        </p:spPr>
      </p:pic>
      <p:pic>
        <p:nvPicPr>
          <p:cNvPr id="216" name="Google Shape;216;p12"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6192843" y="3953175"/>
            <a:ext cx="4830883" cy="154952"/>
          </a:xfrm>
          <a:prstGeom prst="rect">
            <a:avLst/>
          </a:prstGeom>
          <a:noFill/>
          <a:ln>
            <a:noFill/>
          </a:ln>
        </p:spPr>
      </p:pic>
      <p:cxnSp>
        <p:nvCxnSpPr>
          <p:cNvPr id="217" name="Google Shape;217;p12" descr="Arrow points to top of profile."/>
          <p:cNvCxnSpPr/>
          <p:nvPr/>
        </p:nvCxnSpPr>
        <p:spPr>
          <a:xfrm rot="10800000" flipH="1">
            <a:off x="5772292" y="1849336"/>
            <a:ext cx="865490" cy="45980"/>
          </a:xfrm>
          <a:prstGeom prst="straightConnector1">
            <a:avLst/>
          </a:prstGeom>
          <a:noFill/>
          <a:ln w="9525" cap="flat" cmpd="sng">
            <a:solidFill>
              <a:srgbClr val="000000"/>
            </a:solidFill>
            <a:prstDash val="solid"/>
            <a:round/>
            <a:headEnd type="none" w="sm" len="sm"/>
            <a:tailEnd type="triangle" w="lg" len="lg"/>
          </a:ln>
        </p:spPr>
      </p:cxnSp>
      <p:cxnSp>
        <p:nvCxnSpPr>
          <p:cNvPr id="218" name="Google Shape;218;p12" descr="arrow pointing to soil color change at bottom of first horizon"/>
          <p:cNvCxnSpPr/>
          <p:nvPr/>
        </p:nvCxnSpPr>
        <p:spPr>
          <a:xfrm rot="10800000" flipH="1">
            <a:off x="5772292" y="2193536"/>
            <a:ext cx="865490" cy="375341"/>
          </a:xfrm>
          <a:prstGeom prst="straightConnector1">
            <a:avLst/>
          </a:prstGeom>
          <a:noFill/>
          <a:ln w="9525" cap="flat" cmpd="sng">
            <a:solidFill>
              <a:srgbClr val="000000"/>
            </a:solidFill>
            <a:prstDash val="solid"/>
            <a:round/>
            <a:headEnd type="none" w="sm" len="sm"/>
            <a:tailEnd type="triangle" w="lg" len="lg"/>
          </a:ln>
        </p:spPr>
      </p:cxnSp>
      <p:cxnSp>
        <p:nvCxnSpPr>
          <p:cNvPr id="219" name="Google Shape;219;p12" descr="the arrow points to a demarcation in the soil profile where the color changes from a dark brown to a lighter color. "/>
          <p:cNvCxnSpPr/>
          <p:nvPr/>
        </p:nvCxnSpPr>
        <p:spPr>
          <a:xfrm rot="10800000" flipH="1">
            <a:off x="5902363" y="3408841"/>
            <a:ext cx="722276" cy="258702"/>
          </a:xfrm>
          <a:prstGeom prst="straightConnector1">
            <a:avLst/>
          </a:prstGeom>
          <a:noFill/>
          <a:ln w="9525" cap="flat" cmpd="sng">
            <a:solidFill>
              <a:srgbClr val="000000"/>
            </a:solidFill>
            <a:prstDash val="solid"/>
            <a:round/>
            <a:headEnd type="none" w="sm" len="sm"/>
            <a:tailEnd type="triangle" w="lg" len="lg"/>
          </a:ln>
        </p:spPr>
      </p:cxnSp>
      <p:cxnSp>
        <p:nvCxnSpPr>
          <p:cNvPr id="220" name="Google Shape;220;p12" descr="The arrow points to the bottom of the profile that has been exposed in the pit. "/>
          <p:cNvCxnSpPr/>
          <p:nvPr/>
        </p:nvCxnSpPr>
        <p:spPr>
          <a:xfrm>
            <a:off x="5772292" y="4507507"/>
            <a:ext cx="885703" cy="563257"/>
          </a:xfrm>
          <a:prstGeom prst="straightConnector1">
            <a:avLst/>
          </a:prstGeom>
          <a:noFill/>
          <a:ln w="9525" cap="flat" cmpd="sng">
            <a:solidFill>
              <a:srgbClr val="000000"/>
            </a:solidFill>
            <a:prstDash val="solid"/>
            <a:round/>
            <a:headEnd type="none" w="sm" len="sm"/>
            <a:tailEnd type="triangle" w="lg" len="lg"/>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6" name="Google Shape;226;p1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27" name="Google Shape;227;p13"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28" name="Google Shape;228;p13"/>
          <p:cNvSpPr txBox="1">
            <a:spLocks noGrp="1"/>
          </p:cNvSpPr>
          <p:nvPr>
            <p:ph type="title"/>
          </p:nvPr>
        </p:nvSpPr>
        <p:spPr>
          <a:xfrm>
            <a:off x="1407746" y="1020209"/>
            <a:ext cx="6876459" cy="6098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Describing Soil Horizons: Exposed  Profile</a:t>
            </a:r>
            <a:endParaRPr dirty="0"/>
          </a:p>
        </p:txBody>
      </p:sp>
      <p:sp>
        <p:nvSpPr>
          <p:cNvPr id="229" name="Google Shape;229;p13"/>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Photograph the profile with a meter stick marking horizon depths and with horizons marked.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Place the 0 cm of the meter stick at the top of the profile.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Make sure the sun is shining on the profile to best show any differences in color or ped shape.</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If you don’t have an exposed soil profile available, you can create a profile using an auger, as described in the following slides.</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30" name="Google Shape;230;p13" descr="Photograph of an exposed soil profile. White cards are labeled with the horizons that are visib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25981" y="1615208"/>
            <a:ext cx="2685510" cy="4187075"/>
          </a:xfrm>
          <a:prstGeom prst="rect">
            <a:avLst/>
          </a:prstGeom>
          <a:noFill/>
          <a:ln>
            <a:noFill/>
          </a:ln>
        </p:spPr>
      </p:pic>
      <p:sp>
        <p:nvSpPr>
          <p:cNvPr id="231" name="Google Shape;231;p13"/>
          <p:cNvSpPr txBox="1"/>
          <p:nvPr/>
        </p:nvSpPr>
        <p:spPr>
          <a:xfrm>
            <a:off x="6125981" y="5853163"/>
            <a:ext cx="25011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000000"/>
                </a:solidFill>
                <a:latin typeface="Arial"/>
                <a:ea typeface="Arial"/>
                <a:cs typeface="Arial"/>
                <a:sym typeface="Arial"/>
              </a:rPr>
              <a:t>Pit Image courtesy Dr. Ray Weil, University of Maryland. Labels are specific to this profile only.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8" name="Google Shape;238;p1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39" name="Google Shape;239;p14"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40" name="Google Shape;240;p14"/>
          <p:cNvSpPr txBox="1">
            <a:spLocks noGrp="1"/>
          </p:cNvSpPr>
          <p:nvPr>
            <p:ph type="title"/>
          </p:nvPr>
        </p:nvSpPr>
        <p:spPr>
          <a:xfrm>
            <a:off x="1326440" y="1063386"/>
            <a:ext cx="6720280" cy="4233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Describing Soil Horizons: Auger Profile</a:t>
            </a:r>
            <a:endParaRPr dirty="0"/>
          </a:p>
        </p:txBody>
      </p:sp>
      <p:sp>
        <p:nvSpPr>
          <p:cNvPr id="241" name="Google Shape;241;p14"/>
          <p:cNvSpPr txBox="1"/>
          <p:nvPr/>
        </p:nvSpPr>
        <p:spPr>
          <a:xfrm>
            <a:off x="1326440" y="1763435"/>
            <a:ext cx="3634181" cy="4351338"/>
          </a:xfrm>
          <a:prstGeom prst="rect">
            <a:avLst/>
          </a:prstGeom>
          <a:noFill/>
          <a:ln>
            <a:noFill/>
          </a:ln>
        </p:spPr>
        <p:txBody>
          <a:bodyPr spcFirstLastPara="1" wrap="square" lIns="91425" tIns="45700" rIns="91425" bIns="45700" anchor="t" anchorCtr="0">
            <a:noAutofit/>
          </a:bodyPr>
          <a:lstStyle/>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Once the </a:t>
            </a:r>
            <a:r>
              <a:rPr lang="en-US" sz="1600" dirty="0" err="1">
                <a:solidFill>
                  <a:srgbClr val="000000"/>
                </a:solidFill>
                <a:latin typeface="Arial"/>
                <a:ea typeface="Arial"/>
                <a:cs typeface="Arial"/>
                <a:sym typeface="Arial"/>
              </a:rPr>
              <a:t>augered</a:t>
            </a:r>
            <a:r>
              <a:rPr lang="en-US" sz="1600" dirty="0">
                <a:solidFill>
                  <a:srgbClr val="000000"/>
                </a:solidFill>
                <a:latin typeface="Arial"/>
                <a:ea typeface="Arial"/>
                <a:cs typeface="Arial"/>
                <a:sym typeface="Arial"/>
              </a:rPr>
              <a:t> profile is laid out, it will yield a soil profile like the soil below the surface.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Identify the top and bottom depths of the profile’s horizons and enter them into Data Entry App to set up your Soil Characterization Sample Site.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A soil layer must be at least 3 cm thick to be considered a Horizon. </a:t>
            </a:r>
            <a:endParaRPr dirty="0"/>
          </a:p>
          <a:p>
            <a:pPr marL="10160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10160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If you see a layer that is less than 3 cm thick, consider it a part of the horizon above or below and note this in your metadata. </a:t>
            </a:r>
            <a:endParaRPr dirty="0"/>
          </a:p>
          <a:p>
            <a:pPr marL="457200" marR="0" lvl="0" indent="-355600" algn="l"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42" name="Google Shape;242;p14" descr="This photograph shows soil derived from auger sampling, laid out on a tarp, with soil depth adjusted according to instructions in the Selecting, Exposing and Defining a Soil Characterization Site Protocol. Golf tees are placed where each soil horizon begins and en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4055" y="1763435"/>
            <a:ext cx="3752765" cy="2717125"/>
          </a:xfrm>
          <a:prstGeom prst="rect">
            <a:avLst/>
          </a:prstGeom>
          <a:noFill/>
          <a:ln>
            <a:noFill/>
          </a:ln>
        </p:spPr>
      </p:pic>
      <p:sp>
        <p:nvSpPr>
          <p:cNvPr id="243" name="Google Shape;243;p14"/>
          <p:cNvSpPr txBox="1"/>
          <p:nvPr/>
        </p:nvSpPr>
        <p:spPr>
          <a:xfrm>
            <a:off x="5200650" y="4628786"/>
            <a:ext cx="3314700"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This photograph shows soil derived from auger sampling, laid out on a tarp, with soil depth adjusted according to instructions in the Selecting, Exposing and Defining a Soil Characterization Site Protocol. Golf tees are placed where each soil horizon begins and ends.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9" name="Google Shape;249;p1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50" name="Google Shape;250;p15"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251" name="Google Shape;251;p15"/>
          <p:cNvSpPr txBox="1">
            <a:spLocks noGrp="1"/>
          </p:cNvSpPr>
          <p:nvPr>
            <p:ph type="title"/>
          </p:nvPr>
        </p:nvSpPr>
        <p:spPr>
          <a:xfrm>
            <a:off x="1402080" y="1020209"/>
            <a:ext cx="7113270" cy="5118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Measuring Soil Horizons in an Auger Profile</a:t>
            </a:r>
            <a:endParaRPr dirty="0"/>
          </a:p>
        </p:txBody>
      </p:sp>
      <p:sp>
        <p:nvSpPr>
          <p:cNvPr id="252" name="Google Shape;252;p15"/>
          <p:cNvSpPr txBox="1"/>
          <p:nvPr/>
        </p:nvSpPr>
        <p:spPr>
          <a:xfrm>
            <a:off x="960120" y="1763434"/>
            <a:ext cx="4000501" cy="5094565"/>
          </a:xfrm>
          <a:prstGeom prst="rect">
            <a:avLst/>
          </a:prstGeom>
          <a:noFill/>
          <a:ln>
            <a:noFill/>
          </a:ln>
        </p:spPr>
        <p:txBody>
          <a:bodyPr spcFirstLastPara="1" wrap="square" lIns="91425" tIns="45700" rIns="91425" bIns="45700" anchor="t" anchorCtr="0">
            <a:noAutofit/>
          </a:bodyPr>
          <a:lstStyle/>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Remember, the top of the top horizon always starts with a measurement of 0 cm, so put the top of your ruler there. </a:t>
            </a:r>
            <a:endParaRPr dirty="0"/>
          </a:p>
          <a:p>
            <a:pPr marL="457200" marR="0" lvl="0" indent="-330200" algn="l" rtl="0">
              <a:lnSpc>
                <a:spcPct val="91000"/>
              </a:lnSpc>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The bottom of one horizon is the exact same depth as the top of the horizon directly below it.</a:t>
            </a:r>
            <a:endParaRPr dirty="0"/>
          </a:p>
          <a:p>
            <a:pPr marL="457200" marR="0" lvl="0" indent="-330200" algn="l" rtl="0">
              <a:lnSpc>
                <a:spcPct val="91000"/>
              </a:lnSpc>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457200" marR="0" lvl="0" indent="-330200" algn="l" rtl="0">
              <a:lnSpc>
                <a:spcPct val="91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These are the horizons you will be characterizing and sampling if you do laboratory analysis.</a:t>
            </a:r>
            <a:endParaRPr dirty="0"/>
          </a:p>
          <a:p>
            <a:pPr marL="457200" marR="0" lvl="0" indent="-355600" algn="l"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457200" marR="0" lvl="0" indent="-3556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Once the profile has been analyzed and  horizons identified, photograph the profile, making sure that the profile is equally illuminated by the sun (no shadows). </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53" name="Google Shape;253;p15" descr="Augered soil profile with golf tees showing the horizons."/>
          <p:cNvPicPr preferRelativeResize="0">
            <a:picLocks noGrp="1"/>
          </p:cNvPicPr>
          <p:nvPr>
            <p:ph type="body" idx="2"/>
          </p:nvPr>
        </p:nvPicPr>
        <p:blipFill rotWithShape="1">
          <a:blip r:embed="rId5">
            <a:alphaModFix/>
          </a:blip>
          <a:srcRect/>
          <a:stretch/>
        </p:blipFill>
        <p:spPr>
          <a:xfrm>
            <a:off x="5193246" y="1763434"/>
            <a:ext cx="3402114" cy="2717125"/>
          </a:xfrm>
          <a:prstGeom prst="rect">
            <a:avLst/>
          </a:prstGeom>
          <a:noFill/>
          <a:ln>
            <a:noFill/>
          </a:ln>
        </p:spPr>
      </p:pic>
      <p:sp>
        <p:nvSpPr>
          <p:cNvPr id="254" name="Google Shape;254;p15" descr="Augered soil profile with golf tees showing the horizons. The soil is lined up on a tarp, and a meter stick is being used as a reference."/>
          <p:cNvSpPr txBox="1"/>
          <p:nvPr/>
        </p:nvSpPr>
        <p:spPr>
          <a:xfrm>
            <a:off x="5532120" y="4649219"/>
            <a:ext cx="3063240" cy="494281"/>
          </a:xfrm>
          <a:prstGeom prst="rect">
            <a:avLst/>
          </a:prstGeom>
          <a:noFill/>
          <a:ln>
            <a:noFill/>
          </a:ln>
        </p:spPr>
        <p:txBody>
          <a:bodyPr spcFirstLastPara="1" wrap="square" lIns="81625" tIns="40800" rIns="81625" bIns="40800" anchor="t" anchorCtr="0">
            <a:noAutofit/>
          </a:bodyPr>
          <a:lstStyle/>
          <a:p>
            <a:pPr marL="0" marR="0" lvl="0" indent="0" algn="l" rtl="0">
              <a:spcBef>
                <a:spcPts val="0"/>
              </a:spcBef>
              <a:spcAft>
                <a:spcPts val="0"/>
              </a:spcAft>
              <a:buClr>
                <a:srgbClr val="000000"/>
              </a:buClr>
              <a:buSzPts val="350"/>
              <a:buFont typeface="Arial"/>
              <a:buNone/>
            </a:pPr>
            <a:r>
              <a:rPr lang="en-US" sz="1400" dirty="0" err="1">
                <a:solidFill>
                  <a:srgbClr val="000000"/>
                </a:solidFill>
                <a:latin typeface="Arial"/>
                <a:ea typeface="Arial"/>
                <a:cs typeface="Arial"/>
                <a:sym typeface="Arial"/>
              </a:rPr>
              <a:t>Augered</a:t>
            </a:r>
            <a:r>
              <a:rPr lang="en-US" sz="1400" dirty="0">
                <a:solidFill>
                  <a:srgbClr val="000000"/>
                </a:solidFill>
                <a:latin typeface="Arial"/>
                <a:ea typeface="Arial"/>
                <a:cs typeface="Arial"/>
                <a:sym typeface="Arial"/>
              </a:rPr>
              <a:t> soil profile with golf tees showing the horizons. Used with permission from Mid Valley Secondary Center, Throop, PA USA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0" name="Google Shape;260;p1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0"/>
            <a:ext cx="8000481" cy="1060526"/>
          </a:xfrm>
          <a:prstGeom prst="rect">
            <a:avLst/>
          </a:prstGeom>
          <a:noFill/>
          <a:ln>
            <a:noFill/>
          </a:ln>
        </p:spPr>
      </p:pic>
      <p:sp>
        <p:nvSpPr>
          <p:cNvPr id="261" name="Google Shape;261;p16"/>
          <p:cNvSpPr txBox="1">
            <a:spLocks noGrp="1"/>
          </p:cNvSpPr>
          <p:nvPr>
            <p:ph type="title"/>
          </p:nvPr>
        </p:nvSpPr>
        <p:spPr>
          <a:xfrm>
            <a:off x="1751155" y="1060526"/>
            <a:ext cx="6904114"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Structure</a:t>
            </a:r>
            <a:endParaRPr dirty="0"/>
          </a:p>
        </p:txBody>
      </p:sp>
      <p:pic>
        <p:nvPicPr>
          <p:cNvPr id="262" name="Google Shape;262;p16"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pic>
        <p:nvPicPr>
          <p:cNvPr id="263" name="Google Shape;263;p16" descr="photograph of a soil ped held by a h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85949" y="2061417"/>
            <a:ext cx="6194021" cy="39902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9" name="Google Shape;269;p1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0302" y="-40317"/>
            <a:ext cx="8000481" cy="1060526"/>
          </a:xfrm>
          <a:prstGeom prst="rect">
            <a:avLst/>
          </a:prstGeom>
          <a:noFill/>
          <a:ln>
            <a:noFill/>
          </a:ln>
        </p:spPr>
      </p:pic>
      <p:pic>
        <p:nvPicPr>
          <p:cNvPr id="270" name="Google Shape;270;p17"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71" name="Google Shape;271;p17"/>
          <p:cNvSpPr txBox="1">
            <a:spLocks noGrp="1"/>
          </p:cNvSpPr>
          <p:nvPr>
            <p:ph type="title"/>
          </p:nvPr>
        </p:nvSpPr>
        <p:spPr>
          <a:xfrm>
            <a:off x="1464249" y="1058480"/>
            <a:ext cx="6509976"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is Soil Structure?</a:t>
            </a:r>
            <a:endParaRPr dirty="0"/>
          </a:p>
        </p:txBody>
      </p:sp>
      <p:sp>
        <p:nvSpPr>
          <p:cNvPr id="272" name="Google Shape;272;p17"/>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A soil horizon’s structure refers to the natural shape of aggregates of soil particles, called peds, in the soil. The soil structure provides information about the size and shape of pore spaces in the soil through which water and air flow, and in which plant roots grow.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73" name="Google Shape;273;p17" descr="Diagram showing how air and water are stored within and between peds. A horizon with smalled sized ped structure will have more but smaller air pockets. A horizon with larger sized peds will have few but larger air pocke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4249" y="2840973"/>
            <a:ext cx="6981482" cy="3939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9" name="Google Shape;279;p1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80" name="Google Shape;280;p18"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81" name="Google Shape;281;p18"/>
          <p:cNvSpPr txBox="1">
            <a:spLocks noGrp="1"/>
          </p:cNvSpPr>
          <p:nvPr>
            <p:ph type="title"/>
          </p:nvPr>
        </p:nvSpPr>
        <p:spPr>
          <a:xfrm>
            <a:off x="1467442" y="61595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Soil Structure Reveals</a:t>
            </a:r>
            <a:endParaRPr dirty="0"/>
          </a:p>
        </p:txBody>
      </p:sp>
      <p:sp>
        <p:nvSpPr>
          <p:cNvPr id="282" name="Google Shape;282;p18"/>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soil structure provides information about the size and shape of pore spaces in the soil through which water and air flow, and in which plant roots grow. Here are the 7 Soil Structure Types:</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83" name="Google Shape;283;p18" descr="This is a series of photographs showing different soil structure types: granular, blocky, massive, single grained, prismatic, columnar and plat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62766" y="2476235"/>
            <a:ext cx="6909099" cy="3842026"/>
          </a:xfrm>
          <a:prstGeom prst="rect">
            <a:avLst/>
          </a:prstGeom>
          <a:noFill/>
          <a:ln>
            <a:noFill/>
          </a:ln>
        </p:spPr>
      </p:pic>
      <p:sp>
        <p:nvSpPr>
          <p:cNvPr id="284" name="Google Shape;284;p18"/>
          <p:cNvSpPr txBox="1"/>
          <p:nvPr/>
        </p:nvSpPr>
        <p:spPr>
          <a:xfrm>
            <a:off x="5568140" y="6392832"/>
            <a:ext cx="334310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dirty="0">
                <a:solidFill>
                  <a:schemeClr val="dk1"/>
                </a:solidFill>
                <a:latin typeface="Calibri"/>
                <a:ea typeface="Calibri"/>
                <a:cs typeface="Calibri"/>
                <a:sym typeface="Calibri"/>
              </a:rPr>
              <a:t>Single Grained and Massive images courtesy Izolda </a:t>
            </a:r>
            <a:r>
              <a:rPr lang="en-US" sz="1200" dirty="0" err="1">
                <a:solidFill>
                  <a:schemeClr val="dk1"/>
                </a:solidFill>
                <a:latin typeface="Calibri"/>
                <a:ea typeface="Calibri"/>
                <a:cs typeface="Calibri"/>
                <a:sym typeface="Calibri"/>
              </a:rPr>
              <a:t>Tracktenberg</a:t>
            </a:r>
            <a:r>
              <a:rPr lang="en-US" sz="1200" dirty="0">
                <a:solidFill>
                  <a:schemeClr val="dk1"/>
                </a:solidFill>
                <a:latin typeface="Calibri"/>
                <a:ea typeface="Calibri"/>
                <a:cs typeface="Calibri"/>
                <a:sym typeface="Calibri"/>
              </a:rPr>
              <a:t>; other images courtesy NASA.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90" name="Google Shape;290;p1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291" name="Google Shape;291;p19"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292" name="Google Shape;292;p19"/>
          <p:cNvSpPr txBox="1">
            <a:spLocks noGrp="1"/>
          </p:cNvSpPr>
          <p:nvPr>
            <p:ph type="title"/>
          </p:nvPr>
        </p:nvSpPr>
        <p:spPr>
          <a:xfrm>
            <a:off x="1467442" y="1020209"/>
            <a:ext cx="4097852"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An Ideal Arable Soil</a:t>
            </a:r>
            <a:endParaRPr dirty="0"/>
          </a:p>
        </p:txBody>
      </p:sp>
      <p:sp>
        <p:nvSpPr>
          <p:cNvPr id="293" name="Google Shape;293;p19"/>
          <p:cNvSpPr txBox="1"/>
          <p:nvPr/>
        </p:nvSpPr>
        <p:spPr>
          <a:xfrm>
            <a:off x="1467442" y="1597516"/>
            <a:ext cx="7327421" cy="9542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In an ideal arable soil, there is sufficient mineral content to allow growth and root purchase, there is sufficient water for plant water and nutrient uptake, and there is sufficient pore space for plant growth.</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94" name="Google Shape;294;p19" descr="Diagram: a pie chart showing that in an idea arable soil, composition is about 45% mineral matter, 5% organic matter, 25% air and 25% water. "/>
          <p:cNvPicPr preferRelativeResize="0">
            <a:picLocks noGrp="1"/>
          </p:cNvPicPr>
          <p:nvPr>
            <p:ph type="body" idx="2"/>
          </p:nvPr>
        </p:nvPicPr>
        <p:blipFill rotWithShape="1">
          <a:blip r:embed="rId5">
            <a:alphaModFix/>
          </a:blip>
          <a:srcRect/>
          <a:stretch/>
        </p:blipFill>
        <p:spPr>
          <a:xfrm>
            <a:off x="1884782" y="2640417"/>
            <a:ext cx="6616927" cy="3722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Watermark of the cover illustration- students measuring a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405319" y="1037093"/>
            <a:ext cx="8738681" cy="5837532"/>
          </a:xfrm>
          <a:prstGeom prst="rect">
            <a:avLst/>
          </a:prstGeom>
          <a:noFill/>
          <a:ln>
            <a:noFill/>
          </a:ln>
        </p:spPr>
      </p:pic>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7" name="Google Shape;97;p2" descr="Banner: 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98" name="Google Shape;98;p2" descr="Menu: Why charaterize soil profile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3730" y="-40321"/>
            <a:ext cx="1359822" cy="7014696"/>
          </a:xfrm>
          <a:prstGeom prst="rect">
            <a:avLst/>
          </a:prstGeom>
          <a:noFill/>
          <a:ln>
            <a:noFill/>
          </a:ln>
        </p:spPr>
      </p:pic>
      <p:sp>
        <p:nvSpPr>
          <p:cNvPr id="99" name="Google Shape;99;p2"/>
          <p:cNvSpPr txBox="1">
            <a:spLocks noGrp="1"/>
          </p:cNvSpPr>
          <p:nvPr>
            <p:ph type="title"/>
          </p:nvPr>
        </p:nvSpPr>
        <p:spPr>
          <a:xfrm>
            <a:off x="1346092" y="1030949"/>
            <a:ext cx="7886700" cy="6140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Goals and Objectives of this Module</a:t>
            </a:r>
            <a:endParaRPr dirty="0"/>
          </a:p>
        </p:txBody>
      </p:sp>
      <p:sp>
        <p:nvSpPr>
          <p:cNvPr id="100" name="Google Shape;100;p2"/>
          <p:cNvSpPr txBox="1"/>
          <p:nvPr/>
        </p:nvSpPr>
        <p:spPr>
          <a:xfrm>
            <a:off x="1285874" y="1687232"/>
            <a:ext cx="7554191"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Overview</a:t>
            </a:r>
            <a:endParaRPr dirty="0"/>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This module:</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Describes how defining a soil characterization site supports scientific understanding of the Earth system</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Provides step-by-step instructions in how to characterize soils using this GLOBE protocol</a:t>
            </a:r>
            <a:endParaRPr dirty="0"/>
          </a:p>
          <a:p>
            <a:pPr marL="0" marR="0" lvl="0" indent="0" algn="l" rtl="0">
              <a:lnSpc>
                <a:spcPct val="90000"/>
              </a:lnSpc>
              <a:spcBef>
                <a:spcPts val="100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Learning Objectives</a:t>
            </a:r>
            <a:endParaRPr dirty="0"/>
          </a:p>
          <a:p>
            <a:pPr marL="0" marR="0" lvl="0" indent="0" algn="l" rtl="0">
              <a:lnSpc>
                <a:spcPct val="90000"/>
              </a:lnSpc>
              <a:spcBef>
                <a:spcPts val="100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After completing this module, you will be able to:</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Explain why soil characteristics are important</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Conduct soil characterization steps</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Report these data to GLOBE</a:t>
            </a:r>
            <a:endParaRPr dirty="0"/>
          </a:p>
          <a:p>
            <a:pPr marL="214313" marR="0" lvl="0" indent="-214313" algn="l" rtl="0">
              <a:lnSpc>
                <a:spcPct val="90000"/>
              </a:lnSpc>
              <a:spcBef>
                <a:spcPts val="100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Visualize these data using GLOBE’s Visualization Site </a:t>
            </a:r>
            <a:endParaRPr dirty="0"/>
          </a:p>
          <a:p>
            <a:pPr marL="214313" marR="0" lvl="0" indent="-100013" algn="l" rtl="0">
              <a:lnSpc>
                <a:spcPct val="90000"/>
              </a:lnSpc>
              <a:spcBef>
                <a:spcPts val="1000"/>
              </a:spcBef>
              <a:spcAft>
                <a:spcPts val="0"/>
              </a:spcAft>
              <a:buClr>
                <a:schemeClr val="dk1"/>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800"/>
              <a:buFont typeface="Arial"/>
              <a:buNone/>
            </a:pPr>
            <a:r>
              <a:rPr lang="en-US" sz="1800" b="0" i="1" u="none" strike="noStrike" cap="none" dirty="0">
                <a:solidFill>
                  <a:srgbClr val="000000"/>
                </a:solidFill>
                <a:latin typeface="Calibri"/>
                <a:ea typeface="Calibri"/>
                <a:cs typeface="Calibri"/>
                <a:sym typeface="Calibri"/>
              </a:rPr>
              <a:t>Estimated time needed for completion of this module: 1.5 hours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300" name="Google Shape;300;p2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40318"/>
            <a:ext cx="8000481" cy="1060526"/>
          </a:xfrm>
          <a:prstGeom prst="rect">
            <a:avLst/>
          </a:prstGeom>
          <a:noFill/>
          <a:ln>
            <a:noFill/>
          </a:ln>
        </p:spPr>
      </p:pic>
      <p:pic>
        <p:nvPicPr>
          <p:cNvPr id="301" name="Google Shape;301;p20"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02" name="Google Shape;302;p20"/>
          <p:cNvSpPr txBox="1">
            <a:spLocks noGrp="1"/>
          </p:cNvSpPr>
          <p:nvPr>
            <p:ph type="title"/>
          </p:nvPr>
        </p:nvSpPr>
        <p:spPr>
          <a:xfrm>
            <a:off x="1627708" y="1020208"/>
            <a:ext cx="4519498" cy="6902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Examining a Ped</a:t>
            </a:r>
            <a:endParaRPr dirty="0"/>
          </a:p>
        </p:txBody>
      </p:sp>
      <p:sp>
        <p:nvSpPr>
          <p:cNvPr id="303" name="Google Shape;303;p20"/>
          <p:cNvSpPr txBox="1">
            <a:spLocks noGrp="1"/>
          </p:cNvSpPr>
          <p:nvPr>
            <p:ph type="body" idx="1"/>
          </p:nvPr>
        </p:nvSpPr>
        <p:spPr>
          <a:xfrm>
            <a:off x="1627708" y="1763435"/>
            <a:ext cx="388620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1800"/>
              <a:buChar char="•"/>
            </a:pPr>
            <a:r>
              <a:rPr lang="en-US" dirty="0"/>
              <a:t>For each part of this protocol, start with a clump of soil, called a “ped”.</a:t>
            </a:r>
            <a:endParaRPr dirty="0"/>
          </a:p>
          <a:p>
            <a:pPr marL="228600" lvl="0" indent="-228600" algn="just" rtl="0">
              <a:lnSpc>
                <a:spcPct val="90000"/>
              </a:lnSpc>
              <a:spcBef>
                <a:spcPts val="1000"/>
              </a:spcBef>
              <a:spcAft>
                <a:spcPts val="0"/>
              </a:spcAft>
              <a:buClr>
                <a:schemeClr val="dk1"/>
              </a:buClr>
              <a:buSzPts val="1800"/>
              <a:buChar char="•"/>
            </a:pPr>
            <a:r>
              <a:rPr lang="en-US" dirty="0"/>
              <a:t>Remember, you can change a soil’s structure by doing anything other than looking at it. </a:t>
            </a:r>
            <a:endParaRPr dirty="0"/>
          </a:p>
          <a:p>
            <a:pPr marL="228600" lvl="0" indent="-228600" algn="just" rtl="0">
              <a:lnSpc>
                <a:spcPct val="90000"/>
              </a:lnSpc>
              <a:spcBef>
                <a:spcPts val="1000"/>
              </a:spcBef>
              <a:spcAft>
                <a:spcPts val="0"/>
              </a:spcAft>
              <a:buClr>
                <a:schemeClr val="dk1"/>
              </a:buClr>
              <a:buSzPts val="1800"/>
              <a:buChar char="•"/>
            </a:pPr>
            <a:r>
              <a:rPr lang="en-US" dirty="0"/>
              <a:t>Use a trowel or other digging device to remove a soil sample from the horizon being studied.</a:t>
            </a:r>
            <a:endParaRPr dirty="0"/>
          </a:p>
          <a:p>
            <a:pPr marL="228600" lvl="0" indent="-228600" algn="just" rtl="0">
              <a:lnSpc>
                <a:spcPct val="90000"/>
              </a:lnSpc>
              <a:spcBef>
                <a:spcPts val="1000"/>
              </a:spcBef>
              <a:spcAft>
                <a:spcPts val="0"/>
              </a:spcAft>
              <a:buClr>
                <a:schemeClr val="dk1"/>
              </a:buClr>
              <a:buSzPts val="1800"/>
              <a:buChar char="•"/>
            </a:pPr>
            <a:r>
              <a:rPr lang="en-US" dirty="0"/>
              <a:t>Hold the sample gently in your hand and look closely at the soil to examine its structure.</a:t>
            </a:r>
            <a:endParaRPr dirty="0"/>
          </a:p>
          <a:p>
            <a:pPr marL="228600" lvl="0" indent="-228600" algn="just" rtl="0">
              <a:lnSpc>
                <a:spcPct val="90000"/>
              </a:lnSpc>
              <a:spcBef>
                <a:spcPts val="1000"/>
              </a:spcBef>
              <a:spcAft>
                <a:spcPts val="0"/>
              </a:spcAft>
              <a:buClr>
                <a:schemeClr val="dk1"/>
              </a:buClr>
              <a:buSzPts val="1800"/>
              <a:buChar char="•"/>
            </a:pPr>
            <a:r>
              <a:rPr lang="en-US" dirty="0"/>
              <a:t>Identify the soil structure  of the horizon you are examining. See options in the next slides.</a:t>
            </a:r>
            <a:endParaRPr dirty="0"/>
          </a:p>
        </p:txBody>
      </p:sp>
      <p:pic>
        <p:nvPicPr>
          <p:cNvPr id="304" name="Google Shape;304;p20" descr="hand holding a soil clump, which is known as a pe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72447" y="1798073"/>
            <a:ext cx="2803910" cy="34553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10" name="Google Shape;310;p2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8772" y="-40317"/>
            <a:ext cx="8000481" cy="1060526"/>
          </a:xfrm>
          <a:prstGeom prst="rect">
            <a:avLst/>
          </a:prstGeom>
          <a:noFill/>
          <a:ln>
            <a:noFill/>
          </a:ln>
        </p:spPr>
      </p:pic>
      <p:pic>
        <p:nvPicPr>
          <p:cNvPr id="311" name="Google Shape;311;p21"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12" name="Google Shape;312;p21"/>
          <p:cNvSpPr txBox="1">
            <a:spLocks noGrp="1"/>
          </p:cNvSpPr>
          <p:nvPr>
            <p:ph type="title"/>
          </p:nvPr>
        </p:nvSpPr>
        <p:spPr>
          <a:xfrm>
            <a:off x="1425992" y="1020209"/>
            <a:ext cx="5463540" cy="707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Granular and Block Structure</a:t>
            </a:r>
            <a:endParaRPr dirty="0"/>
          </a:p>
        </p:txBody>
      </p:sp>
      <p:pic>
        <p:nvPicPr>
          <p:cNvPr id="313" name="Google Shape;313;p21" descr="Illustration comparing granular and blocky soils. Granular soil looks like &quot;cookie crumbs&quot; whereas blocky soil is broken into larger, angular ped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92000" y="1781120"/>
            <a:ext cx="6255080" cy="3497591"/>
          </a:xfrm>
          <a:prstGeom prst="rect">
            <a:avLst/>
          </a:prstGeom>
          <a:noFill/>
          <a:ln>
            <a:noFill/>
          </a:ln>
        </p:spPr>
      </p:pic>
      <p:sp>
        <p:nvSpPr>
          <p:cNvPr id="314" name="Google Shape;314;p21"/>
          <p:cNvSpPr txBox="1"/>
          <p:nvPr/>
        </p:nvSpPr>
        <p:spPr>
          <a:xfrm>
            <a:off x="5369342" y="5614141"/>
            <a:ext cx="2577738" cy="98280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b="1">
                <a:solidFill>
                  <a:schemeClr val="dk1"/>
                </a:solidFill>
                <a:latin typeface="Calibri"/>
                <a:ea typeface="Calibri"/>
                <a:cs typeface="Calibri"/>
                <a:sym typeface="Calibri"/>
              </a:rPr>
              <a:t>Blocky: </a:t>
            </a:r>
            <a:r>
              <a:rPr lang="en-US" sz="1400">
                <a:solidFill>
                  <a:schemeClr val="dk1"/>
                </a:solidFill>
                <a:latin typeface="Calibri"/>
                <a:ea typeface="Calibri"/>
                <a:cs typeface="Calibri"/>
                <a:sym typeface="Calibri"/>
              </a:rPr>
              <a:t>Irregular blocks that are usually 1.5-5.0 cm in diameter. </a:t>
            </a:r>
            <a:endParaRPr/>
          </a:p>
        </p:txBody>
      </p:sp>
      <p:sp>
        <p:nvSpPr>
          <p:cNvPr id="315" name="Google Shape;315;p21"/>
          <p:cNvSpPr txBox="1">
            <a:spLocks noGrp="1"/>
          </p:cNvSpPr>
          <p:nvPr>
            <p:ph type="body" idx="1"/>
          </p:nvPr>
        </p:nvSpPr>
        <p:spPr>
          <a:xfrm>
            <a:off x="2260270" y="5614140"/>
            <a:ext cx="2577738" cy="146184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400"/>
              <a:buNone/>
            </a:pPr>
            <a:r>
              <a:rPr lang="en-US" sz="1400" b="1"/>
              <a:t>Granular: </a:t>
            </a:r>
            <a:r>
              <a:rPr lang="en-US" sz="1400"/>
              <a:t>Resembles cookie crumbs and is usually less than 0.5 cm in diameter. Commonly found in surface horizons where roots have been growing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21" name="Google Shape;321;p2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322" name="Google Shape;322;p22"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23" name="Google Shape;323;p22"/>
          <p:cNvSpPr txBox="1">
            <a:spLocks noGrp="1"/>
          </p:cNvSpPr>
          <p:nvPr>
            <p:ph type="title"/>
          </p:nvPr>
        </p:nvSpPr>
        <p:spPr>
          <a:xfrm>
            <a:off x="1854348" y="1020209"/>
            <a:ext cx="6541507"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Prismatic, Columnar and Platy Structure</a:t>
            </a:r>
            <a:endParaRPr dirty="0"/>
          </a:p>
        </p:txBody>
      </p:sp>
      <p:pic>
        <p:nvPicPr>
          <p:cNvPr id="324" name="Google Shape;324;p22" descr="diagram compares prismatic with columnar and platy soil structure. Prismatic and Columnar both exhibit vertical definition in the soil profile, such as cracks, but columnar soils have a rounded salt cap on top. Platy soils lie horizontally and are characterized by a flaky, pastry-like structur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900523" y="1798073"/>
            <a:ext cx="6495332" cy="3929096"/>
          </a:xfrm>
          <a:prstGeom prst="rect">
            <a:avLst/>
          </a:prstGeom>
          <a:noFill/>
          <a:ln>
            <a:noFill/>
          </a:ln>
        </p:spPr>
      </p:pic>
      <p:sp>
        <p:nvSpPr>
          <p:cNvPr id="325" name="Google Shape;325;p22"/>
          <p:cNvSpPr txBox="1">
            <a:spLocks noGrp="1"/>
          </p:cNvSpPr>
          <p:nvPr>
            <p:ph type="body" idx="1"/>
          </p:nvPr>
        </p:nvSpPr>
        <p:spPr>
          <a:xfrm>
            <a:off x="1606039" y="5898757"/>
            <a:ext cx="2188573"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300"/>
              <a:buNone/>
            </a:pPr>
            <a:r>
              <a:rPr lang="en-US" sz="1200" b="1" dirty="0">
                <a:solidFill>
                  <a:srgbClr val="000000"/>
                </a:solidFill>
                <a:latin typeface="Arial"/>
                <a:ea typeface="Arial"/>
                <a:cs typeface="Arial"/>
                <a:sym typeface="Arial"/>
              </a:rPr>
              <a:t>	Prismatic</a:t>
            </a:r>
            <a:r>
              <a:rPr lang="en-US" sz="1200" dirty="0">
                <a:solidFill>
                  <a:srgbClr val="000000"/>
                </a:solidFill>
                <a:latin typeface="Arial"/>
                <a:ea typeface="Arial"/>
                <a:cs typeface="Arial"/>
                <a:sym typeface="Arial"/>
              </a:rPr>
              <a:t>: Vertical columns of soil; usually found in lower horizons. </a:t>
            </a:r>
            <a:endParaRPr dirty="0"/>
          </a:p>
        </p:txBody>
      </p:sp>
      <p:sp>
        <p:nvSpPr>
          <p:cNvPr id="326" name="Google Shape;326;p22"/>
          <p:cNvSpPr txBox="1"/>
          <p:nvPr/>
        </p:nvSpPr>
        <p:spPr>
          <a:xfrm>
            <a:off x="3794612" y="5888921"/>
            <a:ext cx="2360461" cy="889827"/>
          </a:xfrm>
          <a:prstGeom prst="rect">
            <a:avLst/>
          </a:prstGeom>
          <a:noFill/>
          <a:ln>
            <a:noFill/>
          </a:ln>
        </p:spPr>
        <p:txBody>
          <a:bodyPr spcFirstLastPara="1" wrap="square" lIns="91425" tIns="45700" rIns="91425" bIns="45700" anchor="t" anchorCtr="0">
            <a:normAutofit/>
          </a:bodyPr>
          <a:lstStyle/>
          <a:p>
            <a:pPr marL="182563" marR="0" lvl="0" indent="-182563" algn="l" rtl="0">
              <a:lnSpc>
                <a:spcPct val="90000"/>
              </a:lnSpc>
              <a:spcBef>
                <a:spcPts val="0"/>
              </a:spcBef>
              <a:spcAft>
                <a:spcPts val="0"/>
              </a:spcAft>
              <a:buClr>
                <a:srgbClr val="000000"/>
              </a:buClr>
              <a:buSzPts val="300"/>
              <a:buFont typeface="Arial"/>
              <a:buNone/>
            </a:pPr>
            <a:r>
              <a:rPr lang="en-US" sz="1200" b="1" dirty="0">
                <a:solidFill>
                  <a:srgbClr val="000000"/>
                </a:solidFill>
                <a:latin typeface="Arial"/>
                <a:ea typeface="Arial"/>
                <a:cs typeface="Arial"/>
                <a:sym typeface="Arial"/>
              </a:rPr>
              <a:t>	Columnar</a:t>
            </a:r>
            <a:r>
              <a:rPr lang="en-US" sz="1200" dirty="0">
                <a:solidFill>
                  <a:srgbClr val="000000"/>
                </a:solidFill>
                <a:latin typeface="Arial"/>
                <a:ea typeface="Arial"/>
                <a:cs typeface="Arial"/>
                <a:sym typeface="Arial"/>
              </a:rPr>
              <a:t>: Vertical columns of soil that have a salt "cap" at the top. Found in soils of arid climates. </a:t>
            </a:r>
            <a:endParaRPr dirty="0"/>
          </a:p>
        </p:txBody>
      </p:sp>
      <p:sp>
        <p:nvSpPr>
          <p:cNvPr id="327" name="Google Shape;327;p22"/>
          <p:cNvSpPr txBox="1"/>
          <p:nvPr/>
        </p:nvSpPr>
        <p:spPr>
          <a:xfrm>
            <a:off x="6319307" y="5856631"/>
            <a:ext cx="2396160" cy="1009063"/>
          </a:xfrm>
          <a:prstGeom prst="rect">
            <a:avLst/>
          </a:prstGeom>
          <a:noFill/>
          <a:ln>
            <a:noFill/>
          </a:ln>
        </p:spPr>
        <p:txBody>
          <a:bodyPr spcFirstLastPara="1" wrap="square" lIns="81625" tIns="42450" rIns="81625" bIns="42450" anchor="t" anchorCtr="0">
            <a:noAutofit/>
          </a:bodyPr>
          <a:lstStyle/>
          <a:p>
            <a:pPr marL="182563" marR="0" lvl="0" indent="-182563" algn="l" rtl="0">
              <a:spcBef>
                <a:spcPts val="0"/>
              </a:spcBef>
              <a:spcAft>
                <a:spcPts val="0"/>
              </a:spcAft>
              <a:buClr>
                <a:srgbClr val="000000"/>
              </a:buClr>
              <a:buSzPts val="300"/>
              <a:buFont typeface="Arial"/>
              <a:buNone/>
            </a:pPr>
            <a:r>
              <a:rPr lang="en-US" sz="1200" b="1" dirty="0">
                <a:solidFill>
                  <a:srgbClr val="000000"/>
                </a:solidFill>
                <a:latin typeface="Arial"/>
                <a:ea typeface="Arial"/>
                <a:cs typeface="Arial"/>
                <a:sym typeface="Arial"/>
              </a:rPr>
              <a:t>	Platy</a:t>
            </a:r>
            <a:r>
              <a:rPr lang="en-US" sz="1200" dirty="0">
                <a:solidFill>
                  <a:srgbClr val="000000"/>
                </a:solidFill>
                <a:latin typeface="Arial"/>
                <a:ea typeface="Arial"/>
                <a:cs typeface="Arial"/>
                <a:sym typeface="Arial"/>
              </a:rPr>
              <a:t>: Thin, flat plates of soil that lie horizontally; usually found in compacted soil.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34" name="Google Shape;334;p2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6558" y="-40317"/>
            <a:ext cx="8000481" cy="1060526"/>
          </a:xfrm>
          <a:prstGeom prst="rect">
            <a:avLst/>
          </a:prstGeom>
          <a:noFill/>
          <a:ln>
            <a:noFill/>
          </a:ln>
        </p:spPr>
      </p:pic>
      <p:pic>
        <p:nvPicPr>
          <p:cNvPr id="335" name="Google Shape;335;p23" descr="Menu: Soil Struc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72" y="-40318"/>
            <a:ext cx="1272030" cy="6898318"/>
          </a:xfrm>
          <a:prstGeom prst="rect">
            <a:avLst/>
          </a:prstGeom>
          <a:noFill/>
          <a:ln>
            <a:noFill/>
          </a:ln>
        </p:spPr>
      </p:pic>
      <p:sp>
        <p:nvSpPr>
          <p:cNvPr id="336" name="Google Shape;336;p23"/>
          <p:cNvSpPr txBox="1">
            <a:spLocks noGrp="1"/>
          </p:cNvSpPr>
          <p:nvPr>
            <p:ph type="title"/>
          </p:nvPr>
        </p:nvSpPr>
        <p:spPr>
          <a:xfrm>
            <a:off x="1606039" y="1031425"/>
            <a:ext cx="4176680" cy="7139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Lacking Structure</a:t>
            </a:r>
            <a:endParaRPr dirty="0"/>
          </a:p>
        </p:txBody>
      </p:sp>
      <p:pic>
        <p:nvPicPr>
          <p:cNvPr id="337" name="Google Shape;337;p23" descr="Photographs of single grained soil (here, sand), and a massive structure, which is composed of many grains but has no obvious structur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433886" y="1787056"/>
            <a:ext cx="7401009" cy="3849852"/>
          </a:xfrm>
          <a:prstGeom prst="rect">
            <a:avLst/>
          </a:prstGeom>
          <a:noFill/>
          <a:ln>
            <a:noFill/>
          </a:ln>
        </p:spPr>
      </p:pic>
      <p:sp>
        <p:nvSpPr>
          <p:cNvPr id="338" name="Google Shape;338;p23"/>
          <p:cNvSpPr txBox="1">
            <a:spLocks noGrp="1"/>
          </p:cNvSpPr>
          <p:nvPr>
            <p:ph type="body" idx="1"/>
          </p:nvPr>
        </p:nvSpPr>
        <p:spPr>
          <a:xfrm>
            <a:off x="1606039" y="5898757"/>
            <a:ext cx="7089074" cy="889827"/>
          </a:xfrm>
          <a:prstGeom prst="rect">
            <a:avLst/>
          </a:prstGeom>
          <a:noFill/>
          <a:ln>
            <a:noFill/>
          </a:ln>
        </p:spPr>
        <p:txBody>
          <a:bodyPr spcFirstLastPara="1" wrap="square" lIns="91425" tIns="45700" rIns="91425" bIns="45700" anchor="t" anchorCtr="0">
            <a:normAutofit/>
          </a:bodyPr>
          <a:lstStyle/>
          <a:p>
            <a:pPr marL="182563" lvl="0" indent="-182563" algn="l"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	If the soil lacks structure, it is described as either single grained or massive. Soil with “single grained” structure always has a loose consistence.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45" name="Google Shape;345;p24"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46" name="Google Shape;346;p24"/>
          <p:cNvSpPr txBox="1">
            <a:spLocks noGrp="1"/>
          </p:cNvSpPr>
          <p:nvPr>
            <p:ph type="title"/>
          </p:nvPr>
        </p:nvSpPr>
        <p:spPr>
          <a:xfrm>
            <a:off x="2268334" y="1073150"/>
            <a:ext cx="5463540" cy="5822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Color</a:t>
            </a:r>
            <a:endParaRPr dirty="0"/>
          </a:p>
        </p:txBody>
      </p:sp>
      <p:pic>
        <p:nvPicPr>
          <p:cNvPr id="347" name="Google Shape;347;p24" descr="Photographh of a student comparing a ped of soil to the color chip in the GLOBE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268334" y="1798073"/>
            <a:ext cx="5229745" cy="45861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53" name="Google Shape;353;p2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54" name="Google Shape;354;p25"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55" name="Google Shape;355;p25"/>
          <p:cNvSpPr txBox="1">
            <a:spLocks noGrp="1"/>
          </p:cNvSpPr>
          <p:nvPr>
            <p:ph type="title"/>
          </p:nvPr>
        </p:nvSpPr>
        <p:spPr>
          <a:xfrm>
            <a:off x="1400348" y="1073150"/>
            <a:ext cx="5091080" cy="5349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Soil Color Reveals</a:t>
            </a:r>
            <a:endParaRPr dirty="0"/>
          </a:p>
        </p:txBody>
      </p:sp>
      <p:sp>
        <p:nvSpPr>
          <p:cNvPr id="356" name="Google Shape;356;p25"/>
          <p:cNvSpPr txBox="1"/>
          <p:nvPr/>
        </p:nvSpPr>
        <p:spPr>
          <a:xfrm>
            <a:off x="1400348" y="1829815"/>
            <a:ext cx="7444393"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Soil color indicates the chemical content of the soil or the coatings on the soil particles. For instance, dark colors usually indicate the presence of organic material. The presence of iron and some other minerals can produce red and yellow soils.</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357" name="Google Shape;357;p25" descr="Photographs of two different soil profiles- one has a black color in the A horizon, resulting from high organic content. The second profile is bright orange, indicating that iron is present and it has been exposed to oxygen (oxidiz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02327" y="2912994"/>
            <a:ext cx="6327025" cy="38656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4" name="Google Shape;364;p2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65" name="Google Shape;365;p26"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66" name="Google Shape;366;p26"/>
          <p:cNvSpPr txBox="1">
            <a:spLocks noGrp="1"/>
          </p:cNvSpPr>
          <p:nvPr>
            <p:ph type="title"/>
          </p:nvPr>
        </p:nvSpPr>
        <p:spPr>
          <a:xfrm>
            <a:off x="1486959" y="1020209"/>
            <a:ext cx="7886700" cy="554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Required Conditions and Instruments</a:t>
            </a:r>
            <a:endParaRPr dirty="0"/>
          </a:p>
        </p:txBody>
      </p:sp>
      <p:pic>
        <p:nvPicPr>
          <p:cNvPr id="367" name="Google Shape;367;p26" descr="Steps in determining the soil color. You need a sunny day so that your color descriptions are true. Select a ped of soil, moisten with a spray bottle and compare the color to a chip in an approved soil color book.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73702" y="1627924"/>
            <a:ext cx="7140000" cy="4089000"/>
          </a:xfrm>
          <a:prstGeom prst="rect">
            <a:avLst/>
          </a:prstGeom>
          <a:noFill/>
          <a:ln>
            <a:noFill/>
          </a:ln>
        </p:spPr>
      </p:pic>
      <p:sp>
        <p:nvSpPr>
          <p:cNvPr id="368" name="Google Shape;368;p26"/>
          <p:cNvSpPr txBox="1"/>
          <p:nvPr/>
        </p:nvSpPr>
        <p:spPr>
          <a:xfrm>
            <a:off x="1486959" y="5890040"/>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350"/>
              <a:buFont typeface="Arial"/>
              <a:buNone/>
            </a:pPr>
            <a:r>
              <a:rPr lang="en-US" sz="1400" b="1" dirty="0">
                <a:solidFill>
                  <a:srgbClr val="000000"/>
                </a:solidFill>
                <a:latin typeface="Arial"/>
                <a:ea typeface="Arial"/>
                <a:cs typeface="Arial"/>
                <a:sym typeface="Arial"/>
              </a:rPr>
              <a:t>Instrument Specifications</a:t>
            </a:r>
            <a:r>
              <a:rPr lang="en-US" sz="1400" dirty="0">
                <a:solidFill>
                  <a:srgbClr val="000000"/>
                </a:solidFill>
                <a:latin typeface="Arial"/>
                <a:ea typeface="Arial"/>
                <a:cs typeface="Arial"/>
                <a:sym typeface="Arial"/>
              </a:rPr>
              <a:t>: A Soil Color Book designed especially for The GLOBE Program can be purchased. It contains at least 200 colors and uses the Munsell System of Color Notation.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5" name="Google Shape;375;p2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76" name="Google Shape;376;p27"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77" name="Google Shape;377;p27"/>
          <p:cNvSpPr txBox="1">
            <a:spLocks noGrp="1"/>
          </p:cNvSpPr>
          <p:nvPr>
            <p:ph type="title"/>
          </p:nvPr>
        </p:nvSpPr>
        <p:spPr>
          <a:xfrm>
            <a:off x="1486959" y="1073150"/>
            <a:ext cx="4712707" cy="681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Munsell Notation</a:t>
            </a:r>
            <a:endParaRPr dirty="0"/>
          </a:p>
        </p:txBody>
      </p:sp>
      <p:sp>
        <p:nvSpPr>
          <p:cNvPr id="378" name="Google Shape;378;p27"/>
          <p:cNvSpPr txBox="1"/>
          <p:nvPr/>
        </p:nvSpPr>
        <p:spPr>
          <a:xfrm>
            <a:off x="1486959" y="1755062"/>
            <a:ext cx="7444393" cy="86930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dirty="0">
                <a:solidFill>
                  <a:schemeClr val="dk1"/>
                </a:solidFill>
                <a:latin typeface="Calibri"/>
                <a:ea typeface="Calibri"/>
                <a:cs typeface="Calibri"/>
                <a:sym typeface="Calibri"/>
              </a:rPr>
              <a:t>In the Munsell color system, colors are identified by three properties</a:t>
            </a:r>
            <a:r>
              <a:rPr lang="en-US" sz="1600" dirty="0">
                <a:solidFill>
                  <a:srgbClr val="000000"/>
                </a:solidFill>
                <a:latin typeface="Arial"/>
                <a:ea typeface="Arial"/>
                <a:cs typeface="Arial"/>
                <a:sym typeface="Arial"/>
              </a:rPr>
              <a:t>.</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379" name="Google Shape;379;p27" descr="Diagram showing the Munsell notation. The first number is hue, the second number is value and the third number is chrom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85955" y="2242132"/>
            <a:ext cx="6443892" cy="3869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5" name="Google Shape;385;p2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86" name="Google Shape;386;p28"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318835" cy="6898317"/>
          </a:xfrm>
          <a:prstGeom prst="rect">
            <a:avLst/>
          </a:prstGeom>
          <a:noFill/>
          <a:ln>
            <a:noFill/>
          </a:ln>
        </p:spPr>
      </p:pic>
      <p:sp>
        <p:nvSpPr>
          <p:cNvPr id="388" name="Google Shape;388;p28"/>
          <p:cNvSpPr txBox="1"/>
          <p:nvPr/>
        </p:nvSpPr>
        <p:spPr>
          <a:xfrm>
            <a:off x="1703090" y="2146024"/>
            <a:ext cx="4033731" cy="4430577"/>
          </a:xfrm>
          <a:prstGeom prst="rect">
            <a:avLst/>
          </a:prstGeom>
          <a:noFill/>
          <a:ln>
            <a:noFill/>
          </a:ln>
        </p:spPr>
        <p:txBody>
          <a:bodyPr spcFirstLastPara="1" wrap="square" lIns="91425" tIns="45700" rIns="91425" bIns="45700" anchor="ctr" anchorCtr="0">
            <a:normAutofit fontScale="92500" lnSpcReduction="10000"/>
          </a:bodyPr>
          <a:lstStyle/>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Hue</a:t>
            </a:r>
            <a:r>
              <a:rPr lang="en-US" sz="2100" dirty="0">
                <a:solidFill>
                  <a:srgbClr val="000000"/>
                </a:solidFill>
                <a:latin typeface="Calibri"/>
                <a:ea typeface="Calibri"/>
                <a:cs typeface="Calibri"/>
                <a:sym typeface="Calibri"/>
              </a:rPr>
              <a:t> is the color’s position on the Color Wheel</a:t>
            </a:r>
            <a:endParaRPr dirty="0"/>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Value</a:t>
            </a:r>
            <a:r>
              <a:rPr lang="en-US" sz="2100" dirty="0">
                <a:solidFill>
                  <a:srgbClr val="000000"/>
                </a:solidFill>
                <a:latin typeface="Calibri"/>
                <a:ea typeface="Calibri"/>
                <a:cs typeface="Calibri"/>
                <a:sym typeface="Calibri"/>
              </a:rPr>
              <a:t> is the amount of black or white added to the color. The higher the Value, the lighter the color. The lower the Value, the darker the color.</a:t>
            </a:r>
            <a:endParaRPr dirty="0"/>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466217" marR="0" lvl="0" indent="-342900" algn="just" rtl="0">
              <a:lnSpc>
                <a:spcPct val="90000"/>
              </a:lnSpc>
              <a:spcBef>
                <a:spcPts val="0"/>
              </a:spcBef>
              <a:spcAft>
                <a:spcPts val="0"/>
              </a:spcAft>
              <a:buClr>
                <a:schemeClr val="dk1"/>
              </a:buClr>
              <a:buSzPct val="100000"/>
              <a:buFont typeface="Arial" panose="020B0604020202020204" pitchFamily="34" charset="0"/>
              <a:buChar char="•"/>
            </a:pPr>
            <a:endParaRPr sz="2100" dirty="0">
              <a:solidFill>
                <a:srgbClr val="000000"/>
              </a:solidFill>
              <a:latin typeface="Calibri"/>
              <a:ea typeface="Calibri"/>
              <a:cs typeface="Calibri"/>
              <a:sym typeface="Calibri"/>
            </a:endParaRPr>
          </a:p>
          <a:p>
            <a:pPr marL="342900" marR="0" lvl="0" indent="-342900" algn="just" rtl="0">
              <a:lnSpc>
                <a:spcPct val="90000"/>
              </a:lnSpc>
              <a:spcBef>
                <a:spcPts val="0"/>
              </a:spcBef>
              <a:spcAft>
                <a:spcPts val="0"/>
              </a:spcAft>
              <a:buClr>
                <a:srgbClr val="000000"/>
              </a:buClr>
              <a:buSzPct val="100000"/>
              <a:buFont typeface="Arial" panose="020B0604020202020204" pitchFamily="34" charset="0"/>
              <a:buChar char="•"/>
            </a:pPr>
            <a:r>
              <a:rPr lang="en-US" sz="2100" b="1" dirty="0">
                <a:solidFill>
                  <a:srgbClr val="000000"/>
                </a:solidFill>
                <a:latin typeface="Calibri"/>
                <a:ea typeface="Calibri"/>
                <a:cs typeface="Calibri"/>
                <a:sym typeface="Calibri"/>
              </a:rPr>
              <a:t>Chroma</a:t>
            </a:r>
            <a:r>
              <a:rPr lang="en-US" sz="2100" dirty="0">
                <a:solidFill>
                  <a:srgbClr val="000000"/>
                </a:solidFill>
                <a:latin typeface="Calibri"/>
                <a:ea typeface="Calibri"/>
                <a:cs typeface="Calibri"/>
                <a:sym typeface="Calibri"/>
              </a:rPr>
              <a:t> is the amount of saturation of a color. The higher the Chroma, the more saturated the color. </a:t>
            </a:r>
            <a:endParaRPr dirty="0"/>
          </a:p>
          <a:p>
            <a:pPr marL="0" marR="0" lvl="0" indent="0" algn="l" rtl="0">
              <a:lnSpc>
                <a:spcPct val="90000"/>
              </a:lnSpc>
              <a:spcBef>
                <a:spcPts val="0"/>
              </a:spcBef>
              <a:spcAft>
                <a:spcPts val="0"/>
              </a:spcAft>
              <a:buClr>
                <a:schemeClr val="dk1"/>
              </a:buClr>
              <a:buSzPts val="37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70"/>
              <a:buFont typeface="Calibri"/>
              <a:buNone/>
            </a:pPr>
            <a:r>
              <a:rPr lang="en-US" sz="1600" dirty="0">
                <a:solidFill>
                  <a:srgbClr val="000000"/>
                </a:solidFill>
                <a:latin typeface="Calibri"/>
                <a:ea typeface="Calibri"/>
                <a:cs typeface="Calibri"/>
                <a:sym typeface="Calibri"/>
              </a:rPr>
              <a:t> </a:t>
            </a:r>
            <a:endParaRPr dirty="0"/>
          </a:p>
        </p:txBody>
      </p:sp>
      <p:pic>
        <p:nvPicPr>
          <p:cNvPr id="389" name="Google Shape;389;p28" descr="diagram showing a color wheel, a grey scale showing value gradients, and a chroma scale, showing that the higher the chroma, the more saturated the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52952" y="1357317"/>
            <a:ext cx="2569672" cy="4853825"/>
          </a:xfrm>
          <a:prstGeom prst="rect">
            <a:avLst/>
          </a:prstGeom>
          <a:noFill/>
          <a:ln>
            <a:noFill/>
          </a:ln>
        </p:spPr>
      </p:pic>
      <p:sp>
        <p:nvSpPr>
          <p:cNvPr id="387" name="Google Shape;387;p28"/>
          <p:cNvSpPr txBox="1">
            <a:spLocks noGrp="1"/>
          </p:cNvSpPr>
          <p:nvPr>
            <p:ph type="title"/>
          </p:nvPr>
        </p:nvSpPr>
        <p:spPr>
          <a:xfrm>
            <a:off x="1561969" y="1020209"/>
            <a:ext cx="6068542"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Color- Hue, Value and Chroma</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5" name="Google Shape;395;p2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396" name="Google Shape;396;p29"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397" name="Google Shape;397;p29"/>
          <p:cNvSpPr txBox="1">
            <a:spLocks noGrp="1"/>
          </p:cNvSpPr>
          <p:nvPr>
            <p:ph type="title"/>
          </p:nvPr>
        </p:nvSpPr>
        <p:spPr>
          <a:xfrm>
            <a:off x="1486959" y="1020209"/>
            <a:ext cx="7248352" cy="8589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How to Observe Soil Color- Prepare the Ped</a:t>
            </a:r>
            <a:endParaRPr dirty="0"/>
          </a:p>
        </p:txBody>
      </p:sp>
      <p:sp>
        <p:nvSpPr>
          <p:cNvPr id="398" name="Google Shape;398;p29"/>
          <p:cNvSpPr txBox="1"/>
          <p:nvPr/>
        </p:nvSpPr>
        <p:spPr>
          <a:xfrm>
            <a:off x="1175424" y="1780565"/>
            <a:ext cx="3479703" cy="5308905"/>
          </a:xfrm>
          <a:prstGeom prst="rect">
            <a:avLst/>
          </a:prstGeom>
          <a:noFill/>
          <a:ln>
            <a:noFill/>
          </a:ln>
        </p:spPr>
        <p:txBody>
          <a:bodyPr spcFirstLastPara="1" wrap="square" lIns="91425" tIns="45700" rIns="91425" bIns="45700" anchor="ctr" anchorCtr="0">
            <a:normAutofit/>
          </a:bodyPr>
          <a:lstStyle/>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Take a ped of soil from a horizon and note on the data entry page whether it is moist, dry or wet.</a:t>
            </a:r>
            <a:endParaRPr dirty="0"/>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a:t>
            </a:r>
            <a:endParaRPr dirty="0"/>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If it is dry, moisten it slightly with water from your water bottle. Wait for a minute for the water to soak into the ped.</a:t>
            </a:r>
            <a:endParaRPr dirty="0"/>
          </a:p>
          <a:p>
            <a:pPr marL="457200" marR="0" lvl="0" indent="-355600" algn="just" rtl="0">
              <a:lnSpc>
                <a:spcPct val="90000"/>
              </a:lnSpc>
              <a:spcBef>
                <a:spcPts val="0"/>
              </a:spcBef>
              <a:spcAft>
                <a:spcPts val="0"/>
              </a:spcAft>
              <a:buClr>
                <a:schemeClr val="dk1"/>
              </a:buClr>
              <a:buSzPts val="1600"/>
              <a:buFont typeface="Noto Sans Symbols"/>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Stand with the sun over your shoulder so that sunlight shines on the color chart and the soil sample you are examining. </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1600"/>
              <a:buFont typeface="Calibri"/>
              <a:buNone/>
            </a:pPr>
            <a:endParaRPr sz="1600" dirty="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0"/>
              <a:buFont typeface="Calibri"/>
              <a:buNone/>
            </a:pPr>
            <a:r>
              <a:rPr lang="en-US" sz="1600" dirty="0">
                <a:solidFill>
                  <a:schemeClr val="dk1"/>
                </a:solidFill>
                <a:latin typeface="Calibri"/>
                <a:ea typeface="Calibri"/>
                <a:cs typeface="Calibri"/>
                <a:sym typeface="Calibri"/>
              </a:rPr>
              <a:t>	If the soil is too loose to form a single ped, place a sample on a trowel and complete the protocol.</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chemeClr val="dk1"/>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Be sure no shadows fall on the color book.</a:t>
            </a:r>
            <a:endParaRPr dirty="0"/>
          </a:p>
          <a:p>
            <a:pPr marL="414726" marR="0" lvl="0" indent="-325826" algn="just" rtl="0">
              <a:lnSpc>
                <a:spcPct val="85000"/>
              </a:lnSpc>
              <a:spcBef>
                <a:spcPts val="0"/>
              </a:spcBef>
              <a:spcAft>
                <a:spcPts val="0"/>
              </a:spcAft>
              <a:buClr>
                <a:schemeClr val="dk1"/>
              </a:buClr>
              <a:buSzPts val="400"/>
              <a:buFont typeface="Calibri"/>
              <a:buNone/>
            </a:pPr>
            <a:endParaRPr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400"/>
              <a:buFont typeface="Calibri"/>
              <a:buNone/>
            </a:pPr>
            <a:r>
              <a:rPr lang="en-US" sz="1600" dirty="0">
                <a:solidFill>
                  <a:srgbClr val="000000"/>
                </a:solidFill>
                <a:latin typeface="Calibri"/>
                <a:ea typeface="Calibri"/>
                <a:cs typeface="Calibri"/>
                <a:sym typeface="Calibri"/>
              </a:rPr>
              <a:t> </a:t>
            </a:r>
            <a:endParaRPr dirty="0"/>
          </a:p>
        </p:txBody>
      </p:sp>
      <p:pic>
        <p:nvPicPr>
          <p:cNvPr id="399" name="Google Shape;399;p29" descr="this series of photographs shows a student moistening the soil ped with a spray bottle and comparing the color using a soil color book in the sun. Do not do this in the shade, it will lead to erroneous result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867774" y="1932098"/>
            <a:ext cx="3867537" cy="4347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07" name="Google Shape;107;p3"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08" name="Google Shape;108;p3"/>
          <p:cNvSpPr txBox="1">
            <a:spLocks noGrp="1"/>
          </p:cNvSpPr>
          <p:nvPr>
            <p:ph type="title"/>
          </p:nvPr>
        </p:nvSpPr>
        <p:spPr>
          <a:xfrm>
            <a:off x="1257300" y="995417"/>
            <a:ext cx="7886700" cy="7566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Why is defining soil characteristics important?</a:t>
            </a:r>
            <a:endParaRPr dirty="0"/>
          </a:p>
        </p:txBody>
      </p:sp>
      <p:sp>
        <p:nvSpPr>
          <p:cNvPr id="109" name="Google Shape;109;p3"/>
          <p:cNvSpPr txBox="1"/>
          <p:nvPr/>
        </p:nvSpPr>
        <p:spPr>
          <a:xfrm>
            <a:off x="1467445" y="1829815"/>
            <a:ext cx="415196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Soil characterization is a fundamental step in describing and analyzing soil as part of the Earth system. The characteristics you identify will help to explain the role of the soil in exchanging matter and transferring energy with the atmosphere, biosphere and hydrosphere. </a:t>
            </a:r>
            <a:endParaRPr dirty="0"/>
          </a:p>
          <a:p>
            <a:pPr marL="0" marR="0" lvl="0" indent="0" algn="just" rtl="0">
              <a:lnSpc>
                <a:spcPct val="90000"/>
              </a:lnSpc>
              <a:spcBef>
                <a:spcPts val="1000"/>
              </a:spcBef>
              <a:spcAft>
                <a:spcPts val="0"/>
              </a:spcAft>
              <a:buClr>
                <a:schemeClr val="dk1"/>
              </a:buClr>
              <a:buSzPts val="1800"/>
              <a:buFont typeface="Arial"/>
              <a:buNone/>
            </a:pPr>
            <a:r>
              <a:rPr lang="en-US" sz="1800" b="0" i="0" u="none" strike="noStrike" cap="none" dirty="0">
                <a:solidFill>
                  <a:schemeClr val="dk1"/>
                </a:solidFill>
                <a:latin typeface="Calibri"/>
                <a:ea typeface="Calibri"/>
                <a:cs typeface="Calibri"/>
                <a:sym typeface="Calibri"/>
              </a:rPr>
              <a:t>Soil characterization measurements are taken for many reasons, including:</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supporting the interpretation of soil moisture and temperature, land cover, and atmosphere measurements;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complementing and extending land cover mapping;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developing soil maps of a region; and </a:t>
            </a:r>
            <a:endParaRPr dirty="0"/>
          </a:p>
          <a:p>
            <a:pPr marL="228600" marR="0" lvl="0" indent="-228600" algn="just" rtl="0">
              <a:lnSpc>
                <a:spcPct val="90000"/>
              </a:lnSpc>
              <a:spcBef>
                <a:spcPts val="10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providing information for computer modeling. </a:t>
            </a:r>
            <a:endParaRPr sz="1800" b="0" i="0" u="none" strike="noStrike" cap="none" dirty="0">
              <a:solidFill>
                <a:srgbClr val="000000"/>
              </a:solidFill>
              <a:latin typeface="Calibri"/>
              <a:ea typeface="Calibri"/>
              <a:cs typeface="Calibri"/>
              <a:sym typeface="Calibri"/>
            </a:endParaRPr>
          </a:p>
        </p:txBody>
      </p:sp>
      <p:pic>
        <p:nvPicPr>
          <p:cNvPr id="110" name="Google Shape;110;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54452" y="1903364"/>
            <a:ext cx="3239372" cy="3294801"/>
          </a:xfrm>
          <a:prstGeom prst="rect">
            <a:avLst/>
          </a:prstGeom>
          <a:noFill/>
          <a:ln>
            <a:noFill/>
          </a:ln>
        </p:spPr>
      </p:pic>
      <p:sp>
        <p:nvSpPr>
          <p:cNvPr id="111" name="Google Shape;111;p3"/>
          <p:cNvSpPr txBox="1"/>
          <p:nvPr/>
        </p:nvSpPr>
        <p:spPr>
          <a:xfrm>
            <a:off x="5889721" y="5450127"/>
            <a:ext cx="29539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dirty="0">
                <a:solidFill>
                  <a:schemeClr val="dk1"/>
                </a:solidFill>
                <a:latin typeface="Calibri"/>
                <a:ea typeface="Calibri"/>
                <a:cs typeface="Calibri"/>
                <a:sym typeface="Calibri"/>
              </a:rPr>
              <a:t>Image: Jenn Glaser and </a:t>
            </a:r>
            <a:r>
              <a:rPr lang="en-US" sz="1400" b="0" i="1" u="none" strike="noStrike" cap="none" dirty="0" err="1">
                <a:solidFill>
                  <a:schemeClr val="dk1"/>
                </a:solidFill>
                <a:latin typeface="Calibri"/>
                <a:ea typeface="Calibri"/>
                <a:cs typeface="Calibri"/>
                <a:sym typeface="Calibri"/>
              </a:rPr>
              <a:t>Russanne</a:t>
            </a:r>
            <a:r>
              <a:rPr lang="en-US" sz="1400" b="0" i="1" u="none" strike="noStrike" cap="none" dirty="0">
                <a:solidFill>
                  <a:schemeClr val="dk1"/>
                </a:solidFill>
                <a:latin typeface="Calibri"/>
                <a:ea typeface="Calibri"/>
                <a:cs typeface="Calibri"/>
                <a:sym typeface="Calibri"/>
              </a:rPr>
              <a:t> Low</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5" name="Google Shape;405;p3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3519" y="-40317"/>
            <a:ext cx="8000481" cy="1060526"/>
          </a:xfrm>
          <a:prstGeom prst="rect">
            <a:avLst/>
          </a:prstGeom>
          <a:noFill/>
          <a:ln>
            <a:noFill/>
          </a:ln>
        </p:spPr>
      </p:pic>
      <p:pic>
        <p:nvPicPr>
          <p:cNvPr id="406" name="Google Shape;406;p30" descr="Menu: Soil Col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23" y="-40317"/>
            <a:ext cx="1318835" cy="6898317"/>
          </a:xfrm>
          <a:prstGeom prst="rect">
            <a:avLst/>
          </a:prstGeom>
          <a:noFill/>
          <a:ln>
            <a:noFill/>
          </a:ln>
        </p:spPr>
      </p:pic>
      <p:sp>
        <p:nvSpPr>
          <p:cNvPr id="407" name="Google Shape;407;p30"/>
          <p:cNvSpPr txBox="1">
            <a:spLocks noGrp="1"/>
          </p:cNvSpPr>
          <p:nvPr>
            <p:ph type="title"/>
          </p:nvPr>
        </p:nvSpPr>
        <p:spPr>
          <a:xfrm>
            <a:off x="1498906" y="1073150"/>
            <a:ext cx="5737466" cy="61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How to Observe Soil Color- Steps</a:t>
            </a:r>
            <a:endParaRPr dirty="0"/>
          </a:p>
        </p:txBody>
      </p:sp>
      <p:sp>
        <p:nvSpPr>
          <p:cNvPr id="408" name="Google Shape;408;p30"/>
          <p:cNvSpPr txBox="1"/>
          <p:nvPr/>
        </p:nvSpPr>
        <p:spPr>
          <a:xfrm>
            <a:off x="1143519" y="1686329"/>
            <a:ext cx="4789536" cy="5562411"/>
          </a:xfrm>
          <a:prstGeom prst="rect">
            <a:avLst/>
          </a:prstGeom>
          <a:noFill/>
          <a:ln>
            <a:noFill/>
          </a:ln>
        </p:spPr>
        <p:txBody>
          <a:bodyPr spcFirstLastPara="1" wrap="square" lIns="91425" tIns="45700" rIns="91425" bIns="45700" anchor="ctr" anchorCtr="0">
            <a:normAutofit fontScale="85000" lnSpcReduction="20000"/>
          </a:bodyPr>
          <a:lstStyle/>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Break the ped and compare the color of the inside surface with the soil color chart. </a:t>
            </a:r>
            <a:endParaRPr dirty="0"/>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ct val="100000"/>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Look through the entire book as some similar soil colors appear throughout the book.</a:t>
            </a:r>
            <a:endParaRPr dirty="0"/>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404"/>
              <a:buFont typeface="Calibri"/>
              <a:buNone/>
            </a:pPr>
            <a:endParaRPr sz="1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rgbClr val="000000"/>
              </a:buClr>
              <a:buSzPts val="404"/>
              <a:buFont typeface="Calibri"/>
              <a:buNone/>
            </a:pPr>
            <a:r>
              <a:rPr lang="en-US" sz="1900" dirty="0">
                <a:solidFill>
                  <a:srgbClr val="000000"/>
                </a:solidFill>
                <a:latin typeface="Calibri"/>
                <a:ea typeface="Calibri"/>
                <a:cs typeface="Calibri"/>
                <a:sym typeface="Calibri"/>
              </a:rPr>
              <a:t>	Sometimes, a soil sample may have more than one color. If so record a maximum of two colors, and indicate (1) the Main (dominant color) and (2) the Other (secondary) color. This is only when your sample contains two distinctly different colors. It is not two estimates for the same color</a:t>
            </a:r>
            <a:endParaRPr dirty="0"/>
          </a:p>
          <a:p>
            <a:pPr marL="414726" marR="0" lvl="0" indent="-325826" algn="just" rtl="0">
              <a:lnSpc>
                <a:spcPct val="85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0" marR="0" lvl="0" indent="0" algn="just" rtl="0">
              <a:lnSpc>
                <a:spcPct val="94000"/>
              </a:lnSpc>
              <a:spcBef>
                <a:spcPts val="0"/>
              </a:spcBef>
              <a:spcAft>
                <a:spcPts val="0"/>
              </a:spcAft>
              <a:buClr>
                <a:schemeClr val="dk1"/>
              </a:buClr>
              <a:buSzPct val="100000"/>
              <a:buFont typeface="Calibri"/>
              <a:buNone/>
            </a:pPr>
            <a:endParaRPr sz="900" dirty="0">
              <a:solidFill>
                <a:srgbClr val="000000"/>
              </a:solidFill>
              <a:latin typeface="Calibri"/>
              <a:ea typeface="Calibri"/>
              <a:cs typeface="Calibri"/>
              <a:sym typeface="Calibri"/>
            </a:endParaRPr>
          </a:p>
          <a:p>
            <a:pPr marL="414726" marR="0" lvl="0" indent="-325826" algn="just" rtl="0">
              <a:lnSpc>
                <a:spcPct val="85000"/>
              </a:lnSpc>
              <a:spcBef>
                <a:spcPts val="0"/>
              </a:spcBef>
              <a:spcAft>
                <a:spcPts val="0"/>
              </a:spcAft>
              <a:buClr>
                <a:schemeClr val="dk1"/>
              </a:buClr>
              <a:buSzPts val="340"/>
              <a:buFont typeface="Calibri"/>
              <a:buNone/>
            </a:pPr>
            <a:endParaRPr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40"/>
              <a:buFont typeface="Calibri"/>
              <a:buNone/>
            </a:pPr>
            <a:endParaRPr sz="1600"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40"/>
              <a:buFont typeface="Calibri"/>
              <a:buNone/>
            </a:pPr>
            <a:r>
              <a:rPr lang="en-US" sz="1600" dirty="0">
                <a:solidFill>
                  <a:srgbClr val="000000"/>
                </a:solidFill>
                <a:latin typeface="Calibri"/>
                <a:ea typeface="Calibri"/>
                <a:cs typeface="Calibri"/>
                <a:sym typeface="Calibri"/>
              </a:rPr>
              <a:t> </a:t>
            </a:r>
            <a:endParaRPr dirty="0"/>
          </a:p>
        </p:txBody>
      </p:sp>
      <p:pic>
        <p:nvPicPr>
          <p:cNvPr id="409" name="Google Shape;409;p30" descr="This series of photographs show a student breaking a soil ped into two pieces and observing the color of the soil inside the ped.  Sometimes a soil sample may have more than one color, as shown in this picture where there are orange lines throughout a grey background color.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45702" y="1686329"/>
            <a:ext cx="2652515" cy="505390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415" name="Google Shape;415;p3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16" name="Google Shape;416;p31"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17" name="Google Shape;417;p31"/>
          <p:cNvSpPr txBox="1">
            <a:spLocks noGrp="1"/>
          </p:cNvSpPr>
          <p:nvPr>
            <p:ph type="title"/>
          </p:nvPr>
        </p:nvSpPr>
        <p:spPr>
          <a:xfrm>
            <a:off x="1461020" y="1058479"/>
            <a:ext cx="5627107"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Consistence</a:t>
            </a:r>
            <a:endParaRPr dirty="0"/>
          </a:p>
        </p:txBody>
      </p:sp>
      <p:pic>
        <p:nvPicPr>
          <p:cNvPr id="418" name="Google Shape;418;p31" descr="Picture of a student holding a soil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073821" y="1798073"/>
            <a:ext cx="3372509" cy="4351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24" name="Google Shape;424;p3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25" name="Google Shape;425;p32"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26" name="Google Shape;426;p32"/>
          <p:cNvSpPr txBox="1">
            <a:spLocks noGrp="1"/>
          </p:cNvSpPr>
          <p:nvPr>
            <p:ph type="title"/>
          </p:nvPr>
        </p:nvSpPr>
        <p:spPr>
          <a:xfrm>
            <a:off x="1400349" y="1073151"/>
            <a:ext cx="5311797" cy="5506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Soil Consistence Reveals</a:t>
            </a:r>
            <a:endParaRPr/>
          </a:p>
        </p:txBody>
      </p:sp>
      <p:sp>
        <p:nvSpPr>
          <p:cNvPr id="427" name="Google Shape;427;p32"/>
          <p:cNvSpPr txBox="1"/>
          <p:nvPr/>
        </p:nvSpPr>
        <p:spPr>
          <a:xfrm>
            <a:off x="1400349" y="1829815"/>
            <a:ext cx="7544146" cy="36067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Consistence is determined by how easily soil aggregates break apart</a:t>
            </a:r>
            <a:endParaRPr dirty="0"/>
          </a:p>
          <a:p>
            <a:pPr marL="0" marR="0" lvl="0" indent="0" algn="l"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Whether a soil is </a:t>
            </a:r>
            <a:r>
              <a:rPr lang="en-US" sz="1800" b="1" dirty="0">
                <a:solidFill>
                  <a:srgbClr val="000000"/>
                </a:solidFill>
                <a:latin typeface="Arial"/>
                <a:ea typeface="Arial"/>
                <a:cs typeface="Arial"/>
                <a:sym typeface="Arial"/>
              </a:rPr>
              <a:t>Loose</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Friable</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Firm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Extremely Firm </a:t>
            </a:r>
            <a:r>
              <a:rPr lang="en-US" sz="1800" dirty="0">
                <a:solidFill>
                  <a:srgbClr val="000000"/>
                </a:solidFill>
                <a:latin typeface="Arial"/>
                <a:ea typeface="Arial"/>
                <a:cs typeface="Arial"/>
                <a:sym typeface="Arial"/>
              </a:rPr>
              <a:t>determines how easy it is for roots, worms, or plows to pass through the soil.</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It also indicates whether animals can create burrows in the ground or if the soil would collapse unless reinforced in some way.</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28" name="Google Shape;428;p32" descr="Illustration showing loose soil falling through fingertips, friable soil being easily crushed between the thumb and forefinger,  firm soil showing resistance to being crushed between the thumb and forefinger, and extremely firm, which requires the use of a hammer to break into piec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11470" y="3970677"/>
            <a:ext cx="6584632" cy="24836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34" name="Google Shape;434;p3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35" name="Google Shape;435;p33"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36" name="Google Shape;436;p33"/>
          <p:cNvSpPr txBox="1"/>
          <p:nvPr/>
        </p:nvSpPr>
        <p:spPr>
          <a:xfrm>
            <a:off x="1400349" y="1829815"/>
            <a:ext cx="5225615" cy="36067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Consistence describes the firmness of the individual peds and the ease with which they break apart. </a:t>
            </a:r>
            <a:endParaRPr dirty="0"/>
          </a:p>
          <a:p>
            <a:pPr marL="0" marR="0" lvl="0" indent="0" algn="just"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terms used to describe soil consistence are loose, friable, firm, and extremely firm. </a:t>
            </a:r>
            <a:endParaRPr dirty="0"/>
          </a:p>
          <a:p>
            <a:pPr marL="0" marR="0" lvl="0" indent="0" algn="just" rtl="0">
              <a:lnSpc>
                <a:spcPct val="90000"/>
              </a:lnSpc>
              <a:spcBef>
                <a:spcPts val="0"/>
              </a:spcBef>
              <a:spcAft>
                <a:spcPts val="0"/>
              </a:spcAft>
              <a:buClr>
                <a:srgbClr val="000000"/>
              </a:buClr>
              <a:buSzPts val="450"/>
              <a:buFont typeface="Arial"/>
              <a:buNone/>
            </a:pPr>
            <a:endParaRPr sz="18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For example, a soil with friable </a:t>
            </a:r>
            <a:r>
              <a:rPr lang="en-US" sz="1800" dirty="0"/>
              <a:t>consistency</a:t>
            </a:r>
            <a:r>
              <a:rPr lang="en-US" sz="1800" dirty="0">
                <a:solidFill>
                  <a:srgbClr val="000000"/>
                </a:solidFill>
                <a:latin typeface="Arial"/>
                <a:ea typeface="Arial"/>
                <a:cs typeface="Arial"/>
                <a:sym typeface="Arial"/>
              </a:rPr>
              <a:t> will be easier for roots, shovels, or plows to move through than a soil with a firm </a:t>
            </a:r>
            <a:r>
              <a:rPr lang="en-US" sz="1800" dirty="0"/>
              <a:t>consistency</a:t>
            </a:r>
            <a:r>
              <a:rPr lang="en-US" sz="1800" dirty="0">
                <a:solidFill>
                  <a:srgbClr val="000000"/>
                </a:solidFill>
                <a:latin typeface="Arial"/>
                <a:ea typeface="Arial"/>
                <a:cs typeface="Arial"/>
                <a:sym typeface="Arial"/>
              </a:rPr>
              <a:t>. On the other hand, a soil with extremely firm </a:t>
            </a:r>
            <a:r>
              <a:rPr lang="en-US" sz="1800" dirty="0"/>
              <a:t>consistency</a:t>
            </a:r>
            <a:r>
              <a:rPr lang="en-US" sz="1800" dirty="0">
                <a:solidFill>
                  <a:srgbClr val="000000"/>
                </a:solidFill>
                <a:latin typeface="Arial"/>
                <a:ea typeface="Arial"/>
                <a:cs typeface="Arial"/>
                <a:sym typeface="Arial"/>
              </a:rPr>
              <a:t> will be harder for roots, shovels, and trowels to move through.</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37" name="Google Shape;437;p33" descr="Photos showing a student holding a ped of soil and spraying with a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642201" y="1208881"/>
            <a:ext cx="2191822" cy="4848576"/>
          </a:xfrm>
          <a:prstGeom prst="rect">
            <a:avLst/>
          </a:prstGeom>
          <a:noFill/>
          <a:ln>
            <a:noFill/>
          </a:ln>
        </p:spPr>
      </p:pic>
      <p:sp>
        <p:nvSpPr>
          <p:cNvPr id="438" name="Google Shape;438;p33"/>
          <p:cNvSpPr txBox="1">
            <a:spLocks noGrp="1"/>
          </p:cNvSpPr>
          <p:nvPr>
            <p:ph type="title"/>
          </p:nvPr>
        </p:nvSpPr>
        <p:spPr>
          <a:xfrm>
            <a:off x="1400349" y="1073150"/>
            <a:ext cx="4223976" cy="597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What is Soil Consistence?</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44" name="Google Shape;444;p3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445" name="Google Shape;445;p34" descr="Menu: Soil Consist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548" y="-40318"/>
            <a:ext cx="1310844" cy="6898318"/>
          </a:xfrm>
          <a:prstGeom prst="rect">
            <a:avLst/>
          </a:prstGeom>
          <a:noFill/>
          <a:ln>
            <a:noFill/>
          </a:ln>
        </p:spPr>
      </p:pic>
      <p:sp>
        <p:nvSpPr>
          <p:cNvPr id="446" name="Google Shape;446;p34"/>
          <p:cNvSpPr txBox="1">
            <a:spLocks noGrp="1"/>
          </p:cNvSpPr>
          <p:nvPr>
            <p:ph type="title"/>
          </p:nvPr>
        </p:nvSpPr>
        <p:spPr>
          <a:xfrm>
            <a:off x="1436241" y="1005538"/>
            <a:ext cx="4507756" cy="8029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Identify Soil Consistence</a:t>
            </a:r>
            <a:endParaRPr dirty="0"/>
          </a:p>
        </p:txBody>
      </p:sp>
      <p:sp>
        <p:nvSpPr>
          <p:cNvPr id="447" name="Google Shape;447;p34"/>
          <p:cNvSpPr txBox="1"/>
          <p:nvPr/>
        </p:nvSpPr>
        <p:spPr>
          <a:xfrm>
            <a:off x="1436241" y="1692880"/>
            <a:ext cx="7514010" cy="7178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Record one of the following categories of soil ped consistence on the Soil Characterization Data Entry Page.</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448" name="Google Shape;448;p34" descr="Illustrations of different soil consistence categories: Loose soil is when you have trouble picking our a single ped- the structure of the soil falls apart when touched.  Friable soil is characterized by peds that break under a small amount of pressure, say between your thumb and forefinger. Firm soil breaks when you apply a good amount of pressure and it dents under finger pressure before it breaks. Extremely firm peds can't be crushed with your finger, you need a hammer or other tool to crush i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637318" y="2410691"/>
            <a:ext cx="6783894" cy="3707476"/>
          </a:xfrm>
          <a:prstGeom prst="rect">
            <a:avLst/>
          </a:prstGeom>
          <a:noFill/>
          <a:ln>
            <a:noFill/>
          </a:ln>
        </p:spPr>
      </p:pic>
      <p:sp>
        <p:nvSpPr>
          <p:cNvPr id="449" name="Google Shape;449;p34"/>
          <p:cNvSpPr/>
          <p:nvPr/>
        </p:nvSpPr>
        <p:spPr>
          <a:xfrm>
            <a:off x="1725121" y="6320292"/>
            <a:ext cx="7418879" cy="290911"/>
          </a:xfrm>
          <a:prstGeom prst="rect">
            <a:avLst/>
          </a:prstGeom>
          <a:noFill/>
          <a:ln>
            <a:noFill/>
          </a:ln>
        </p:spPr>
        <p:txBody>
          <a:bodyPr spcFirstLastPara="1" wrap="square" lIns="81625" tIns="40800" rIns="81625" bIns="40800" anchor="t" anchorCtr="0">
            <a:noAutofit/>
          </a:bodyPr>
          <a:lstStyle/>
          <a:p>
            <a:pPr marL="0" marR="0" lvl="0" indent="0" algn="l" rtl="0">
              <a:lnSpc>
                <a:spcPct val="85000"/>
              </a:lnSpc>
              <a:spcBef>
                <a:spcPts val="0"/>
              </a:spcBef>
              <a:spcAft>
                <a:spcPts val="0"/>
              </a:spcAft>
              <a:buClr>
                <a:srgbClr val="000000"/>
              </a:buClr>
              <a:buSzPts val="450"/>
              <a:buFont typeface="Calibri"/>
              <a:buNone/>
            </a:pPr>
            <a:r>
              <a:rPr lang="en-US" sz="1800" dirty="0">
                <a:solidFill>
                  <a:srgbClr val="000000"/>
                </a:solidFill>
                <a:latin typeface="Calibri"/>
                <a:ea typeface="Calibri"/>
                <a:cs typeface="Calibri"/>
                <a:sym typeface="Calibri"/>
              </a:rPr>
              <a:t>* Soils with “single grained” structure </a:t>
            </a:r>
            <a:r>
              <a:rPr lang="en-US" sz="1800" b="1" dirty="0">
                <a:solidFill>
                  <a:srgbClr val="000000"/>
                </a:solidFill>
                <a:latin typeface="Calibri"/>
                <a:ea typeface="Calibri"/>
                <a:cs typeface="Calibri"/>
                <a:sym typeface="Calibri"/>
              </a:rPr>
              <a:t>always</a:t>
            </a:r>
            <a:r>
              <a:rPr lang="en-US" sz="1800" dirty="0">
                <a:solidFill>
                  <a:srgbClr val="000000"/>
                </a:solidFill>
                <a:latin typeface="Calibri"/>
                <a:ea typeface="Calibri"/>
                <a:cs typeface="Calibri"/>
                <a:sym typeface="Calibri"/>
              </a:rPr>
              <a:t> have loose consistence.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55" name="Google Shape;455;p3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56" name="Google Shape;456;p3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57" name="Google Shape;457;p35"/>
          <p:cNvSpPr txBox="1">
            <a:spLocks noGrp="1"/>
          </p:cNvSpPr>
          <p:nvPr>
            <p:ph type="title"/>
          </p:nvPr>
        </p:nvSpPr>
        <p:spPr>
          <a:xfrm>
            <a:off x="2381775" y="1060526"/>
            <a:ext cx="5091080" cy="7714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Soil Texture</a:t>
            </a:r>
            <a:endParaRPr dirty="0"/>
          </a:p>
        </p:txBody>
      </p:sp>
      <p:pic>
        <p:nvPicPr>
          <p:cNvPr id="458" name="Google Shape;458;p35" descr="Photograph of a hand squeezing soil and obtaining a long ribbon of soil using this texture test.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116233" y="1977129"/>
            <a:ext cx="3886200" cy="40889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64" name="Google Shape;464;p3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65" name="Google Shape;465;p3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66" name="Google Shape;466;p36"/>
          <p:cNvSpPr txBox="1">
            <a:spLocks noGrp="1"/>
          </p:cNvSpPr>
          <p:nvPr>
            <p:ph type="title"/>
          </p:nvPr>
        </p:nvSpPr>
        <p:spPr>
          <a:xfrm>
            <a:off x="1255880" y="1060526"/>
            <a:ext cx="5296031"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Definitions of Sand, Silt, and Clay</a:t>
            </a:r>
            <a:endParaRPr dirty="0"/>
          </a:p>
        </p:txBody>
      </p:sp>
      <p:sp>
        <p:nvSpPr>
          <p:cNvPr id="467" name="Google Shape;467;p36"/>
          <p:cNvSpPr txBox="1"/>
          <p:nvPr/>
        </p:nvSpPr>
        <p:spPr>
          <a:xfrm>
            <a:off x="1494878" y="1712092"/>
            <a:ext cx="4290779" cy="4862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48340C"/>
                </a:solidFill>
                <a:latin typeface="Calibri"/>
                <a:ea typeface="Calibri"/>
                <a:cs typeface="Calibri"/>
                <a:sym typeface="Calibri"/>
              </a:rPr>
              <a:t>The way a soil “feels” is called soil texture.</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Soil texture depends on the amount of each size of particle in the soil.</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000000"/>
                </a:solidFill>
                <a:latin typeface="Calibri"/>
                <a:ea typeface="Calibri"/>
                <a:cs typeface="Calibri"/>
                <a:sym typeface="Calibri"/>
              </a:rPr>
              <a:t>Sand, silt, and clay are names that describe the size of individual particles in the soil.</a:t>
            </a:r>
            <a:endParaRPr dirty="0"/>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000" dirty="0">
              <a:solidFill>
                <a:srgbClr val="9234DB"/>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-Sand</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the largest particles and they feel “gritty.” </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-Silt</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medium sized, and they feel soft, silky or “floury.”</a:t>
            </a:r>
            <a:endParaRPr dirty="0"/>
          </a:p>
          <a:p>
            <a:pPr marL="0" marR="0" lvl="0" indent="0" algn="l" rtl="0">
              <a:spcBef>
                <a:spcPts val="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000000"/>
                </a:solidFill>
                <a:latin typeface="Calibri"/>
                <a:ea typeface="Calibri"/>
                <a:cs typeface="Calibri"/>
                <a:sym typeface="Calibri"/>
              </a:rPr>
              <a:t>-Clay</a:t>
            </a:r>
            <a:r>
              <a:rPr lang="en-US" sz="1800" dirty="0">
                <a:solidFill>
                  <a:srgbClr val="9234DB"/>
                </a:solidFill>
                <a:latin typeface="Calibri"/>
                <a:ea typeface="Calibri"/>
                <a:cs typeface="Calibri"/>
                <a:sym typeface="Calibri"/>
              </a:rPr>
              <a:t> </a:t>
            </a:r>
            <a:r>
              <a:rPr lang="en-US" sz="1800" dirty="0">
                <a:solidFill>
                  <a:srgbClr val="000000"/>
                </a:solidFill>
                <a:latin typeface="Calibri"/>
                <a:ea typeface="Calibri"/>
                <a:cs typeface="Calibri"/>
                <a:sym typeface="Calibri"/>
              </a:rPr>
              <a:t>are the smallest sized particles, and they feel “sticky,” and they are hard to squeeze.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68" name="Google Shape;468;p36" descr="Illustration of Particle size comparison:  Sand is 2.00-.05 mm, Silt is .05-.002 mm, and clay is lesst han .002 mm"/>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785657" y="1977129"/>
            <a:ext cx="3076619" cy="355817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74" name="Google Shape;474;p3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75" name="Google Shape;475;p37"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76" name="Google Shape;476;p37"/>
          <p:cNvSpPr txBox="1">
            <a:spLocks noGrp="1"/>
          </p:cNvSpPr>
          <p:nvPr>
            <p:ph type="title"/>
          </p:nvPr>
        </p:nvSpPr>
        <p:spPr>
          <a:xfrm>
            <a:off x="1494878" y="1073151"/>
            <a:ext cx="4129383"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The Soil Texture Triangle</a:t>
            </a:r>
            <a:endParaRPr dirty="0"/>
          </a:p>
        </p:txBody>
      </p:sp>
      <p:sp>
        <p:nvSpPr>
          <p:cNvPr id="477" name="Google Shape;477;p37"/>
          <p:cNvSpPr txBox="1"/>
          <p:nvPr/>
        </p:nvSpPr>
        <p:spPr>
          <a:xfrm>
            <a:off x="1494878" y="1712092"/>
            <a:ext cx="723348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Soils are grouped into 12 texture class names depending on how much sand, silt, and clay is in each sample.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78" name="Google Shape;478;p37" descr="This is a soil texture triangle. Each side represents the percentage of sand, silt and clay. If you know the percentages of each size class you can use the triangle to obtain the correct name for your sample, such as silt loam, or sandy clay loam.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53901" y="2327774"/>
            <a:ext cx="5726811" cy="4232176"/>
          </a:xfrm>
          <a:prstGeom prst="rect">
            <a:avLst/>
          </a:prstGeom>
          <a:noFill/>
          <a:ln>
            <a:noFill/>
          </a:ln>
        </p:spPr>
      </p:pic>
      <p:sp>
        <p:nvSpPr>
          <p:cNvPr id="479" name="Google Shape;479;p37"/>
          <p:cNvSpPr txBox="1"/>
          <p:nvPr/>
        </p:nvSpPr>
        <p:spPr>
          <a:xfrm>
            <a:off x="5864072" y="6484343"/>
            <a:ext cx="1916640" cy="151214"/>
          </a:xfrm>
          <a:prstGeom prst="rect">
            <a:avLst/>
          </a:prstGeom>
          <a:noFill/>
          <a:ln>
            <a:noFill/>
          </a:ln>
        </p:spPr>
        <p:txBody>
          <a:bodyPr spcFirstLastPara="1" wrap="square" lIns="81625" tIns="40800" rIns="81625" bIns="40800" anchor="t" anchorCtr="0">
            <a:noAutofit/>
          </a:bodyPr>
          <a:lstStyle/>
          <a:p>
            <a:pPr marL="0" marR="0" lvl="0" indent="0" algn="r" rtl="0">
              <a:spcBef>
                <a:spcPts val="0"/>
              </a:spcBef>
              <a:spcAft>
                <a:spcPts val="0"/>
              </a:spcAft>
              <a:buClr>
                <a:srgbClr val="000000"/>
              </a:buClr>
              <a:buSzPts val="175"/>
              <a:buFont typeface="Arial"/>
              <a:buNone/>
            </a:pPr>
            <a:r>
              <a:rPr lang="en-US" sz="700">
                <a:solidFill>
                  <a:srgbClr val="000000"/>
                </a:solidFill>
                <a:latin typeface="Arial"/>
                <a:ea typeface="Arial"/>
                <a:cs typeface="Arial"/>
                <a:sym typeface="Arial"/>
              </a:rPr>
              <a:t>Textural Triangle courtesy, USDA NRCS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85" name="Google Shape;485;p3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86" name="Google Shape;486;p38"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87" name="Google Shape;487;p38"/>
          <p:cNvSpPr txBox="1">
            <a:spLocks noGrp="1"/>
          </p:cNvSpPr>
          <p:nvPr>
            <p:ph type="title"/>
          </p:nvPr>
        </p:nvSpPr>
        <p:spPr>
          <a:xfrm>
            <a:off x="1494878" y="1073150"/>
            <a:ext cx="5595576" cy="5191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Texture: Required Equipment</a:t>
            </a:r>
            <a:endParaRPr dirty="0"/>
          </a:p>
        </p:txBody>
      </p:sp>
      <p:sp>
        <p:nvSpPr>
          <p:cNvPr id="488" name="Google Shape;488;p38"/>
          <p:cNvSpPr txBox="1"/>
          <p:nvPr/>
        </p:nvSpPr>
        <p:spPr>
          <a:xfrm>
            <a:off x="1494878" y="1712092"/>
            <a:ext cx="72334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To determine this soil property, you will need: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9" name="Google Shape;489;p38" descr="Photos of a small handful of soil and a spray mist bottl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6196" y="2487759"/>
            <a:ext cx="7108421" cy="35976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95" name="Google Shape;495;p3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496" name="Google Shape;496;p39"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497" name="Google Shape;497;p39"/>
          <p:cNvSpPr txBox="1">
            <a:spLocks noGrp="1"/>
          </p:cNvSpPr>
          <p:nvPr>
            <p:ph type="title"/>
          </p:nvPr>
        </p:nvSpPr>
        <p:spPr>
          <a:xfrm>
            <a:off x="1494878" y="1060526"/>
            <a:ext cx="7520940" cy="6389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1: Is it Sand?</a:t>
            </a:r>
            <a:endParaRPr dirty="0"/>
          </a:p>
        </p:txBody>
      </p:sp>
      <p:sp>
        <p:nvSpPr>
          <p:cNvPr id="498" name="Google Shape;498;p39"/>
          <p:cNvSpPr txBox="1"/>
          <p:nvPr/>
        </p:nvSpPr>
        <p:spPr>
          <a:xfrm>
            <a:off x="1494878" y="1712092"/>
            <a:ext cx="7233486"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To determine soil texture by feel, use this method. Take a handful of soil and moisten it. Let the water soak in and then work the soil with your fingers. </a:t>
            </a:r>
            <a:r>
              <a:rPr lang="en-US" sz="1800" dirty="0">
                <a:solidFill>
                  <a:schemeClr val="dk1"/>
                </a:solidFill>
                <a:latin typeface="Arial"/>
                <a:ea typeface="Arial"/>
                <a:cs typeface="Arial"/>
                <a:sym typeface="Arial"/>
              </a:rPr>
              <a:t>Try to make a ball with the soil.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If it does not make a ball, it is sand.</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Soil texture is complete. If the soil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Makes a ball, go to the next step.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9" name="Google Shape;499;p39" descr="This is a soil texture triangle. Each side represents the percentage of sand, silt and clay. If you know the percentages of each size class you can use the triangle to obtain the correct name for your sample. The lower left corner is nearly 100% percent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75186" y="4297415"/>
            <a:ext cx="2037657" cy="2053509"/>
          </a:xfrm>
          <a:prstGeom prst="rect">
            <a:avLst/>
          </a:prstGeom>
          <a:noFill/>
          <a:ln>
            <a:noFill/>
          </a:ln>
        </p:spPr>
      </p:pic>
      <p:pic>
        <p:nvPicPr>
          <p:cNvPr id="500" name="Google Shape;500;p39" descr="photograph comparing two soils held in hand. One does not make a ball, it is loose and is sand. The second compacts into a ball, and you need to go to the next step to determine the texture.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1218" y="2731787"/>
            <a:ext cx="3185595" cy="36191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7" name="Google Shape;117;p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18" name="Google Shape;118;p4"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19" name="Google Shape;119;p4"/>
          <p:cNvSpPr txBox="1">
            <a:spLocks noGrp="1"/>
          </p:cNvSpPr>
          <p:nvPr>
            <p:ph type="title"/>
          </p:nvPr>
        </p:nvSpPr>
        <p:spPr>
          <a:xfrm>
            <a:off x="1292904" y="1020209"/>
            <a:ext cx="6557273" cy="756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a:latin typeface="Calibri"/>
                <a:ea typeface="Calibri"/>
                <a:cs typeface="Calibri"/>
                <a:sym typeface="Calibri"/>
              </a:rPr>
              <a:t>Introduction</a:t>
            </a:r>
            <a:r>
              <a:rPr lang="en-US" sz="3200" b="1">
                <a:solidFill>
                  <a:srgbClr val="48340C"/>
                </a:solidFill>
                <a:latin typeface="Calibri"/>
                <a:ea typeface="Calibri"/>
                <a:cs typeface="Calibri"/>
                <a:sym typeface="Calibri"/>
              </a:rPr>
              <a:t> </a:t>
            </a:r>
            <a:r>
              <a:rPr lang="en-US">
                <a:latin typeface="Calibri"/>
                <a:ea typeface="Calibri"/>
                <a:cs typeface="Calibri"/>
                <a:sym typeface="Calibri"/>
              </a:rPr>
              <a:t>to Soil Characterization</a:t>
            </a:r>
            <a:endParaRPr/>
          </a:p>
        </p:txBody>
      </p:sp>
      <p:sp>
        <p:nvSpPr>
          <p:cNvPr id="120" name="Google Shape;120;p4"/>
          <p:cNvSpPr txBox="1"/>
          <p:nvPr/>
        </p:nvSpPr>
        <p:spPr>
          <a:xfrm>
            <a:off x="1467444" y="1829815"/>
            <a:ext cx="7191363"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dirty="0">
                <a:solidFill>
                  <a:schemeClr val="dk1"/>
                </a:solidFill>
                <a:latin typeface="Calibri"/>
                <a:ea typeface="Calibri"/>
                <a:cs typeface="Calibri"/>
                <a:sym typeface="Calibri"/>
              </a:rPr>
              <a:t>Soil can be characterized by its structure, color, consistence, texture, and abundance of roots, rocks, and carbonates. These characteristics allow scientists to interpret how the ecosystem functions and make recommendations for soil use that have a minimal impact on the ecosystem. For example, soil characterization data can help determine whether a garden should be planted or a school should be built. Soil characterization data can help scientists predict the likelihood of flooding and drought. It can help them to determine the types of vegetation and land use best suited to a location. Soil characteristics also help explain patterns observed from satellite imagery, vegetation growth across the landscape, or trends of soil moisture and temperature that might be related to weather. </a:t>
            </a:r>
            <a:endParaRPr sz="1600" dirty="0">
              <a:solidFill>
                <a:srgbClr val="000000"/>
              </a:solidFill>
              <a:latin typeface="Calibri"/>
              <a:ea typeface="Calibri"/>
              <a:cs typeface="Calibri"/>
              <a:sym typeface="Calibri"/>
            </a:endParaRPr>
          </a:p>
        </p:txBody>
      </p:sp>
      <p:pic>
        <p:nvPicPr>
          <p:cNvPr id="121" name="Google Shape;121;p4" descr="Photo of a soil profile in an erosional feature. A river of flood water washed away the neighboring sediment leaving a wall of soil perfectly exposed. You can see a thick black A horizon at the top,  typical of a prairie grassland, with greyish and brown layers clearly demarcated below.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305050" y="4226492"/>
            <a:ext cx="5073650" cy="2164354"/>
          </a:xfrm>
          <a:prstGeom prst="rect">
            <a:avLst/>
          </a:prstGeom>
          <a:noFill/>
          <a:ln>
            <a:noFill/>
          </a:ln>
        </p:spPr>
      </p:pic>
      <p:sp>
        <p:nvSpPr>
          <p:cNvPr id="122" name="Google Shape;122;p4"/>
          <p:cNvSpPr txBox="1"/>
          <p:nvPr/>
        </p:nvSpPr>
        <p:spPr>
          <a:xfrm>
            <a:off x="2450033" y="6390846"/>
            <a:ext cx="522618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Soil profile, exposed during a flood in 2013. Boulder Colorado, USA</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507" name="Google Shape;507;p4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08" name="Google Shape;508;p40"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09" name="Google Shape;509;p40"/>
          <p:cNvSpPr txBox="1">
            <a:spLocks noGrp="1"/>
          </p:cNvSpPr>
          <p:nvPr>
            <p:ph type="title"/>
          </p:nvPr>
        </p:nvSpPr>
        <p:spPr>
          <a:xfrm>
            <a:off x="1339013" y="1060526"/>
            <a:ext cx="7886700" cy="724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2: Is it Loamy Sand?</a:t>
            </a:r>
            <a:endParaRPr dirty="0"/>
          </a:p>
        </p:txBody>
      </p:sp>
      <p:sp>
        <p:nvSpPr>
          <p:cNvPr id="510" name="Google Shape;510;p40"/>
          <p:cNvSpPr txBox="1"/>
          <p:nvPr/>
        </p:nvSpPr>
        <p:spPr>
          <a:xfrm>
            <a:off x="1599822" y="1709148"/>
            <a:ext cx="421908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Squeeze the soil ball, and try to make a ribbon between your two fingers.</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the soil does not make a ribbon, call it a </a:t>
            </a:r>
            <a:r>
              <a:rPr lang="en-US" sz="1800" b="1" dirty="0">
                <a:solidFill>
                  <a:schemeClr val="dk1"/>
                </a:solidFill>
                <a:latin typeface="Calibri"/>
                <a:ea typeface="Calibri"/>
                <a:cs typeface="Calibri"/>
                <a:sym typeface="Calibri"/>
              </a:rPr>
              <a:t>Loamy Sand</a:t>
            </a:r>
            <a:r>
              <a:rPr lang="en-US" sz="1800" dirty="0">
                <a:solidFill>
                  <a:schemeClr val="dk1"/>
                </a:solidFill>
                <a:latin typeface="Calibri"/>
                <a:ea typeface="Calibri"/>
                <a:cs typeface="Calibri"/>
                <a:sym typeface="Calibri"/>
              </a:rPr>
              <a:t>, and Soil Texture is complete.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the soil makes a ribbon, go to the next steps. First the length of the ribbon will determine whether it is a </a:t>
            </a:r>
            <a:r>
              <a:rPr lang="en-US" sz="1800" b="1" dirty="0">
                <a:solidFill>
                  <a:schemeClr val="dk1"/>
                </a:solidFill>
                <a:latin typeface="Calibri"/>
                <a:ea typeface="Calibri"/>
                <a:cs typeface="Calibri"/>
                <a:sym typeface="Calibri"/>
              </a:rPr>
              <a:t>Clay</a:t>
            </a:r>
            <a:r>
              <a:rPr lang="en-US" sz="1800" dirty="0">
                <a:solidFill>
                  <a:schemeClr val="dk1"/>
                </a:solidFill>
                <a:latin typeface="Calibri"/>
                <a:ea typeface="Calibri"/>
                <a:cs typeface="Calibri"/>
                <a:sym typeface="Calibri"/>
              </a:rPr>
              <a:t>, a </a:t>
            </a:r>
            <a:r>
              <a:rPr lang="en-US" sz="1800" b="1" dirty="0">
                <a:solidFill>
                  <a:schemeClr val="dk1"/>
                </a:solidFill>
                <a:latin typeface="Calibri"/>
                <a:ea typeface="Calibri"/>
                <a:cs typeface="Calibri"/>
                <a:sym typeface="Calibri"/>
              </a:rPr>
              <a:t>Clay Loam,</a:t>
            </a:r>
            <a:r>
              <a:rPr lang="en-US" sz="1800" dirty="0">
                <a:solidFill>
                  <a:schemeClr val="dk1"/>
                </a:solidFill>
                <a:latin typeface="Calibri"/>
                <a:ea typeface="Calibri"/>
                <a:cs typeface="Calibri"/>
                <a:sym typeface="Calibri"/>
              </a:rPr>
              <a:t> or a </a:t>
            </a:r>
            <a:r>
              <a:rPr lang="en-US" sz="1800" b="1" dirty="0">
                <a:solidFill>
                  <a:schemeClr val="dk1"/>
                </a:solidFill>
                <a:latin typeface="Calibri"/>
                <a:ea typeface="Calibri"/>
                <a:cs typeface="Calibri"/>
                <a:sym typeface="Calibri"/>
              </a:rPr>
              <a:t>Loam</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11" name="Google Shape;511;p40" descr="This is a soil texture triangle. Each side represents the percentage of sand, silt and clay. If you know the percentages of each size class you can use the triangle to obtain the correct name for your sample. The lower left is loamy sand.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3474451" y="4329344"/>
            <a:ext cx="2715296" cy="2380738"/>
          </a:xfrm>
          <a:prstGeom prst="rect">
            <a:avLst/>
          </a:prstGeom>
          <a:noFill/>
          <a:ln>
            <a:noFill/>
          </a:ln>
        </p:spPr>
      </p:pic>
      <p:pic>
        <p:nvPicPr>
          <p:cNvPr id="512" name="Google Shape;512;p40" descr="photograph comparing two soils held in hand. One does not make a ribbon. Instead it crumbles and is a loamy sand. The second can be squeezed into a ribbon between a thumb and forefinger. You need to go to the next step to determine the texture.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079111" y="1738804"/>
            <a:ext cx="2309991" cy="388206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9" name="Google Shape;519;p4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20" name="Google Shape;520;p41"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21" name="Google Shape;521;p41"/>
          <p:cNvSpPr txBox="1">
            <a:spLocks noGrp="1"/>
          </p:cNvSpPr>
          <p:nvPr>
            <p:ph type="title"/>
          </p:nvPr>
        </p:nvSpPr>
        <p:spPr>
          <a:xfrm>
            <a:off x="1451610" y="1101119"/>
            <a:ext cx="6777990" cy="6359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3: Is it Clay?</a:t>
            </a:r>
            <a:endParaRPr dirty="0"/>
          </a:p>
        </p:txBody>
      </p:sp>
      <p:sp>
        <p:nvSpPr>
          <p:cNvPr id="522" name="Google Shape;522;p41"/>
          <p:cNvSpPr txBox="1"/>
          <p:nvPr/>
        </p:nvSpPr>
        <p:spPr>
          <a:xfrm>
            <a:off x="1599822" y="1709148"/>
            <a:ext cx="4219088" cy="2739211"/>
          </a:xfrm>
          <a:prstGeom prst="rect">
            <a:avLst/>
          </a:prstGeom>
          <a:noFill/>
          <a:ln>
            <a:noFill/>
          </a:ln>
        </p:spPr>
        <p:txBody>
          <a:bodyPr spcFirstLastPara="1" wrap="square" lIns="91425" tIns="45700" rIns="91425" bIns="45700" anchor="t" anchorCtr="0">
            <a:spAutoFit/>
          </a:bodyPr>
          <a:lstStyle/>
          <a:p>
            <a:pPr marL="38100" marR="0" lvl="0" indent="0" algn="just" rtl="0">
              <a:spcBef>
                <a:spcPts val="0"/>
              </a:spcBef>
              <a:spcAft>
                <a:spcPts val="0"/>
              </a:spcAft>
              <a:buNone/>
            </a:pPr>
            <a:r>
              <a:rPr lang="en-US" sz="1800" dirty="0">
                <a:solidFill>
                  <a:srgbClr val="000000"/>
                </a:solidFill>
                <a:latin typeface="Arial"/>
                <a:ea typeface="Arial"/>
                <a:cs typeface="Arial"/>
                <a:sym typeface="Arial"/>
              </a:rPr>
              <a:t>Feel for clay. Does the soil stain your hands and keep its shape in your      hand? Is it sticky and hard to squeeze? Is it shiny? </a:t>
            </a:r>
            <a:endParaRPr dirty="0"/>
          </a:p>
          <a:p>
            <a:pPr marL="38100" marR="0" lvl="0" indent="0" algn="just" rtl="0">
              <a:spcBef>
                <a:spcPts val="0"/>
              </a:spcBef>
              <a:spcAft>
                <a:spcPts val="0"/>
              </a:spcAft>
              <a:buNone/>
            </a:pPr>
            <a:endParaRPr sz="1000" dirty="0">
              <a:solidFill>
                <a:srgbClr val="000000"/>
              </a:solidFill>
              <a:latin typeface="Arial"/>
              <a:ea typeface="Arial"/>
              <a:cs typeface="Arial"/>
              <a:sym typeface="Arial"/>
            </a:endParaRPr>
          </a:p>
          <a:p>
            <a:pPr marL="38100" marR="0" lvl="0" indent="0" algn="just" rtl="0">
              <a:spcBef>
                <a:spcPts val="0"/>
              </a:spcBef>
              <a:spcAft>
                <a:spcPts val="0"/>
              </a:spcAft>
              <a:buNone/>
            </a:pPr>
            <a:r>
              <a:rPr lang="en-US" sz="1800" dirty="0">
                <a:solidFill>
                  <a:srgbClr val="000000"/>
                </a:solidFill>
                <a:latin typeface="Arial"/>
                <a:ea typeface="Arial"/>
                <a:cs typeface="Arial"/>
                <a:sym typeface="Arial"/>
              </a:rPr>
              <a:t>Does the sample make a </a:t>
            </a:r>
            <a:r>
              <a:rPr lang="en-US" sz="1800" b="1" dirty="0">
                <a:solidFill>
                  <a:srgbClr val="000000"/>
                </a:solidFill>
                <a:latin typeface="Arial"/>
                <a:ea typeface="Arial"/>
                <a:cs typeface="Arial"/>
                <a:sym typeface="Arial"/>
              </a:rPr>
              <a:t>long</a:t>
            </a:r>
            <a:r>
              <a:rPr lang="en-US" sz="1800" dirty="0">
                <a:solidFill>
                  <a:srgbClr val="000000"/>
                </a:solidFill>
                <a:latin typeface="Arial"/>
                <a:ea typeface="Arial"/>
                <a:cs typeface="Arial"/>
                <a:sym typeface="Arial"/>
              </a:rPr>
              <a:t> ribbon of about 5cm? If there is a lot  of clay, it is a </a:t>
            </a:r>
            <a:r>
              <a:rPr lang="en-US" sz="1800" b="1" dirty="0">
                <a:solidFill>
                  <a:srgbClr val="000000"/>
                </a:solidFill>
                <a:latin typeface="Arial"/>
                <a:ea typeface="Arial"/>
                <a:cs typeface="Arial"/>
                <a:sym typeface="Arial"/>
              </a:rPr>
              <a:t>Clay</a:t>
            </a:r>
            <a:r>
              <a:rPr lang="en-US" sz="1800" dirty="0">
                <a:solidFill>
                  <a:srgbClr val="000000"/>
                </a:solidFill>
                <a:latin typeface="Arial"/>
                <a:ea typeface="Arial"/>
                <a:cs typeface="Arial"/>
                <a:sym typeface="Arial"/>
              </a:rPr>
              <a:t>, and you will feel for sand or silt in step 4.</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23" name="Google Shape;523;p41" descr="This is a soil texture triangle. Each side represents the percentage of sand, silt and clay. If you know the percentages of each size class you can use the triangle to obtain the correct name for your sample. The apex of the triangle is clay."/>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697322" y="4448359"/>
            <a:ext cx="2291537" cy="1885206"/>
          </a:xfrm>
          <a:prstGeom prst="rect">
            <a:avLst/>
          </a:prstGeom>
          <a:noFill/>
          <a:ln>
            <a:noFill/>
          </a:ln>
        </p:spPr>
      </p:pic>
      <p:pic>
        <p:nvPicPr>
          <p:cNvPr id="524" name="Google Shape;524;p41" descr="photograph comparing two soils held in hand. One is a ball. It can be pressed into a long shiny ribbon of about 5 cm between the fingers.  This is a clay, and you will need to do an additional couple of steps to determine the texture class.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113871" y="1846380"/>
            <a:ext cx="2292961" cy="393585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31" name="Google Shape;531;p4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32" name="Google Shape;532;p42"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33" name="Google Shape;533;p42"/>
          <p:cNvSpPr txBox="1">
            <a:spLocks noGrp="1"/>
          </p:cNvSpPr>
          <p:nvPr>
            <p:ph type="title"/>
          </p:nvPr>
        </p:nvSpPr>
        <p:spPr>
          <a:xfrm>
            <a:off x="1380490" y="1073151"/>
            <a:ext cx="7520940" cy="7556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3: Is it Clay Loam?</a:t>
            </a:r>
            <a:endParaRPr dirty="0"/>
          </a:p>
        </p:txBody>
      </p:sp>
      <p:sp>
        <p:nvSpPr>
          <p:cNvPr id="534" name="Google Shape;534;p42"/>
          <p:cNvSpPr txBox="1"/>
          <p:nvPr/>
        </p:nvSpPr>
        <p:spPr>
          <a:xfrm>
            <a:off x="1567595" y="1933407"/>
            <a:ext cx="3926919" cy="2308324"/>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dirty="0">
                <a:solidFill>
                  <a:srgbClr val="000000"/>
                </a:solidFill>
                <a:latin typeface="Arial"/>
                <a:ea typeface="Arial"/>
                <a:cs typeface="Arial"/>
                <a:sym typeface="Arial"/>
              </a:rPr>
              <a:t>	If there is some clay but it is softer than a dense clay and makes a ribbon that is about 2-5 cm long, it is a </a:t>
            </a:r>
            <a:r>
              <a:rPr lang="en-US" sz="1800" b="1" dirty="0">
                <a:solidFill>
                  <a:srgbClr val="000000"/>
                </a:solidFill>
                <a:latin typeface="Arial"/>
                <a:ea typeface="Arial"/>
                <a:cs typeface="Arial"/>
                <a:sym typeface="Arial"/>
              </a:rPr>
              <a:t>Clay Loam</a:t>
            </a:r>
            <a:r>
              <a:rPr lang="en-US" sz="1800" dirty="0">
                <a:solidFill>
                  <a:srgbClr val="000000"/>
                </a:solidFill>
                <a:latin typeface="Arial"/>
                <a:ea typeface="Arial"/>
                <a:cs typeface="Arial"/>
                <a:sym typeface="Arial"/>
              </a:rPr>
              <a:t>, and you will feel for sand or silt in step 4. </a:t>
            </a:r>
            <a:r>
              <a:rPr lang="en-US" sz="1800" b="1" dirty="0">
                <a:solidFill>
                  <a:schemeClr val="dk1"/>
                </a:solidFill>
                <a:latin typeface="Calibri"/>
                <a:ea typeface="Calibri"/>
                <a:cs typeface="Calibri"/>
                <a:sym typeface="Calibri"/>
              </a:rPr>
              <a:t>If not</a:t>
            </a:r>
            <a:r>
              <a:rPr lang="en-US" sz="1800" dirty="0">
                <a:solidFill>
                  <a:schemeClr val="dk1"/>
                </a:solidFill>
                <a:latin typeface="Calibri"/>
                <a:ea typeface="Calibri"/>
                <a:cs typeface="Calibri"/>
                <a:sym typeface="Calibri"/>
              </a:rPr>
              <a:t>, go to the next step.</a:t>
            </a:r>
            <a:endParaRPr dirty="0"/>
          </a:p>
          <a:p>
            <a:pPr marL="274638" marR="0" lvl="0" indent="-236538"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35" name="Google Shape;535;p42" descr="In this photograph the soil can be pressed into a ribbon of about 2-5 cm between the fingers.  This is a clay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902043" y="1933407"/>
            <a:ext cx="2523944" cy="2595438"/>
          </a:xfrm>
          <a:prstGeom prst="rect">
            <a:avLst/>
          </a:prstGeom>
          <a:noFill/>
          <a:ln>
            <a:noFill/>
          </a:ln>
        </p:spPr>
      </p:pic>
      <p:pic>
        <p:nvPicPr>
          <p:cNvPr id="536" name="Google Shape;536;p42" descr="This is a soil texture triangle. Each side represents the percentage of sand, silt and clay. If you know the percentages of each size class you can use the triangle to obtain the correct name for your sample. The middle of the triangle identifies clay loam- about equal amounts of clay, sand and silt.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2217299" y="4241731"/>
            <a:ext cx="2627510" cy="20777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43" name="Google Shape;543;p43"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44" name="Google Shape;544;p43"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45" name="Google Shape;545;p43"/>
          <p:cNvSpPr txBox="1">
            <a:spLocks noGrp="1"/>
          </p:cNvSpPr>
          <p:nvPr>
            <p:ph type="title"/>
          </p:nvPr>
        </p:nvSpPr>
        <p:spPr>
          <a:xfrm>
            <a:off x="1310640" y="1038862"/>
            <a:ext cx="7204710" cy="8062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Determining Soil Texture: Step 3: Is it a Loam?</a:t>
            </a:r>
            <a:endParaRPr/>
          </a:p>
        </p:txBody>
      </p:sp>
      <p:sp>
        <p:nvSpPr>
          <p:cNvPr id="546" name="Google Shape;546;p43"/>
          <p:cNvSpPr txBox="1"/>
          <p:nvPr/>
        </p:nvSpPr>
        <p:spPr>
          <a:xfrm>
            <a:off x="1567595" y="1933407"/>
            <a:ext cx="3926919" cy="1754326"/>
          </a:xfrm>
          <a:prstGeom prst="rect">
            <a:avLst/>
          </a:prstGeom>
          <a:noFill/>
          <a:ln>
            <a:noFill/>
          </a:ln>
        </p:spPr>
        <p:txBody>
          <a:bodyPr spcFirstLastPara="1" wrap="square" lIns="91425" tIns="45700" rIns="91425" bIns="45700" anchor="t" anchorCtr="0">
            <a:spAutoFit/>
          </a:bodyPr>
          <a:lstStyle/>
          <a:p>
            <a:pPr marL="274638" marR="0" lvl="0" indent="-236538" algn="just" rtl="0">
              <a:spcBef>
                <a:spcPts val="0"/>
              </a:spcBef>
              <a:spcAft>
                <a:spcPts val="0"/>
              </a:spcAft>
              <a:buNone/>
            </a:pPr>
            <a:r>
              <a:rPr lang="en-US" sz="1800">
                <a:solidFill>
                  <a:srgbClr val="000000"/>
                </a:solidFill>
                <a:latin typeface="Arial"/>
                <a:ea typeface="Arial"/>
                <a:cs typeface="Arial"/>
                <a:sym typeface="Arial"/>
              </a:rPr>
              <a:t>	If it is very soft with just a little clay and makes a short ribbon of less than 2 cm, it is a </a:t>
            </a:r>
            <a:r>
              <a:rPr lang="en-US" sz="1800" b="1">
                <a:solidFill>
                  <a:srgbClr val="000000"/>
                </a:solidFill>
                <a:latin typeface="Arial"/>
                <a:ea typeface="Arial"/>
                <a:cs typeface="Arial"/>
                <a:sym typeface="Arial"/>
              </a:rPr>
              <a:t>Loam</a:t>
            </a:r>
            <a:r>
              <a:rPr lang="en-US" sz="1800">
                <a:solidFill>
                  <a:srgbClr val="000000"/>
                </a:solidFill>
                <a:latin typeface="Arial"/>
                <a:ea typeface="Arial"/>
                <a:cs typeface="Arial"/>
                <a:sym typeface="Arial"/>
              </a:rPr>
              <a:t>, and you will feel for sand or silt in step 4.</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7" name="Google Shape;547;p43" descr="In this photograph the soil can be pressed into a ribbon less than 2 cm between the fingers.  This is a  loam, and you will need to do an additional couple of steps to determine the texture clas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627765" y="1879428"/>
            <a:ext cx="2927925" cy="3351477"/>
          </a:xfrm>
          <a:prstGeom prst="rect">
            <a:avLst/>
          </a:prstGeom>
          <a:noFill/>
          <a:ln>
            <a:noFill/>
          </a:ln>
        </p:spPr>
      </p:pic>
      <p:pic>
        <p:nvPicPr>
          <p:cNvPr id="548" name="Google Shape;548;p43" descr="This is a soil texture triangle. Each side represents the percentage of sand, silt and clay. If you know the percentages of each size class you can use the triangle to obtain the correct name for your sample. The middle bottom of the triangle identifies a loam "/>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1567595" y="3555167"/>
            <a:ext cx="3416154" cy="296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55" name="Google Shape;555;p4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56" name="Google Shape;556;p44"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57" name="Google Shape;557;p44"/>
          <p:cNvSpPr txBox="1">
            <a:spLocks noGrp="1"/>
          </p:cNvSpPr>
          <p:nvPr>
            <p:ph type="title"/>
          </p:nvPr>
        </p:nvSpPr>
        <p:spPr>
          <a:xfrm>
            <a:off x="1410970" y="1018542"/>
            <a:ext cx="7255510" cy="77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4: Is it Sandy?</a:t>
            </a:r>
            <a:endParaRPr dirty="0"/>
          </a:p>
        </p:txBody>
      </p:sp>
      <p:sp>
        <p:nvSpPr>
          <p:cNvPr id="558" name="Google Shape;558;p44"/>
          <p:cNvSpPr txBox="1"/>
          <p:nvPr/>
        </p:nvSpPr>
        <p:spPr>
          <a:xfrm>
            <a:off x="1499759" y="1701983"/>
            <a:ext cx="6971888" cy="27267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000000"/>
                </a:solidFill>
                <a:latin typeface="Arial"/>
                <a:ea typeface="Arial"/>
                <a:cs typeface="Arial"/>
                <a:sym typeface="Arial"/>
              </a:rPr>
              <a:t>Wet a small pinch of the soil in your palm and rub it with a forefinger. If the soil feels very gritty, it is sandy.</a:t>
            </a:r>
            <a:endParaRPr dirty="0"/>
          </a:p>
          <a:p>
            <a:pPr marL="0" marR="0" lvl="0" indent="0" algn="just" rtl="0">
              <a:lnSpc>
                <a:spcPct val="93000"/>
              </a:lnSpc>
              <a:spcBef>
                <a:spcPts val="0"/>
              </a:spcBef>
              <a:spcAft>
                <a:spcPts val="0"/>
              </a:spcAft>
              <a:buNone/>
            </a:pPr>
            <a:endParaRPr sz="1800" b="1" dirty="0">
              <a:solidFill>
                <a:srgbClr val="000000"/>
              </a:solidFill>
              <a:latin typeface="Quattrocento"/>
              <a:ea typeface="Quattrocento"/>
              <a:cs typeface="Quattrocento"/>
              <a:sym typeface="Quattrocento"/>
            </a:endParaRPr>
          </a:p>
          <a:p>
            <a:pPr marL="249123" marR="0" lvl="0" indent="-211023" algn="just" rtl="0">
              <a:lnSpc>
                <a:spcPct val="93000"/>
              </a:lnSpc>
              <a:spcBef>
                <a:spcPts val="0"/>
              </a:spcBef>
              <a:spcAft>
                <a:spcPts val="0"/>
              </a:spcAft>
              <a:buNone/>
            </a:pPr>
            <a:r>
              <a:rPr lang="en-US" sz="1800" dirty="0">
                <a:solidFill>
                  <a:srgbClr val="000000"/>
                </a:solidFill>
                <a:latin typeface="Arial"/>
                <a:ea typeface="Arial"/>
                <a:cs typeface="Arial"/>
                <a:sym typeface="Arial"/>
              </a:rPr>
              <a:t>	Add the word “sandy” to your original soil texture name from step 3; it is either </a:t>
            </a:r>
            <a:r>
              <a:rPr lang="en-US" sz="1800" b="1" dirty="0">
                <a:solidFill>
                  <a:srgbClr val="000000"/>
                </a:solidFill>
                <a:latin typeface="Arial"/>
                <a:ea typeface="Arial"/>
                <a:cs typeface="Arial"/>
                <a:sym typeface="Arial"/>
              </a:rPr>
              <a:t>Sandy Clay</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Sandy Clay Loam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Sandy Loam</a:t>
            </a:r>
            <a:r>
              <a:rPr lang="en-US" sz="1800" dirty="0">
                <a:solidFill>
                  <a:srgbClr val="000000"/>
                </a:solidFill>
                <a:latin typeface="Arial"/>
                <a:ea typeface="Arial"/>
                <a:cs typeface="Arial"/>
                <a:sym typeface="Arial"/>
              </a:rPr>
              <a:t>.  </a:t>
            </a:r>
            <a:r>
              <a:rPr lang="en-US" sz="1800" dirty="0">
                <a:solidFill>
                  <a:schemeClr val="dk1"/>
                </a:solidFill>
                <a:latin typeface="Arial"/>
                <a:ea typeface="Arial"/>
                <a:cs typeface="Arial"/>
                <a:sym typeface="Arial"/>
              </a:rPr>
              <a:t>Soil Texture is complete.</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	If not, go to next step.  </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59" name="Google Shape;559;p44" descr="This is a soil texture triangle. Each side represents the percentage of sand, silt and clay. If you know the percentages of each size class you can use the triangle to obtain the correct name for your sample. If there is a sandy feel to your sample, it is one of the categories of soil on the left side of the triangle - a sandy clay, sandy clay loam, or a sandy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103259" y="3471186"/>
            <a:ext cx="3077469" cy="270101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66" name="Google Shape;566;p4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67" name="Google Shape;567;p45"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68" name="Google Shape;568;p45"/>
          <p:cNvSpPr txBox="1">
            <a:spLocks noGrp="1"/>
          </p:cNvSpPr>
          <p:nvPr>
            <p:ph type="title"/>
          </p:nvPr>
        </p:nvSpPr>
        <p:spPr>
          <a:xfrm>
            <a:off x="1410970" y="1038862"/>
            <a:ext cx="683895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Determining Soil Texture: Step 4: Is it Silky?</a:t>
            </a:r>
            <a:endParaRPr dirty="0"/>
          </a:p>
        </p:txBody>
      </p:sp>
      <p:sp>
        <p:nvSpPr>
          <p:cNvPr id="569" name="Google Shape;569;p45"/>
          <p:cNvSpPr txBox="1"/>
          <p:nvPr/>
        </p:nvSpPr>
        <p:spPr>
          <a:xfrm>
            <a:off x="1499759" y="1701983"/>
            <a:ext cx="6971888" cy="2250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If the soil feels very soft and smooth with no gritty feeling, it is silty.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Add the word Silt or Silty to the original classification from step 3; it is either </a:t>
            </a:r>
            <a:r>
              <a:rPr lang="en-US" sz="1800" b="1" dirty="0">
                <a:solidFill>
                  <a:schemeClr val="dk1"/>
                </a:solidFill>
                <a:latin typeface="Arial"/>
                <a:ea typeface="Arial"/>
                <a:cs typeface="Arial"/>
                <a:sym typeface="Arial"/>
              </a:rPr>
              <a:t>Silty Clay</a:t>
            </a: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Silty Clay Loam</a:t>
            </a:r>
            <a:r>
              <a:rPr lang="en-US" sz="1800" dirty="0">
                <a:solidFill>
                  <a:schemeClr val="dk1"/>
                </a:solidFill>
                <a:latin typeface="Arial"/>
                <a:ea typeface="Arial"/>
                <a:cs typeface="Arial"/>
                <a:sym typeface="Arial"/>
              </a:rPr>
              <a:t>, or </a:t>
            </a:r>
            <a:r>
              <a:rPr lang="en-US" sz="1800" b="1" dirty="0">
                <a:solidFill>
                  <a:schemeClr val="dk1"/>
                </a:solidFill>
                <a:latin typeface="Arial"/>
                <a:ea typeface="Arial"/>
                <a:cs typeface="Arial"/>
                <a:sym typeface="Arial"/>
              </a:rPr>
              <a:t>Silt Loam</a:t>
            </a:r>
            <a:r>
              <a:rPr lang="en-US" sz="1800" dirty="0">
                <a:solidFill>
                  <a:schemeClr val="dk1"/>
                </a:solidFill>
                <a:latin typeface="Arial"/>
                <a:ea typeface="Arial"/>
                <a:cs typeface="Arial"/>
                <a:sym typeface="Arial"/>
              </a:rPr>
              <a:t>. </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If not, go to next step.  </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70" name="Google Shape;570;p45" descr="This is a soil texture triangle. Each side represents the percentage of sand, silt and clay. If you know the percentages of each size class you can use the triangle to obtain the correct name for your sample. If there is a a soft, smooth or silky feel to your sample, it is one of the categories of soil on the right side of the triangle - a silty clay, silty  clay loam, or a silt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114420"/>
            <a:ext cx="3886200" cy="33873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77" name="Google Shape;577;p4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78" name="Google Shape;578;p46" descr="Menu: Soil Tex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623" y="-40318"/>
            <a:ext cx="1338503" cy="7023009"/>
          </a:xfrm>
          <a:prstGeom prst="rect">
            <a:avLst/>
          </a:prstGeom>
          <a:noFill/>
          <a:ln>
            <a:noFill/>
          </a:ln>
        </p:spPr>
      </p:pic>
      <p:sp>
        <p:nvSpPr>
          <p:cNvPr id="579" name="Google Shape;579;p46"/>
          <p:cNvSpPr txBox="1">
            <a:spLocks noGrp="1"/>
          </p:cNvSpPr>
          <p:nvPr>
            <p:ph type="title"/>
          </p:nvPr>
        </p:nvSpPr>
        <p:spPr>
          <a:xfrm>
            <a:off x="1176769" y="1026237"/>
            <a:ext cx="7886700"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dirty="0">
                <a:solidFill>
                  <a:srgbClr val="48340C"/>
                </a:solidFill>
                <a:latin typeface="Calibri"/>
                <a:ea typeface="Calibri"/>
                <a:cs typeface="Calibri"/>
                <a:sym typeface="Calibri"/>
              </a:rPr>
              <a:t>Determining Soil Texture: Step 4: Is it Neither Sandy or Silky?</a:t>
            </a:r>
            <a:endParaRPr dirty="0"/>
          </a:p>
        </p:txBody>
      </p:sp>
      <p:sp>
        <p:nvSpPr>
          <p:cNvPr id="580" name="Google Shape;580;p46"/>
          <p:cNvSpPr txBox="1"/>
          <p:nvPr/>
        </p:nvSpPr>
        <p:spPr>
          <a:xfrm>
            <a:off x="1499759" y="2077122"/>
            <a:ext cx="6971888" cy="1696234"/>
          </a:xfrm>
          <a:prstGeom prst="rect">
            <a:avLst/>
          </a:prstGeom>
          <a:noFill/>
          <a:ln>
            <a:noFill/>
          </a:ln>
        </p:spPr>
        <p:txBody>
          <a:bodyPr spcFirstLastPara="1" wrap="square" lIns="91425" tIns="45700" rIns="91425" bIns="45700" anchor="t" anchorCtr="0">
            <a:spAutoFit/>
          </a:bodyPr>
          <a:lstStyle/>
          <a:p>
            <a:pPr marL="38100" marR="0" lvl="0" indent="0" algn="l" rtl="0">
              <a:spcBef>
                <a:spcPts val="0"/>
              </a:spcBef>
              <a:spcAft>
                <a:spcPts val="0"/>
              </a:spcAft>
              <a:buNone/>
            </a:pPr>
            <a:r>
              <a:rPr lang="en-US" sz="1800" dirty="0">
                <a:solidFill>
                  <a:srgbClr val="000000"/>
                </a:solidFill>
                <a:latin typeface="Arial"/>
                <a:ea typeface="Arial"/>
                <a:cs typeface="Arial"/>
                <a:sym typeface="Arial"/>
              </a:rPr>
              <a:t>If the soil feels neither very gritty nor very soft, it is </a:t>
            </a:r>
            <a:r>
              <a:rPr lang="en-US" sz="1800" b="1" dirty="0">
                <a:solidFill>
                  <a:srgbClr val="000000"/>
                </a:solidFill>
                <a:latin typeface="Arial"/>
                <a:ea typeface="Arial"/>
                <a:cs typeface="Arial"/>
                <a:sym typeface="Arial"/>
              </a:rPr>
              <a:t>Clay</a:t>
            </a:r>
            <a:r>
              <a:rPr lang="en-US" sz="1800" dirty="0">
                <a:solidFill>
                  <a:srgbClr val="000000"/>
                </a:solidFill>
                <a:latin typeface="Arial"/>
                <a:ea typeface="Arial"/>
                <a:cs typeface="Arial"/>
                <a:sym typeface="Arial"/>
              </a:rPr>
              <a:t>, </a:t>
            </a:r>
            <a:r>
              <a:rPr lang="en-US" sz="1800" b="1" dirty="0">
                <a:solidFill>
                  <a:srgbClr val="000000"/>
                </a:solidFill>
                <a:latin typeface="Arial"/>
                <a:ea typeface="Arial"/>
                <a:cs typeface="Arial"/>
                <a:sym typeface="Arial"/>
              </a:rPr>
              <a:t>Clay Loam</a:t>
            </a:r>
            <a:r>
              <a:rPr lang="en-US" sz="1800" dirty="0">
                <a:solidFill>
                  <a:srgbClr val="000000"/>
                </a:solidFill>
                <a:latin typeface="Arial"/>
                <a:ea typeface="Arial"/>
                <a:cs typeface="Arial"/>
                <a:sym typeface="Arial"/>
              </a:rPr>
              <a:t>, or </a:t>
            </a:r>
            <a:r>
              <a:rPr lang="en-US" sz="1800" b="1" dirty="0">
                <a:solidFill>
                  <a:srgbClr val="000000"/>
                </a:solidFill>
                <a:latin typeface="Arial"/>
                <a:ea typeface="Arial"/>
                <a:cs typeface="Arial"/>
                <a:sym typeface="Arial"/>
              </a:rPr>
              <a:t>Loam</a:t>
            </a:r>
            <a:r>
              <a:rPr lang="en-US" sz="1800" dirty="0">
                <a:solidFill>
                  <a:srgbClr val="000000"/>
                </a:solidFill>
                <a:latin typeface="Arial"/>
                <a:ea typeface="Arial"/>
                <a:cs typeface="Arial"/>
                <a:sym typeface="Arial"/>
              </a:rPr>
              <a:t>. </a:t>
            </a:r>
            <a:endParaRPr dirty="0"/>
          </a:p>
          <a:p>
            <a:pPr marL="249123" marR="0" lvl="0" indent="-211023" algn="just" rtl="0">
              <a:lnSpc>
                <a:spcPct val="93000"/>
              </a:lnSpc>
              <a:spcBef>
                <a:spcPts val="0"/>
              </a:spcBef>
              <a:spcAft>
                <a:spcPts val="0"/>
              </a:spcAft>
              <a:buNone/>
            </a:pPr>
            <a:endParaRPr sz="1800" dirty="0">
              <a:solidFill>
                <a:schemeClr val="dk1"/>
              </a:solidFill>
              <a:latin typeface="Arial"/>
              <a:ea typeface="Arial"/>
              <a:cs typeface="Arial"/>
              <a:sym typeface="Arial"/>
            </a:endParaRPr>
          </a:p>
          <a:p>
            <a:pPr marL="249123" marR="0" lvl="0" indent="-211023" algn="just" rtl="0">
              <a:lnSpc>
                <a:spcPct val="93000"/>
              </a:lnSpc>
              <a:spcBef>
                <a:spcPts val="0"/>
              </a:spcBef>
              <a:spcAft>
                <a:spcPts val="0"/>
              </a:spcAft>
              <a:buNone/>
            </a:pPr>
            <a:r>
              <a:rPr lang="en-US" sz="1800" dirty="0">
                <a:solidFill>
                  <a:schemeClr val="dk1"/>
                </a:solidFill>
                <a:latin typeface="Arial"/>
                <a:ea typeface="Arial"/>
                <a:cs typeface="Arial"/>
                <a:sym typeface="Arial"/>
              </a:rPr>
              <a:t>Soil Texture is complete.</a:t>
            </a:r>
            <a:endParaRPr dirty="0"/>
          </a:p>
          <a:p>
            <a:pPr marL="249123" marR="0" lvl="0" indent="-211023" algn="l" rtl="0">
              <a:lnSpc>
                <a:spcPct val="93000"/>
              </a:lnSpc>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81" name="Google Shape;581;p46" descr="This is a soil texture triangle. Each side represents the percentage of sand, silt and clay. If you know the percentages of each size class you can use the triangle to obtain the correct name for your sample. If soil feels neither very gritty nor very soft, it is one of the categories of soil in the middle of thetriangle - a clay, ,  clay loam, or loam. You are done!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4585447" y="3060632"/>
            <a:ext cx="3886200" cy="338739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87" name="Google Shape;587;p4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588" name="Google Shape;588;p47"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89" name="Google Shape;589;p47"/>
          <p:cNvSpPr txBox="1">
            <a:spLocks noGrp="1"/>
          </p:cNvSpPr>
          <p:nvPr>
            <p:ph type="title"/>
          </p:nvPr>
        </p:nvSpPr>
        <p:spPr>
          <a:xfrm>
            <a:off x="1221894" y="1036397"/>
            <a:ext cx="7520940" cy="745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Roots, Rock and Carbonates</a:t>
            </a:r>
            <a:endParaRPr dirty="0"/>
          </a:p>
        </p:txBody>
      </p:sp>
      <p:pic>
        <p:nvPicPr>
          <p:cNvPr id="590" name="Google Shape;590;p47" descr="photograph of a hand holding soil with roots extending from the ped"/>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87654" y="2063110"/>
            <a:ext cx="5644404" cy="398806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96" name="Google Shape;596;p4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597" name="Google Shape;597;p48"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598" name="Google Shape;598;p48"/>
          <p:cNvSpPr txBox="1">
            <a:spLocks noGrp="1"/>
          </p:cNvSpPr>
          <p:nvPr>
            <p:ph type="title"/>
          </p:nvPr>
        </p:nvSpPr>
        <p:spPr>
          <a:xfrm>
            <a:off x="1193006" y="1006239"/>
            <a:ext cx="7886700" cy="9180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a:solidFill>
                  <a:srgbClr val="48340C"/>
                </a:solidFill>
                <a:latin typeface="Calibri"/>
                <a:ea typeface="Calibri"/>
                <a:cs typeface="Calibri"/>
                <a:sym typeface="Calibri"/>
              </a:rPr>
              <a:t>What the Presence of Roots, Rocks and Carbonates Reveals</a:t>
            </a:r>
            <a:endParaRPr/>
          </a:p>
        </p:txBody>
      </p:sp>
      <p:sp>
        <p:nvSpPr>
          <p:cNvPr id="599" name="Google Shape;599;p48"/>
          <p:cNvSpPr txBox="1"/>
          <p:nvPr/>
        </p:nvSpPr>
        <p:spPr>
          <a:xfrm>
            <a:off x="1414477" y="1991195"/>
            <a:ext cx="7544146" cy="10815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Knowing the amount of roots in each horizon allows scientists to estimate the soil’s fertility, bulk density, water holding capacity, and depth. </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dirty="0"/>
          </a:p>
          <a:p>
            <a:pPr marL="0" marR="0" lvl="0" indent="0" algn="l" rtl="0">
              <a:lnSpc>
                <a:spcPct val="90000"/>
              </a:lnSpc>
              <a:spcBef>
                <a:spcPts val="0"/>
              </a:spcBef>
              <a:spcAft>
                <a:spcPts val="0"/>
              </a:spcAft>
              <a:buClr>
                <a:srgbClr val="000000"/>
              </a:buClr>
              <a:buSzPts val="1000"/>
              <a:buFont typeface="Arial"/>
              <a:buNone/>
            </a:pPr>
            <a:endParaRPr sz="100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The presence of carbonates in soil may indicate a dry climate or a particular type of parent material rich in calcium, such as limestone.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600" name="Google Shape;600;p48" descr="photographs of two hand specimens of soil, one light in color with many roots, the other darker in color and containing many pe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2030328" y="4551707"/>
            <a:ext cx="5605713" cy="192940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606" name="Google Shape;606;p4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07" name="Google Shape;607;p49"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08" name="Google Shape;608;p49"/>
          <p:cNvSpPr txBox="1">
            <a:spLocks noGrp="1"/>
          </p:cNvSpPr>
          <p:nvPr>
            <p:ph type="title"/>
          </p:nvPr>
        </p:nvSpPr>
        <p:spPr>
          <a:xfrm>
            <a:off x="1515057" y="1038862"/>
            <a:ext cx="6330950" cy="8712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Roots</a:t>
            </a:r>
            <a:endParaRPr dirty="0"/>
          </a:p>
        </p:txBody>
      </p:sp>
      <p:sp>
        <p:nvSpPr>
          <p:cNvPr id="609" name="Google Shape;609;p49"/>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An estimate of the roots in each horizon in a soil profile illustrates the depth to which roots go to obtain nutrients and water. </a:t>
            </a:r>
            <a:endParaRPr dirty="0"/>
          </a:p>
          <a:p>
            <a:pPr marL="0" lvl="0" indent="0" algn="just" rtl="0">
              <a:lnSpc>
                <a:spcPct val="93000"/>
              </a:lnSpc>
              <a:spcBef>
                <a:spcPts val="0"/>
              </a:spcBef>
              <a:spcAft>
                <a:spcPts val="0"/>
              </a:spcAft>
              <a:buClr>
                <a:srgbClr val="000000"/>
              </a:buClr>
              <a:buSzPts val="1800"/>
              <a:buNone/>
            </a:pPr>
            <a:endParaRPr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The more roots found in a horizon, the more water and nutrients are being removed from the soil, and the more organic matter being returned. </a:t>
            </a:r>
            <a:endParaRPr dirty="0"/>
          </a:p>
          <a:p>
            <a:pPr marL="0" lvl="0" indent="0" algn="just" rtl="0">
              <a:lnSpc>
                <a:spcPct val="93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50"/>
              <a:buNone/>
            </a:pPr>
            <a:r>
              <a:rPr lang="en-US" dirty="0">
                <a:solidFill>
                  <a:srgbClr val="000000"/>
                </a:solidFill>
                <a:latin typeface="Arial"/>
                <a:ea typeface="Arial"/>
                <a:cs typeface="Arial"/>
                <a:sym typeface="Arial"/>
              </a:rPr>
              <a:t>Observe and record if there are </a:t>
            </a:r>
            <a:r>
              <a:rPr lang="en-US" b="1" dirty="0">
                <a:solidFill>
                  <a:srgbClr val="000000"/>
                </a:solidFill>
                <a:latin typeface="Arial"/>
                <a:ea typeface="Arial"/>
                <a:cs typeface="Arial"/>
                <a:sym typeface="Arial"/>
              </a:rPr>
              <a:t>none</a:t>
            </a:r>
            <a:r>
              <a:rPr lang="en-US" dirty="0">
                <a:solidFill>
                  <a:srgbClr val="000000"/>
                </a:solidFill>
                <a:latin typeface="Arial"/>
                <a:ea typeface="Arial"/>
                <a:cs typeface="Arial"/>
                <a:sym typeface="Arial"/>
              </a:rPr>
              <a:t>, f</a:t>
            </a:r>
            <a:r>
              <a:rPr lang="en-US" b="1" dirty="0">
                <a:solidFill>
                  <a:srgbClr val="000000"/>
                </a:solidFill>
                <a:latin typeface="Arial"/>
                <a:ea typeface="Arial"/>
                <a:cs typeface="Arial"/>
                <a:sym typeface="Arial"/>
              </a:rPr>
              <a:t>ew</a:t>
            </a:r>
            <a:r>
              <a:rPr lang="en-US" dirty="0">
                <a:solidFill>
                  <a:srgbClr val="000000"/>
                </a:solidFill>
                <a:latin typeface="Arial"/>
                <a:ea typeface="Arial"/>
                <a:cs typeface="Arial"/>
                <a:sym typeface="Arial"/>
              </a:rPr>
              <a:t> or </a:t>
            </a:r>
            <a:r>
              <a:rPr lang="en-US" b="1" dirty="0">
                <a:solidFill>
                  <a:srgbClr val="000000"/>
                </a:solidFill>
                <a:latin typeface="Arial"/>
                <a:ea typeface="Arial"/>
                <a:cs typeface="Arial"/>
                <a:sym typeface="Arial"/>
              </a:rPr>
              <a:t>many</a:t>
            </a:r>
            <a:r>
              <a:rPr lang="en-US" dirty="0">
                <a:solidFill>
                  <a:srgbClr val="000000"/>
                </a:solidFill>
                <a:latin typeface="Arial"/>
                <a:ea typeface="Arial"/>
                <a:cs typeface="Arial"/>
                <a:sym typeface="Arial"/>
              </a:rPr>
              <a:t> roots or root fragments in each horizon. </a:t>
            </a:r>
            <a:endParaRPr dirty="0"/>
          </a:p>
        </p:txBody>
      </p:sp>
      <p:pic>
        <p:nvPicPr>
          <p:cNvPr id="610" name="Google Shape;610;p49" descr="illustration of a hand holding a clod of soil with roots extending out of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98381" y="2380351"/>
            <a:ext cx="2667389" cy="24898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8" name="Google Shape;128;p5"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29" name="Google Shape;129;p5"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0" name="Google Shape;130;p5"/>
          <p:cNvSpPr txBox="1">
            <a:spLocks noGrp="1"/>
          </p:cNvSpPr>
          <p:nvPr>
            <p:ph type="title"/>
          </p:nvPr>
        </p:nvSpPr>
        <p:spPr>
          <a:xfrm>
            <a:off x="1392803" y="1020209"/>
            <a:ext cx="5973949" cy="8975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latin typeface="Calibri"/>
                <a:ea typeface="Calibri"/>
                <a:cs typeface="Calibri"/>
                <a:sym typeface="Calibri"/>
              </a:rPr>
              <a:t>Overview of Protocol</a:t>
            </a:r>
            <a:endParaRPr dirty="0"/>
          </a:p>
        </p:txBody>
      </p:sp>
      <p:sp>
        <p:nvSpPr>
          <p:cNvPr id="131" name="Google Shape;131;p5"/>
          <p:cNvSpPr txBox="1">
            <a:spLocks noGrp="1"/>
          </p:cNvSpPr>
          <p:nvPr>
            <p:ph type="body" idx="1"/>
          </p:nvPr>
        </p:nvSpPr>
        <p:spPr>
          <a:xfrm>
            <a:off x="1392803" y="1721067"/>
            <a:ext cx="7023410" cy="43624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dirty="0"/>
              <a:t>Time: </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Preparation: 2-3 45 minute class sessions</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Field: 90 minutes</a:t>
            </a:r>
            <a:endParaRPr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Experience Level</a:t>
            </a:r>
            <a:r>
              <a:rPr lang="en-US" sz="1600" dirty="0"/>
              <a:t>: All</a:t>
            </a:r>
            <a:endParaRPr dirty="0"/>
          </a:p>
          <a:p>
            <a:pPr marL="0" marR="0" lvl="0" indent="0" algn="l" rtl="0">
              <a:lnSpc>
                <a:spcPct val="100000"/>
              </a:lnSpc>
              <a:spcBef>
                <a:spcPts val="0"/>
              </a:spcBef>
              <a:spcAft>
                <a:spcPts val="0"/>
              </a:spcAft>
              <a:buClr>
                <a:schemeClr val="dk1"/>
              </a:buClr>
              <a:buSzPts val="1600"/>
              <a:buFont typeface="Calibri"/>
              <a:buNone/>
            </a:pPr>
            <a:endParaRPr sz="1600" b="1" dirty="0"/>
          </a:p>
          <a:p>
            <a:pPr marL="0" marR="0" lvl="0" indent="0" algn="l" rtl="0">
              <a:lnSpc>
                <a:spcPct val="100000"/>
              </a:lnSpc>
              <a:spcBef>
                <a:spcPts val="0"/>
              </a:spcBef>
              <a:spcAft>
                <a:spcPts val="0"/>
              </a:spcAft>
              <a:buClr>
                <a:schemeClr val="dk1"/>
              </a:buClr>
              <a:buSzPts val="1600"/>
              <a:buFont typeface="Calibri"/>
              <a:buNone/>
            </a:pPr>
            <a:r>
              <a:rPr lang="en-US" sz="1600" b="1" dirty="0"/>
              <a:t>Frequency:</a:t>
            </a:r>
            <a:endParaRPr dirty="0"/>
          </a:p>
          <a:p>
            <a:pPr marL="0" marR="0" lvl="0" indent="0" algn="l" rtl="0">
              <a:lnSpc>
                <a:spcPct val="100000"/>
              </a:lnSpc>
              <a:spcBef>
                <a:spcPts val="0"/>
              </a:spcBef>
              <a:spcAft>
                <a:spcPts val="0"/>
              </a:spcAft>
              <a:buClr>
                <a:schemeClr val="dk1"/>
              </a:buClr>
              <a:buSzPts val="1600"/>
              <a:buFont typeface="Calibri"/>
              <a:buNone/>
            </a:pPr>
            <a:r>
              <a:rPr lang="en-US" sz="1600" dirty="0"/>
              <a:t>Soil characterization measurements are taken once for a specific soil site. Collected samples can be stored for study and analysis at another time during the school year.</a:t>
            </a:r>
            <a:endParaRPr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Prerequisites:</a:t>
            </a:r>
            <a:endParaRPr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5"/>
              </a:rPr>
              <a:t>Selecting and Defining a Site for Soil Characterization Protocols: Exposing a Soil Profile</a:t>
            </a:r>
            <a:endParaRPr sz="1600"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b="1" dirty="0"/>
              <a:t>Documents: </a:t>
            </a:r>
            <a:endParaRPr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6"/>
              </a:rPr>
              <a:t>Soil Characterization Protocol</a:t>
            </a:r>
            <a:endParaRPr sz="1600" dirty="0"/>
          </a:p>
          <a:p>
            <a:pPr marL="0" marR="0" lvl="0" indent="0" algn="l" rtl="0">
              <a:lnSpc>
                <a:spcPct val="100000"/>
              </a:lnSpc>
              <a:spcBef>
                <a:spcPts val="0"/>
              </a:spcBef>
              <a:spcAft>
                <a:spcPts val="0"/>
              </a:spcAft>
              <a:buClr>
                <a:schemeClr val="dk1"/>
              </a:buClr>
              <a:buSzPts val="1600"/>
              <a:buFont typeface="Calibri"/>
              <a:buNone/>
            </a:pPr>
            <a:r>
              <a:rPr lang="en-US" sz="1600" u="sng" dirty="0">
                <a:solidFill>
                  <a:schemeClr val="hlink"/>
                </a:solidFill>
                <a:hlinkClick r:id="rId7"/>
              </a:rPr>
              <a:t>Site Definition Sheet</a:t>
            </a:r>
            <a:r>
              <a:rPr lang="en-US" sz="1600" dirty="0">
                <a:solidFill>
                  <a:schemeClr val="hlink"/>
                </a:solidFill>
              </a:rPr>
              <a:t> </a:t>
            </a:r>
            <a:r>
              <a:rPr lang="en-US" sz="1600" dirty="0">
                <a:solidFill>
                  <a:schemeClr val="tx1">
                    <a:lumMod val="75000"/>
                    <a:lumOff val="25000"/>
                  </a:schemeClr>
                </a:solidFill>
              </a:rPr>
              <a:t>OR use the </a:t>
            </a:r>
            <a:r>
              <a:rPr lang="en-US" sz="1600" u="sng" dirty="0">
                <a:solidFill>
                  <a:schemeClr val="hlink"/>
                </a:solidFill>
                <a:hlinkClick r:id="rId8"/>
              </a:rPr>
              <a:t>Soil Characterization Data Sheet</a:t>
            </a:r>
            <a:endParaRPr sz="1600" dirty="0"/>
          </a:p>
          <a:p>
            <a:pPr marL="0" marR="0" lvl="0" indent="0" algn="l" rtl="0">
              <a:lnSpc>
                <a:spcPct val="100000"/>
              </a:lnSpc>
              <a:spcBef>
                <a:spcPts val="0"/>
              </a:spcBef>
              <a:spcAft>
                <a:spcPts val="0"/>
              </a:spcAft>
              <a:buClr>
                <a:schemeClr val="dk1"/>
              </a:buClr>
              <a:buSzPts val="2000"/>
              <a:buFont typeface="Calibri"/>
              <a:buNone/>
            </a:pPr>
            <a:endParaRPr sz="2000" dirty="0"/>
          </a:p>
          <a:p>
            <a:pPr marL="0" marR="0" lvl="0" indent="0" algn="l" rtl="0">
              <a:lnSpc>
                <a:spcPct val="100000"/>
              </a:lnSpc>
              <a:spcBef>
                <a:spcPts val="0"/>
              </a:spcBef>
              <a:spcAft>
                <a:spcPts val="0"/>
              </a:spcAft>
              <a:buClr>
                <a:schemeClr val="dk1"/>
              </a:buClr>
              <a:buSzPts val="2000"/>
              <a:buFont typeface="Calibri"/>
              <a:buNone/>
            </a:pPr>
            <a:r>
              <a:rPr lang="en-US" sz="2000" dirty="0"/>
              <a:t>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616" name="Google Shape;616;p50"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17" name="Google Shape;617;p50"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18" name="Google Shape;618;p50"/>
          <p:cNvSpPr txBox="1">
            <a:spLocks noGrp="1"/>
          </p:cNvSpPr>
          <p:nvPr>
            <p:ph type="title"/>
          </p:nvPr>
        </p:nvSpPr>
        <p:spPr>
          <a:xfrm>
            <a:off x="1515057" y="1205229"/>
            <a:ext cx="5463540" cy="725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Rocks</a:t>
            </a:r>
            <a:endParaRPr dirty="0"/>
          </a:p>
        </p:txBody>
      </p:sp>
      <p:sp>
        <p:nvSpPr>
          <p:cNvPr id="619" name="Google Shape;619;p50"/>
          <p:cNvSpPr txBox="1">
            <a:spLocks noGrp="1"/>
          </p:cNvSpPr>
          <p:nvPr>
            <p:ph type="body" idx="1"/>
          </p:nvPr>
        </p:nvSpPr>
        <p:spPr>
          <a:xfrm>
            <a:off x="1515057" y="1944368"/>
            <a:ext cx="437184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An estimate of the number of rocks in each horizon helps to understand the movement of water, heat, and air through the soil, root growth, and the amount of soil material involved in chemical and physical reactions.</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Soil particles greater than 2 mm in size are considered to be rocks or pebbles.</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a:p>
            <a:pPr marL="0" lvl="0" indent="0" algn="l" rtl="0">
              <a:lnSpc>
                <a:spcPct val="90000"/>
              </a:lnSpc>
              <a:spcBef>
                <a:spcPts val="0"/>
              </a:spcBef>
              <a:spcAft>
                <a:spcPts val="0"/>
              </a:spcAft>
              <a:buClr>
                <a:srgbClr val="000000"/>
              </a:buClr>
              <a:buSzPts val="450"/>
              <a:buNone/>
            </a:pPr>
            <a:r>
              <a:rPr lang="en-US" dirty="0">
                <a:solidFill>
                  <a:srgbClr val="000000"/>
                </a:solidFill>
                <a:latin typeface="Arial"/>
                <a:ea typeface="Arial"/>
                <a:cs typeface="Arial"/>
                <a:sym typeface="Arial"/>
              </a:rPr>
              <a:t>Observe and record if there are </a:t>
            </a:r>
            <a:r>
              <a:rPr lang="en-US" b="1" dirty="0">
                <a:solidFill>
                  <a:srgbClr val="000000"/>
                </a:solidFill>
                <a:latin typeface="Arial"/>
                <a:ea typeface="Arial"/>
                <a:cs typeface="Arial"/>
                <a:sym typeface="Arial"/>
              </a:rPr>
              <a:t>none, few </a:t>
            </a:r>
            <a:r>
              <a:rPr lang="en-US" dirty="0">
                <a:solidFill>
                  <a:srgbClr val="000000"/>
                </a:solidFill>
                <a:latin typeface="Arial"/>
                <a:ea typeface="Arial"/>
                <a:cs typeface="Arial"/>
                <a:sym typeface="Arial"/>
              </a:rPr>
              <a:t>or </a:t>
            </a:r>
            <a:r>
              <a:rPr lang="en-US" b="1" dirty="0">
                <a:solidFill>
                  <a:srgbClr val="000000"/>
                </a:solidFill>
                <a:latin typeface="Arial"/>
                <a:ea typeface="Arial"/>
                <a:cs typeface="Arial"/>
                <a:sym typeface="Arial"/>
              </a:rPr>
              <a:t>many</a:t>
            </a:r>
            <a:r>
              <a:rPr lang="en-US" dirty="0">
                <a:solidFill>
                  <a:srgbClr val="000000"/>
                </a:solidFill>
                <a:latin typeface="Arial"/>
                <a:ea typeface="Arial"/>
                <a:cs typeface="Arial"/>
                <a:sym typeface="Arial"/>
              </a:rPr>
              <a:t> rocks or rock fragments in the horizon.</a:t>
            </a:r>
            <a:endParaRPr dirty="0"/>
          </a:p>
          <a:p>
            <a:pPr marL="0" lvl="0" indent="0" algn="l" rtl="0">
              <a:lnSpc>
                <a:spcPct val="90000"/>
              </a:lnSpc>
              <a:spcBef>
                <a:spcPts val="0"/>
              </a:spcBef>
              <a:spcAft>
                <a:spcPts val="0"/>
              </a:spcAft>
              <a:buClr>
                <a:srgbClr val="000000"/>
              </a:buClr>
              <a:buSzPts val="450"/>
              <a:buNone/>
            </a:pPr>
            <a:endParaRPr dirty="0">
              <a:solidFill>
                <a:srgbClr val="000000"/>
              </a:solidFill>
              <a:latin typeface="Arial"/>
              <a:ea typeface="Arial"/>
              <a:cs typeface="Arial"/>
              <a:sym typeface="Arial"/>
            </a:endParaRPr>
          </a:p>
        </p:txBody>
      </p:sp>
      <p:pic>
        <p:nvPicPr>
          <p:cNvPr id="620" name="Google Shape;620;p50" descr="illustration of a hand holding a clod of soil with rocks and pebbles  scattered in the soil.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111409" y="2266083"/>
            <a:ext cx="2628448" cy="23219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626" name="Google Shape;626;p51"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27" name="Google Shape;627;p51"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28" name="Google Shape;628;p51"/>
          <p:cNvSpPr txBox="1">
            <a:spLocks noGrp="1"/>
          </p:cNvSpPr>
          <p:nvPr>
            <p:ph type="title"/>
          </p:nvPr>
        </p:nvSpPr>
        <p:spPr>
          <a:xfrm>
            <a:off x="1290550" y="1026948"/>
            <a:ext cx="6809521"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Horizon Properties: Free Carbonates</a:t>
            </a:r>
            <a:endParaRPr dirty="0"/>
          </a:p>
        </p:txBody>
      </p:sp>
      <p:sp>
        <p:nvSpPr>
          <p:cNvPr id="629" name="Google Shape;629;p51"/>
          <p:cNvSpPr txBox="1">
            <a:spLocks noGrp="1"/>
          </p:cNvSpPr>
          <p:nvPr>
            <p:ph type="body" idx="1"/>
          </p:nvPr>
        </p:nvSpPr>
        <p:spPr>
          <a:xfrm>
            <a:off x="1290550" y="1798073"/>
            <a:ext cx="5595442"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The presence of carbonates in soil may indicate a dry climate or a particular type of parent material rich in calcium, such as limestone. Free carbonates often coat soil particles in soils that are basic (pH&gt;7). </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If carbonates are present, there will be a chemical reaction between vinegar (a mild acid) and the carbonates (a base) producing carbon dioxide and causing the vinegar to bubble or effervesce. </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The more carbonates present, the more effervescence occurs.</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Set aside a portion of the exposed soil to use for the free carbonates test. Do not touch it with your bare hands. </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Open the acid bottle and squirt vinegar on the soil particles. Start from the bottom of the profile and move up. </a:t>
            </a:r>
            <a:endParaRPr dirty="0"/>
          </a:p>
          <a:p>
            <a:pPr marL="0" lvl="0" indent="0" algn="just" rtl="0">
              <a:lnSpc>
                <a:spcPct val="90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0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Be sure to use caution and point the bottle directly at the soil, not toward other people, especially toward eyes. </a:t>
            </a:r>
            <a:endParaRPr dirty="0"/>
          </a:p>
        </p:txBody>
      </p:sp>
      <p:pic>
        <p:nvPicPr>
          <p:cNvPr id="630" name="Google Shape;630;p51" descr="illustration of a hand applying vinegar to the soil profile, testing for effervescence. Always apply the acid from the bottom of the profile and work u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954648" y="1957738"/>
            <a:ext cx="1810139" cy="176921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36" name="Google Shape;636;p52"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37" name="Google Shape;637;p52" descr="Menu: Rocks, Roots and Carbona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588" y="0"/>
            <a:ext cx="1318482" cy="6907875"/>
          </a:xfrm>
          <a:prstGeom prst="rect">
            <a:avLst/>
          </a:prstGeom>
          <a:noFill/>
          <a:ln>
            <a:noFill/>
          </a:ln>
        </p:spPr>
      </p:pic>
      <p:sp>
        <p:nvSpPr>
          <p:cNvPr id="638" name="Google Shape;638;p52"/>
          <p:cNvSpPr txBox="1">
            <a:spLocks noGrp="1"/>
          </p:cNvSpPr>
          <p:nvPr>
            <p:ph type="title"/>
          </p:nvPr>
        </p:nvSpPr>
        <p:spPr>
          <a:xfrm>
            <a:off x="1293450" y="1060526"/>
            <a:ext cx="5248735" cy="7249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Observing Free Carbonates</a:t>
            </a:r>
            <a:endParaRPr dirty="0"/>
          </a:p>
        </p:txBody>
      </p:sp>
      <p:sp>
        <p:nvSpPr>
          <p:cNvPr id="639" name="Google Shape;639;p52"/>
          <p:cNvSpPr txBox="1">
            <a:spLocks noGrp="1"/>
          </p:cNvSpPr>
          <p:nvPr>
            <p:ph type="body" idx="1"/>
          </p:nvPr>
        </p:nvSpPr>
        <p:spPr>
          <a:xfrm>
            <a:off x="1290550" y="1798073"/>
            <a:ext cx="5251635" cy="4913632"/>
          </a:xfrm>
          <a:prstGeom prst="rect">
            <a:avLst/>
          </a:prstGeom>
          <a:noFill/>
          <a:ln>
            <a:noFill/>
          </a:ln>
        </p:spPr>
        <p:txBody>
          <a:bodyPr spcFirstLastPara="1" wrap="square" lIns="91425" tIns="45700" rIns="91425" bIns="45700" anchor="t" anchorCtr="0">
            <a:noAutofit/>
          </a:bodyPr>
          <a:lstStyle/>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Look carefully for the presence of effervescence. The more carbonates that are present, the more bubbles (effervescence) you will observe.</a:t>
            </a:r>
            <a:endParaRPr dirty="0"/>
          </a:p>
          <a:p>
            <a:pPr marL="0" lvl="0" indent="0" algn="just" rtl="0">
              <a:lnSpc>
                <a:spcPct val="93000"/>
              </a:lnSpc>
              <a:spcBef>
                <a:spcPts val="0"/>
              </a:spcBef>
              <a:spcAft>
                <a:spcPts val="0"/>
              </a:spcAft>
              <a:buClr>
                <a:srgbClr val="000000"/>
              </a:buClr>
              <a:buSzPts val="16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dirty="0">
                <a:solidFill>
                  <a:srgbClr val="000000"/>
                </a:solidFill>
                <a:latin typeface="Arial"/>
                <a:ea typeface="Arial"/>
                <a:cs typeface="Arial"/>
                <a:sym typeface="Arial"/>
              </a:rPr>
              <a:t>Observe and record whether the effervescence is </a:t>
            </a:r>
            <a:r>
              <a:rPr lang="en-US" sz="1600" b="1" dirty="0">
                <a:solidFill>
                  <a:srgbClr val="000000"/>
                </a:solidFill>
                <a:latin typeface="Arial"/>
                <a:ea typeface="Arial"/>
                <a:cs typeface="Arial"/>
                <a:sym typeface="Arial"/>
              </a:rPr>
              <a:t>none</a:t>
            </a:r>
            <a:r>
              <a:rPr lang="en-US" sz="1600" dirty="0">
                <a:solidFill>
                  <a:srgbClr val="000000"/>
                </a:solidFill>
                <a:latin typeface="Arial"/>
                <a:ea typeface="Arial"/>
                <a:cs typeface="Arial"/>
                <a:sym typeface="Arial"/>
              </a:rPr>
              <a:t>, </a:t>
            </a:r>
            <a:r>
              <a:rPr lang="en-US" sz="1600" b="1" dirty="0">
                <a:solidFill>
                  <a:srgbClr val="000000"/>
                </a:solidFill>
                <a:latin typeface="Arial"/>
                <a:ea typeface="Arial"/>
                <a:cs typeface="Arial"/>
                <a:sym typeface="Arial"/>
              </a:rPr>
              <a:t>slight</a:t>
            </a:r>
            <a:r>
              <a:rPr lang="en-US" sz="1600" dirty="0">
                <a:solidFill>
                  <a:srgbClr val="000000"/>
                </a:solidFill>
                <a:latin typeface="Arial"/>
                <a:ea typeface="Arial"/>
                <a:cs typeface="Arial"/>
                <a:sym typeface="Arial"/>
              </a:rPr>
              <a:t> or </a:t>
            </a:r>
            <a:r>
              <a:rPr lang="en-US" sz="1600" b="1" dirty="0">
                <a:solidFill>
                  <a:srgbClr val="000000"/>
                </a:solidFill>
                <a:latin typeface="Arial"/>
                <a:ea typeface="Arial"/>
                <a:cs typeface="Arial"/>
                <a:sym typeface="Arial"/>
              </a:rPr>
              <a:t>strong. </a:t>
            </a:r>
            <a:endParaRPr dirty="0"/>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None</a:t>
            </a:r>
            <a:r>
              <a:rPr lang="en-US" sz="1600" dirty="0">
                <a:solidFill>
                  <a:srgbClr val="000000"/>
                </a:solidFill>
                <a:latin typeface="Arial"/>
                <a:ea typeface="Arial"/>
                <a:cs typeface="Arial"/>
                <a:sym typeface="Arial"/>
              </a:rPr>
              <a:t>: if you observe no reaction, the soil has no free carbonates present.</a:t>
            </a:r>
            <a:endParaRPr dirty="0"/>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Slight</a:t>
            </a:r>
            <a:r>
              <a:rPr lang="en-US" sz="1600" dirty="0">
                <a:solidFill>
                  <a:srgbClr val="000000"/>
                </a:solidFill>
                <a:latin typeface="Arial"/>
                <a:ea typeface="Arial"/>
                <a:cs typeface="Arial"/>
                <a:sym typeface="Arial"/>
              </a:rPr>
              <a:t>: if you observe a very slight bubbling action; this indicates the presence of some carbonates.</a:t>
            </a:r>
            <a:endParaRPr dirty="0"/>
          </a:p>
          <a:p>
            <a:pPr marL="0" lvl="0" indent="0" algn="l" rtl="0">
              <a:lnSpc>
                <a:spcPct val="93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l" rtl="0">
              <a:lnSpc>
                <a:spcPct val="93000"/>
              </a:lnSpc>
              <a:spcBef>
                <a:spcPts val="0"/>
              </a:spcBef>
              <a:spcAft>
                <a:spcPts val="0"/>
              </a:spcAft>
              <a:buClr>
                <a:srgbClr val="000000"/>
              </a:buClr>
              <a:buSzPts val="400"/>
              <a:buNone/>
            </a:pPr>
            <a:r>
              <a:rPr lang="en-US" sz="1600" b="1" dirty="0">
                <a:solidFill>
                  <a:srgbClr val="000000"/>
                </a:solidFill>
                <a:latin typeface="Arial"/>
                <a:ea typeface="Arial"/>
                <a:cs typeface="Arial"/>
                <a:sym typeface="Arial"/>
              </a:rPr>
              <a:t>Strong</a:t>
            </a:r>
            <a:r>
              <a:rPr lang="en-US" sz="1600" dirty="0">
                <a:solidFill>
                  <a:srgbClr val="000000"/>
                </a:solidFill>
                <a:latin typeface="Arial"/>
                <a:ea typeface="Arial"/>
                <a:cs typeface="Arial"/>
                <a:sym typeface="Arial"/>
              </a:rPr>
              <a:t>: if there is a strong reaction (many, and/or large bubbles); this indicates there may be many carbonates present.</a:t>
            </a:r>
            <a:endParaRPr dirty="0"/>
          </a:p>
          <a:p>
            <a:pPr marL="0" lvl="0" indent="0" algn="l" rtl="0">
              <a:lnSpc>
                <a:spcPct val="93000"/>
              </a:lnSpc>
              <a:spcBef>
                <a:spcPts val="0"/>
              </a:spcBef>
              <a:spcAft>
                <a:spcPts val="0"/>
              </a:spcAft>
              <a:buClr>
                <a:srgbClr val="000000"/>
              </a:buClr>
              <a:buSzPts val="400"/>
              <a:buNone/>
            </a:pPr>
            <a:endParaRPr sz="1600" dirty="0">
              <a:solidFill>
                <a:srgbClr val="000000"/>
              </a:solidFill>
              <a:latin typeface="Arial"/>
              <a:ea typeface="Arial"/>
              <a:cs typeface="Arial"/>
              <a:sym typeface="Arial"/>
            </a:endParaRPr>
          </a:p>
          <a:p>
            <a:pPr marL="0" lvl="0" indent="0" algn="just" rtl="0">
              <a:lnSpc>
                <a:spcPct val="93000"/>
              </a:lnSpc>
              <a:spcBef>
                <a:spcPts val="0"/>
              </a:spcBef>
              <a:spcAft>
                <a:spcPts val="0"/>
              </a:spcAft>
              <a:buClr>
                <a:srgbClr val="000000"/>
              </a:buClr>
              <a:buSzPts val="400"/>
              <a:buNone/>
            </a:pPr>
            <a:endParaRPr sz="1600" b="1" dirty="0">
              <a:solidFill>
                <a:srgbClr val="000000"/>
              </a:solidFill>
              <a:latin typeface="Arial"/>
              <a:ea typeface="Arial"/>
              <a:cs typeface="Arial"/>
              <a:sym typeface="Arial"/>
            </a:endParaRPr>
          </a:p>
        </p:txBody>
      </p:sp>
      <p:pic>
        <p:nvPicPr>
          <p:cNvPr id="640" name="Google Shape;640;p52" descr="Illustration showing what is meant by none, slight or strong acid reaction. No reaction= no bubbles.  A slight reaction has a few isolated bubbles. A strong reaction is indicated by many or large bubble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542185" y="3332724"/>
            <a:ext cx="2601551" cy="210936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46" name="Google Shape;646;p5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56930" y="7411"/>
            <a:ext cx="8000481" cy="1060526"/>
          </a:xfrm>
          <a:prstGeom prst="rect">
            <a:avLst/>
          </a:prstGeom>
          <a:noFill/>
          <a:ln>
            <a:noFill/>
          </a:ln>
        </p:spPr>
      </p:pic>
      <p:pic>
        <p:nvPicPr>
          <p:cNvPr id="647" name="Google Shape;647;p53" descr="Menu: Report to GLOBE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435" y="-18661"/>
            <a:ext cx="1340686" cy="7065053"/>
          </a:xfrm>
          <a:prstGeom prst="rect">
            <a:avLst/>
          </a:prstGeom>
          <a:noFill/>
          <a:ln>
            <a:noFill/>
          </a:ln>
        </p:spPr>
      </p:pic>
      <p:sp>
        <p:nvSpPr>
          <p:cNvPr id="648" name="Google Shape;648;p53"/>
          <p:cNvSpPr txBox="1">
            <a:spLocks noGrp="1"/>
          </p:cNvSpPr>
          <p:nvPr>
            <p:ph type="title"/>
          </p:nvPr>
        </p:nvSpPr>
        <p:spPr>
          <a:xfrm>
            <a:off x="1439305" y="729400"/>
            <a:ext cx="7496495"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0000"/>
              </a:buClr>
              <a:buSzPts val="600"/>
              <a:buFont typeface="Arial"/>
              <a:buNone/>
            </a:pPr>
            <a:r>
              <a:rPr lang="en-US" sz="2400" dirty="0">
                <a:latin typeface="Arial"/>
                <a:ea typeface="Arial"/>
                <a:cs typeface="Arial"/>
                <a:sym typeface="Arial"/>
              </a:rPr>
              <a:t>Reporting Data to GLOBE</a:t>
            </a:r>
            <a:endParaRPr dirty="0"/>
          </a:p>
        </p:txBody>
      </p:sp>
      <p:sp>
        <p:nvSpPr>
          <p:cNvPr id="4" name="TextBox 3">
            <a:extLst>
              <a:ext uri="{FF2B5EF4-FFF2-40B4-BE49-F238E27FC236}">
                <a16:creationId xmlns:a16="http://schemas.microsoft.com/office/drawing/2014/main" id="{1AEEA18C-0604-E468-3CCD-8F8BC3CE7D19}"/>
              </a:ext>
            </a:extLst>
          </p:cNvPr>
          <p:cNvSpPr txBox="1"/>
          <p:nvPr/>
        </p:nvSpPr>
        <p:spPr>
          <a:xfrm>
            <a:off x="1321551" y="1673018"/>
            <a:ext cx="5614577" cy="2534027"/>
          </a:xfrm>
          <a:prstGeom prst="rect">
            <a:avLst/>
          </a:prstGeom>
          <a:noFill/>
        </p:spPr>
        <p:txBody>
          <a:bodyPr wrap="square">
            <a:spAutoFit/>
          </a:bodyPr>
          <a:lstStyle/>
          <a:p>
            <a:pPr algn="just" rtl="0">
              <a:buNone/>
            </a:pPr>
            <a:r>
              <a:rPr lang="en-US" sz="1400" b="1" i="0" u="none" strike="noStrike" dirty="0">
                <a:solidFill>
                  <a:srgbClr val="000000"/>
                </a:solidFill>
                <a:effectLst/>
                <a:latin typeface="Arial" panose="020B0604020202020204" pitchFamily="34" charset="0"/>
              </a:rPr>
              <a:t>Two Options for Uploading Data:</a:t>
            </a:r>
            <a:endParaRPr lang="en-US" b="0" dirty="0">
              <a:effectLst/>
            </a:endParaRPr>
          </a:p>
          <a:p>
            <a:pPr algn="just" rtl="0">
              <a:spcBef>
                <a:spcPts val="360"/>
              </a:spcBef>
              <a:buNone/>
            </a:pPr>
            <a:r>
              <a:rPr lang="en-US" sz="1400" b="0" i="0" u="none" strike="noStrike" dirty="0">
                <a:solidFill>
                  <a:srgbClr val="000000"/>
                </a:solidFill>
                <a:effectLst/>
                <a:latin typeface="Arial" panose="020B0604020202020204" pitchFamily="34" charset="0"/>
              </a:rPr>
              <a:t>These methods all allow users to submit environmental data – collected at defined sites, according to protocol, and using approved instrumentation – for entry into the official GLOBE science database.</a:t>
            </a:r>
            <a:endParaRPr lang="en-US" dirty="0"/>
          </a:p>
          <a:p>
            <a:pPr algn="just" rtl="0">
              <a:spcBef>
                <a:spcPts val="360"/>
              </a:spcBef>
              <a:buNone/>
            </a:pPr>
            <a:endParaRPr lang="en-US" sz="1400" b="0" i="0" u="none" strike="noStrike" dirty="0">
              <a:solidFill>
                <a:srgbClr val="000000"/>
              </a:solidFill>
              <a:effectLst/>
              <a:latin typeface="Arial" panose="020B0604020202020204" pitchFamily="34" charset="0"/>
            </a:endParaRPr>
          </a:p>
          <a:p>
            <a:pPr marL="342900" indent="-342900" algn="just" rtl="0">
              <a:spcBef>
                <a:spcPts val="360"/>
              </a:spcBef>
              <a:buAutoNum type="arabicPeriod"/>
            </a:pPr>
            <a:r>
              <a:rPr lang="en-US" sz="1400" b="0" i="0" u="none" strike="noStrike" dirty="0">
                <a:solidFill>
                  <a:srgbClr val="000000"/>
                </a:solidFill>
                <a:effectLst/>
                <a:latin typeface="Arial" panose="020B0604020202020204" pitchFamily="34" charset="0"/>
              </a:rPr>
              <a:t>Download the GLOBE Observer mobile app from the </a:t>
            </a:r>
            <a:r>
              <a:rPr lang="en-US" sz="1400" b="0" i="0" u="sng" strike="noStrike" dirty="0">
                <a:solidFill>
                  <a:srgbClr val="000000"/>
                </a:solidFill>
                <a:effectLst/>
                <a:latin typeface="Arial" panose="020B0604020202020204" pitchFamily="34" charset="0"/>
                <a:hlinkClick r:id="rId5"/>
              </a:rPr>
              <a:t>App Store.</a:t>
            </a:r>
            <a:endParaRPr lang="en-US" sz="1400" b="0" i="0" u="sng" strike="noStrike" dirty="0">
              <a:solidFill>
                <a:srgbClr val="000000"/>
              </a:solidFill>
              <a:effectLst/>
              <a:latin typeface="Arial" panose="020B0604020202020204" pitchFamily="34" charset="0"/>
            </a:endParaRPr>
          </a:p>
          <a:p>
            <a:pPr marL="342900" indent="-342900" algn="just" rtl="0">
              <a:spcBef>
                <a:spcPts val="360"/>
              </a:spcBef>
              <a:buAutoNum type="arabicPeriod"/>
            </a:pPr>
            <a:endParaRPr lang="en-US" sz="1600" dirty="0">
              <a:latin typeface="Arial" panose="020B0604020202020204" pitchFamily="34" charset="0"/>
            </a:endParaRPr>
          </a:p>
          <a:p>
            <a:pPr marL="342900" indent="-342900" algn="just" rtl="0">
              <a:spcBef>
                <a:spcPts val="360"/>
              </a:spcBef>
              <a:buAutoNum type="arabicPeriod"/>
            </a:pPr>
            <a:r>
              <a:rPr lang="en-US" sz="1400" b="0" i="0" u="sng" strike="noStrike" dirty="0">
                <a:solidFill>
                  <a:srgbClr val="000000"/>
                </a:solidFill>
                <a:effectLst/>
                <a:latin typeface="Arial" panose="020B0604020202020204" pitchFamily="34" charset="0"/>
                <a:hlinkClick r:id="rId6"/>
              </a:rPr>
              <a:t>Data Entry</a:t>
            </a:r>
            <a:r>
              <a:rPr lang="en-US" sz="1400" b="0" i="0" u="none" strike="noStrike" dirty="0">
                <a:solidFill>
                  <a:srgbClr val="000000"/>
                </a:solidFill>
                <a:effectLst/>
                <a:latin typeface="Arial" panose="020B0604020202020204" pitchFamily="34" charset="0"/>
              </a:rPr>
              <a:t>: Visit </a:t>
            </a:r>
            <a:r>
              <a:rPr lang="en-US" sz="1400" b="0" i="0" u="sng" strike="noStrike" dirty="0">
                <a:solidFill>
                  <a:srgbClr val="000000"/>
                </a:solidFill>
                <a:effectLst/>
                <a:latin typeface="Arial" panose="020B0604020202020204" pitchFamily="34" charset="0"/>
                <a:hlinkClick r:id="rId7"/>
              </a:rPr>
              <a:t>globe.gov</a:t>
            </a:r>
            <a:r>
              <a:rPr lang="en-US" sz="1400" b="0" i="0" u="none" strike="noStrike" dirty="0">
                <a:solidFill>
                  <a:srgbClr val="000000"/>
                </a:solidFill>
                <a:effectLst/>
                <a:latin typeface="Arial" panose="020B0604020202020204" pitchFamily="34" charset="0"/>
              </a:rPr>
              <a:t>, click on the “GLOBE Data” tab, then underneath “Data Entry” click on “Data Entry – New Desktop Forms”.</a:t>
            </a:r>
            <a:endParaRPr lang="en-US" sz="1600" b="0" i="0" u="none" strike="noStrike" dirty="0">
              <a:solidFill>
                <a:srgbClr val="000000"/>
              </a:solidFill>
              <a:effectLst/>
              <a:latin typeface="Arial" panose="020B0604020202020204" pitchFamily="34" charset="0"/>
            </a:endParaRPr>
          </a:p>
        </p:txBody>
      </p:sp>
      <p:pic>
        <p:nvPicPr>
          <p:cNvPr id="5" name="Picture 1" descr="Icon of the GLOBE Observer App.">
            <a:extLst>
              <a:ext uri="{FF2B5EF4-FFF2-40B4-BE49-F238E27FC236}">
                <a16:creationId xmlns:a16="http://schemas.microsoft.com/office/drawing/2014/main" id="{155CB368-A19B-0682-37E2-3A144EE8D7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6650" y="2235459"/>
            <a:ext cx="1463725" cy="1463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showing where to find the data entry page on globe.gov. Click the GLOBE Data tab, then under Data Entry, click “Data Entry - New Desktop Forms”.">
            <a:extLst>
              <a:ext uri="{FF2B5EF4-FFF2-40B4-BE49-F238E27FC236}">
                <a16:creationId xmlns:a16="http://schemas.microsoft.com/office/drawing/2014/main" id="{498906BB-50E9-8155-95A6-F1A0FC9805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101" y="4191146"/>
            <a:ext cx="6172842" cy="224194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A6110F84-B0C3-7683-CDF6-1A3BEB6934BB}"/>
              </a:ext>
              <a:ext uri="{C183D7F6-B498-43B3-948B-1728B52AA6E4}">
                <adec:decorative xmlns:adec="http://schemas.microsoft.com/office/drawing/2017/decorative" val="0"/>
              </a:ext>
            </a:extLst>
          </p:cNvPr>
          <p:cNvCxnSpPr>
            <a:cxnSpLocks/>
            <a:endCxn id="5" idx="1"/>
          </p:cNvCxnSpPr>
          <p:nvPr/>
        </p:nvCxnSpPr>
        <p:spPr>
          <a:xfrm flipV="1">
            <a:off x="6858000" y="2967322"/>
            <a:ext cx="628650" cy="135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097BDF-DF47-0A94-E6ED-9B2407F367B4}"/>
              </a:ext>
              <a:ext uri="{C183D7F6-B498-43B3-948B-1728B52AA6E4}">
                <adec:decorative xmlns:adec="http://schemas.microsoft.com/office/drawing/2017/decorative" val="0"/>
              </a:ext>
            </a:extLst>
          </p:cNvPr>
          <p:cNvCxnSpPr>
            <a:cxnSpLocks/>
          </p:cNvCxnSpPr>
          <p:nvPr/>
        </p:nvCxnSpPr>
        <p:spPr>
          <a:xfrm flipH="1">
            <a:off x="3498112" y="3944679"/>
            <a:ext cx="808074" cy="12403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FAE4E55-875C-7450-E261-150F333DAE2E}"/>
              </a:ext>
              <a:ext uri="{C183D7F6-B498-43B3-948B-1728B52AA6E4}">
                <adec:decorative xmlns:adec="http://schemas.microsoft.com/office/drawing/2017/decorative" val="1"/>
              </a:ext>
            </a:extLst>
          </p:cNvPr>
          <p:cNvSpPr/>
          <p:nvPr/>
        </p:nvSpPr>
        <p:spPr>
          <a:xfrm>
            <a:off x="3145971" y="5361317"/>
            <a:ext cx="1261224" cy="172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55" name="Google Shape;655;p54"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sp>
        <p:nvSpPr>
          <p:cNvPr id="4" name="TextBox 3">
            <a:extLst>
              <a:ext uri="{FF2B5EF4-FFF2-40B4-BE49-F238E27FC236}">
                <a16:creationId xmlns:a16="http://schemas.microsoft.com/office/drawing/2014/main" id="{642F614B-85BE-0F45-39FF-B8B1EA1F3E74}"/>
              </a:ext>
            </a:extLst>
          </p:cNvPr>
          <p:cNvSpPr txBox="1"/>
          <p:nvPr/>
        </p:nvSpPr>
        <p:spPr>
          <a:xfrm>
            <a:off x="6185210" y="2021864"/>
            <a:ext cx="2826019" cy="1200329"/>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To enter you soil characterization information, you will need to create a new site.</a:t>
            </a:r>
          </a:p>
        </p:txBody>
      </p:sp>
      <p:sp>
        <p:nvSpPr>
          <p:cNvPr id="5" name="TextBox 4">
            <a:extLst>
              <a:ext uri="{FF2B5EF4-FFF2-40B4-BE49-F238E27FC236}">
                <a16:creationId xmlns:a16="http://schemas.microsoft.com/office/drawing/2014/main" id="{27A285F4-2DCB-91EC-A237-B9F206F66C63}"/>
              </a:ext>
            </a:extLst>
          </p:cNvPr>
          <p:cNvSpPr txBox="1"/>
          <p:nvPr/>
        </p:nvSpPr>
        <p:spPr>
          <a:xfrm>
            <a:off x="6185210" y="4122965"/>
            <a:ext cx="2826019"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Open the GLOBE Observer App and select “Data Entry”.</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Next, click “Create/Edit My Sites”</a:t>
            </a:r>
          </a:p>
        </p:txBody>
      </p:sp>
      <p:pic>
        <p:nvPicPr>
          <p:cNvPr id="6" name="Picture 5" descr="Screenshot showing the GLOBE Observer App homepage. Select “Data Entry” to record data.">
            <a:extLst>
              <a:ext uri="{FF2B5EF4-FFF2-40B4-BE49-F238E27FC236}">
                <a16:creationId xmlns:a16="http://schemas.microsoft.com/office/drawing/2014/main" id="{1E3170BD-06EF-EC2B-8E4D-BB38D8123851}"/>
              </a:ext>
            </a:extLst>
          </p:cNvPr>
          <p:cNvPicPr>
            <a:picLocks noChangeAspect="1"/>
          </p:cNvPicPr>
          <p:nvPr/>
        </p:nvPicPr>
        <p:blipFill>
          <a:blip r:embed="rId5"/>
          <a:stretch>
            <a:fillRect/>
          </a:stretch>
        </p:blipFill>
        <p:spPr>
          <a:xfrm>
            <a:off x="1409595" y="1694126"/>
            <a:ext cx="2294228" cy="4662225"/>
          </a:xfrm>
          <a:prstGeom prst="rect">
            <a:avLst/>
          </a:prstGeom>
        </p:spPr>
      </p:pic>
      <p:pic>
        <p:nvPicPr>
          <p:cNvPr id="7" name="Picture 6" descr="Screenshot showing the GLOBE Observer app Data Entry page. Select “Create/Edit My Sites” to create a new soil moisture site.">
            <a:extLst>
              <a:ext uri="{FF2B5EF4-FFF2-40B4-BE49-F238E27FC236}">
                <a16:creationId xmlns:a16="http://schemas.microsoft.com/office/drawing/2014/main" id="{DC558FCB-3DA1-2364-BF2F-41D054F468EE}"/>
              </a:ext>
            </a:extLst>
          </p:cNvPr>
          <p:cNvPicPr>
            <a:picLocks noChangeAspect="1"/>
          </p:cNvPicPr>
          <p:nvPr/>
        </p:nvPicPr>
        <p:blipFill>
          <a:blip r:embed="rId6"/>
          <a:stretch>
            <a:fillRect/>
          </a:stretch>
        </p:blipFill>
        <p:spPr>
          <a:xfrm>
            <a:off x="3795585" y="1694126"/>
            <a:ext cx="2297863" cy="46622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B3F06084-AFBF-DFB3-4E43-59A5BD0C8E10}"/>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9268C50A-A095-724A-7F18-3CD3DC8E54B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55" name="Google Shape;655;p54" descr="Banner: Soil Characterization">
            <a:extLst>
              <a:ext uri="{FF2B5EF4-FFF2-40B4-BE49-F238E27FC236}">
                <a16:creationId xmlns:a16="http://schemas.microsoft.com/office/drawing/2014/main" id="{8CAB9C49-9FCA-78DD-18EC-FB71C61BCCE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D0B0F5D0-58B6-12CD-99F2-ACECBE70C2E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8712D4EC-E414-1DEE-88CD-8A5413FAF864}"/>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pic>
        <p:nvPicPr>
          <p:cNvPr id="3" name="Picture 2" descr="Screenshot showing the Site creation page for a new Soil Characterization Site.">
            <a:extLst>
              <a:ext uri="{FF2B5EF4-FFF2-40B4-BE49-F238E27FC236}">
                <a16:creationId xmlns:a16="http://schemas.microsoft.com/office/drawing/2014/main" id="{0A377D9E-5566-2350-9D39-97198DADFD87}"/>
              </a:ext>
            </a:extLst>
          </p:cNvPr>
          <p:cNvPicPr>
            <a:picLocks noChangeAspect="1"/>
          </p:cNvPicPr>
          <p:nvPr/>
        </p:nvPicPr>
        <p:blipFill>
          <a:blip r:embed="rId5"/>
          <a:stretch>
            <a:fillRect/>
          </a:stretch>
        </p:blipFill>
        <p:spPr>
          <a:xfrm>
            <a:off x="2097056" y="1681390"/>
            <a:ext cx="2474944" cy="5040086"/>
          </a:xfrm>
          <a:prstGeom prst="rect">
            <a:avLst/>
          </a:prstGeom>
        </p:spPr>
      </p:pic>
      <p:sp>
        <p:nvSpPr>
          <p:cNvPr id="8" name="TextBox 7">
            <a:extLst>
              <a:ext uri="{FF2B5EF4-FFF2-40B4-BE49-F238E27FC236}">
                <a16:creationId xmlns:a16="http://schemas.microsoft.com/office/drawing/2014/main" id="{2EEC9B9B-E0D8-089A-05AD-AC13C3D3EBDF}"/>
              </a:ext>
            </a:extLst>
          </p:cNvPr>
          <p:cNvSpPr txBox="1"/>
          <p:nvPr/>
        </p:nvSpPr>
        <p:spPr>
          <a:xfrm>
            <a:off x="4887685" y="2283844"/>
            <a:ext cx="405632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a name for your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map box to make sure the green popup is in the correct site location.</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If you used a separate GPS device to locate your site, you can enter the coordinates manually.</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911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4ACD891D-32A2-20CB-0848-61E6BC341F64}"/>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22089F24-FCD5-6A18-14E8-AE35DA2E0BD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55" name="Google Shape;655;p54" descr="Banner: Soil Characterization">
            <a:extLst>
              <a:ext uri="{FF2B5EF4-FFF2-40B4-BE49-F238E27FC236}">
                <a16:creationId xmlns:a16="http://schemas.microsoft.com/office/drawing/2014/main" id="{2D541F51-F808-6B0D-5610-2611788101F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68219E4D-18D8-7F23-54AF-AF3A2683E40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6DACCF0D-595B-8BB8-35A6-335C816D806C}"/>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pic>
        <p:nvPicPr>
          <p:cNvPr id="4" name="Picture 3" descr="First screenshot showing the Site Specifications page for Soil Characterization. ">
            <a:extLst>
              <a:ext uri="{FF2B5EF4-FFF2-40B4-BE49-F238E27FC236}">
                <a16:creationId xmlns:a16="http://schemas.microsoft.com/office/drawing/2014/main" id="{0E934956-D1FD-999B-576B-EB47B728B51C}"/>
              </a:ext>
            </a:extLst>
          </p:cNvPr>
          <p:cNvPicPr>
            <a:picLocks noChangeAspect="1"/>
          </p:cNvPicPr>
          <p:nvPr/>
        </p:nvPicPr>
        <p:blipFill>
          <a:blip r:embed="rId5"/>
          <a:stretch>
            <a:fillRect/>
          </a:stretch>
        </p:blipFill>
        <p:spPr>
          <a:xfrm>
            <a:off x="1251603" y="1829967"/>
            <a:ext cx="2332195" cy="4736948"/>
          </a:xfrm>
          <a:prstGeom prst="rect">
            <a:avLst/>
          </a:prstGeom>
        </p:spPr>
      </p:pic>
      <p:sp>
        <p:nvSpPr>
          <p:cNvPr id="5" name="TextBox 4">
            <a:extLst>
              <a:ext uri="{FF2B5EF4-FFF2-40B4-BE49-F238E27FC236}">
                <a16:creationId xmlns:a16="http://schemas.microsoft.com/office/drawing/2014/main" id="{7E8312EF-AE7F-6C21-B428-BA2219BAD125}"/>
              </a:ext>
            </a:extLst>
          </p:cNvPr>
          <p:cNvSpPr txBox="1"/>
          <p:nvPr/>
        </p:nvSpPr>
        <p:spPr>
          <a:xfrm>
            <a:off x="6000435" y="1690062"/>
            <a:ext cx="2779591"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Scroll down to the Pedosphere tab</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Select Soil Characterization Site Setup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Enter the site information for you new site.</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Next, select “Add Horizon” </a:t>
            </a:r>
          </a:p>
        </p:txBody>
      </p:sp>
      <p:pic>
        <p:nvPicPr>
          <p:cNvPr id="7" name="Picture 6" descr="Second screenshot showing the Site Specifications page for Soil Characterization. ">
            <a:extLst>
              <a:ext uri="{FF2B5EF4-FFF2-40B4-BE49-F238E27FC236}">
                <a16:creationId xmlns:a16="http://schemas.microsoft.com/office/drawing/2014/main" id="{CA60CE77-886B-ED64-BFE0-A15033B573F5}"/>
              </a:ext>
            </a:extLst>
          </p:cNvPr>
          <p:cNvPicPr>
            <a:picLocks noChangeAspect="1"/>
          </p:cNvPicPr>
          <p:nvPr/>
        </p:nvPicPr>
        <p:blipFill>
          <a:blip r:embed="rId6"/>
          <a:stretch>
            <a:fillRect/>
          </a:stretch>
        </p:blipFill>
        <p:spPr>
          <a:xfrm>
            <a:off x="3633297" y="1829967"/>
            <a:ext cx="2317639" cy="4736948"/>
          </a:xfrm>
          <a:prstGeom prst="rect">
            <a:avLst/>
          </a:prstGeom>
        </p:spPr>
      </p:pic>
    </p:spTree>
    <p:extLst>
      <p:ext uri="{BB962C8B-B14F-4D97-AF65-F5344CB8AC3E}">
        <p14:creationId xmlns:p14="http://schemas.microsoft.com/office/powerpoint/2010/main" val="2774993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8FCE912F-5EFD-DF82-F9D6-031C7D27976F}"/>
            </a:ext>
          </a:extLst>
        </p:cNvPr>
        <p:cNvGrpSpPr/>
        <p:nvPr/>
      </p:nvGrpSpPr>
      <p:grpSpPr>
        <a:xfrm>
          <a:off x="0" y="0"/>
          <a:ext cx="0" cy="0"/>
          <a:chOff x="0" y="0"/>
          <a:chExt cx="0" cy="0"/>
        </a:xfrm>
      </p:grpSpPr>
      <p:sp>
        <p:nvSpPr>
          <p:cNvPr id="654" name="Google Shape;654;p54">
            <a:extLst>
              <a:ext uri="{FF2B5EF4-FFF2-40B4-BE49-F238E27FC236}">
                <a16:creationId xmlns:a16="http://schemas.microsoft.com/office/drawing/2014/main" id="{0D8E5543-A5E9-6D84-E34F-C000E4B9B29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655" name="Google Shape;655;p54" descr="Banner: Soil Characterization">
            <a:extLst>
              <a:ext uri="{FF2B5EF4-FFF2-40B4-BE49-F238E27FC236}">
                <a16:creationId xmlns:a16="http://schemas.microsoft.com/office/drawing/2014/main" id="{BF418D81-FD56-1A2C-2349-1CD2B1F6DFF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6769" y="0"/>
            <a:ext cx="8000481" cy="1060526"/>
          </a:xfrm>
          <a:prstGeom prst="rect">
            <a:avLst/>
          </a:prstGeom>
          <a:noFill/>
          <a:ln>
            <a:noFill/>
          </a:ln>
        </p:spPr>
      </p:pic>
      <p:pic>
        <p:nvPicPr>
          <p:cNvPr id="656" name="Google Shape;656;p54" descr="Menu: Report to GLOBE">
            <a:extLst>
              <a:ext uri="{FF2B5EF4-FFF2-40B4-BE49-F238E27FC236}">
                <a16:creationId xmlns:a16="http://schemas.microsoft.com/office/drawing/2014/main" id="{8E146BFD-A211-6CE5-D5F4-64ACD588D10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582" y="-33250"/>
            <a:ext cx="1340686" cy="7065053"/>
          </a:xfrm>
          <a:prstGeom prst="rect">
            <a:avLst/>
          </a:prstGeom>
          <a:noFill/>
          <a:ln>
            <a:noFill/>
          </a:ln>
        </p:spPr>
      </p:pic>
      <p:sp>
        <p:nvSpPr>
          <p:cNvPr id="657" name="Google Shape;657;p54">
            <a:extLst>
              <a:ext uri="{FF2B5EF4-FFF2-40B4-BE49-F238E27FC236}">
                <a16:creationId xmlns:a16="http://schemas.microsoft.com/office/drawing/2014/main" id="{EBA8EEA6-1D49-B3D6-B8E8-A3CE0F5E7490}"/>
              </a:ext>
            </a:extLst>
          </p:cNvPr>
          <p:cNvSpPr txBox="1">
            <a:spLocks noGrp="1"/>
          </p:cNvSpPr>
          <p:nvPr>
            <p:ph type="title"/>
          </p:nvPr>
        </p:nvSpPr>
        <p:spPr>
          <a:xfrm>
            <a:off x="1467442" y="1060526"/>
            <a:ext cx="6557273" cy="5243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800"/>
              <a:buFont typeface="Calibri"/>
              <a:buNone/>
            </a:pPr>
            <a:r>
              <a:rPr lang="en-US" sz="2800" b="1" dirty="0">
                <a:solidFill>
                  <a:srgbClr val="48340C"/>
                </a:solidFill>
                <a:latin typeface="Calibri"/>
                <a:ea typeface="Calibri"/>
                <a:cs typeface="Calibri"/>
                <a:sym typeface="Calibri"/>
              </a:rPr>
              <a:t>Soil Characterization Site Creation</a:t>
            </a:r>
            <a:endParaRPr dirty="0"/>
          </a:p>
        </p:txBody>
      </p:sp>
      <p:sp>
        <p:nvSpPr>
          <p:cNvPr id="5" name="TextBox 4">
            <a:extLst>
              <a:ext uri="{FF2B5EF4-FFF2-40B4-BE49-F238E27FC236}">
                <a16:creationId xmlns:a16="http://schemas.microsoft.com/office/drawing/2014/main" id="{7198D73F-322C-0D9B-F26D-2107E87E8D83}"/>
              </a:ext>
            </a:extLst>
          </p:cNvPr>
          <p:cNvSpPr txBox="1"/>
          <p:nvPr/>
        </p:nvSpPr>
        <p:spPr>
          <a:xfrm>
            <a:off x="6326544" y="1815612"/>
            <a:ext cx="2797628" cy="4708981"/>
          </a:xfrm>
          <a:prstGeom prst="rect">
            <a:avLst/>
          </a:prstGeom>
          <a:noFill/>
        </p:spPr>
        <p:txBody>
          <a:bodyPr wrap="square">
            <a:spAutoFit/>
          </a:bodyPr>
          <a:lstStyle/>
          <a:p>
            <a:r>
              <a:rPr lang="en-US" sz="2000" dirty="0">
                <a:latin typeface="Calibri" panose="020F0502020204030204" pitchFamily="34" charset="0"/>
                <a:cs typeface="Calibri" panose="020F0502020204030204" pitchFamily="34" charset="0"/>
              </a:rPr>
              <a:t>Under “Horizon #1”, enter the depth, color, and other information about the horizon.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Add any additional information to the Comments box.</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Select “Add Horizon” to enter information about the next horizon.</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When finished, click “Save Site”</a:t>
            </a:r>
          </a:p>
        </p:txBody>
      </p:sp>
      <p:pic>
        <p:nvPicPr>
          <p:cNvPr id="3" name="Picture 2" descr="First screenshot showing the soil characterization site setup page">
            <a:extLst>
              <a:ext uri="{FF2B5EF4-FFF2-40B4-BE49-F238E27FC236}">
                <a16:creationId xmlns:a16="http://schemas.microsoft.com/office/drawing/2014/main" id="{0C7D1EC5-D746-6CAF-25DD-9A2498FB4B50}"/>
              </a:ext>
            </a:extLst>
          </p:cNvPr>
          <p:cNvPicPr>
            <a:picLocks noChangeAspect="1"/>
          </p:cNvPicPr>
          <p:nvPr/>
        </p:nvPicPr>
        <p:blipFill>
          <a:blip r:embed="rId5"/>
          <a:stretch>
            <a:fillRect/>
          </a:stretch>
        </p:blipFill>
        <p:spPr>
          <a:xfrm>
            <a:off x="1274195" y="1741310"/>
            <a:ext cx="2334239" cy="4736949"/>
          </a:xfrm>
          <a:prstGeom prst="rect">
            <a:avLst/>
          </a:prstGeom>
        </p:spPr>
      </p:pic>
      <p:pic>
        <p:nvPicPr>
          <p:cNvPr id="10" name="Picture 9" descr="Second screenshot showing the soil characterization site setup page. Continue adding horizons until you have fully described your site.">
            <a:extLst>
              <a:ext uri="{FF2B5EF4-FFF2-40B4-BE49-F238E27FC236}">
                <a16:creationId xmlns:a16="http://schemas.microsoft.com/office/drawing/2014/main" id="{77D4F973-956C-05D3-254A-AE969D429483}"/>
              </a:ext>
            </a:extLst>
          </p:cNvPr>
          <p:cNvPicPr>
            <a:picLocks noChangeAspect="1"/>
          </p:cNvPicPr>
          <p:nvPr/>
        </p:nvPicPr>
        <p:blipFill>
          <a:blip r:embed="rId6"/>
          <a:stretch>
            <a:fillRect/>
          </a:stretch>
        </p:blipFill>
        <p:spPr>
          <a:xfrm>
            <a:off x="3680525" y="1741309"/>
            <a:ext cx="2331176" cy="4736950"/>
          </a:xfrm>
          <a:prstGeom prst="rect">
            <a:avLst/>
          </a:prstGeom>
        </p:spPr>
      </p:pic>
      <p:cxnSp>
        <p:nvCxnSpPr>
          <p:cNvPr id="11" name="Straight Arrow Connector 10">
            <a:extLst>
              <a:ext uri="{FF2B5EF4-FFF2-40B4-BE49-F238E27FC236}">
                <a16:creationId xmlns:a16="http://schemas.microsoft.com/office/drawing/2014/main" id="{74173632-5F5C-181A-0C35-65153F007CA0}"/>
              </a:ext>
              <a:ext uri="{C183D7F6-B498-43B3-948B-1728B52AA6E4}">
                <adec:decorative xmlns:adec="http://schemas.microsoft.com/office/drawing/2017/decorative" val="0"/>
              </a:ext>
            </a:extLst>
          </p:cNvPr>
          <p:cNvCxnSpPr>
            <a:cxnSpLocks/>
          </p:cNvCxnSpPr>
          <p:nvPr/>
        </p:nvCxnSpPr>
        <p:spPr>
          <a:xfrm flipH="1">
            <a:off x="4996543" y="3962400"/>
            <a:ext cx="1330001" cy="9688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9650C93-CC01-CD6B-5433-E6EAD4571C68}"/>
              </a:ext>
              <a:ext uri="{C183D7F6-B498-43B3-948B-1728B52AA6E4}">
                <adec:decorative xmlns:adec="http://schemas.microsoft.com/office/drawing/2017/decorative" val="0"/>
              </a:ext>
            </a:extLst>
          </p:cNvPr>
          <p:cNvCxnSpPr>
            <a:cxnSpLocks/>
          </p:cNvCxnSpPr>
          <p:nvPr/>
        </p:nvCxnSpPr>
        <p:spPr>
          <a:xfrm flipH="1">
            <a:off x="5867400" y="5087646"/>
            <a:ext cx="459144" cy="3225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63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705" name="Google Shape;705;p5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06" name="Google Shape;706;p5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07" name="Google Shape;707;p59"/>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3200"/>
              <a:buFont typeface="Calibri"/>
              <a:buNone/>
            </a:pPr>
            <a:r>
              <a:rPr lang="en-US" dirty="0"/>
              <a:t>Soil Characterization Site Data Visualization</a:t>
            </a:r>
            <a:endParaRPr dirty="0"/>
          </a:p>
        </p:txBody>
      </p:sp>
      <p:sp>
        <p:nvSpPr>
          <p:cNvPr id="708" name="Google Shape;708;p59"/>
          <p:cNvSpPr txBox="1">
            <a:spLocks noGrp="1"/>
          </p:cNvSpPr>
          <p:nvPr>
            <p:ph type="body" idx="1"/>
          </p:nvPr>
        </p:nvSpPr>
        <p:spPr>
          <a:xfrm>
            <a:off x="1499674" y="1650281"/>
            <a:ext cx="7177001" cy="4168628"/>
          </a:xfrm>
          <a:prstGeom prst="rect">
            <a:avLst/>
          </a:prstGeom>
          <a:noFill/>
          <a:ln>
            <a:noFill/>
          </a:ln>
        </p:spPr>
        <p:txBody>
          <a:bodyPr spcFirstLastPara="1" wrap="square" lIns="91425" tIns="45700" rIns="91425" bIns="45700" anchor="t" anchorCtr="0">
            <a:normAutofit fontScale="92500" lnSpcReduction="10000"/>
          </a:bodyPr>
          <a:lstStyle/>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GLOBE Soil Characterization data visualization has several aspects that are different from the visualization of other types of data.</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The map shows the data for the most recent soil characterization at every site since the start of this GLOBE protocol. Soil character changes slowly, often forming over centuries or longer.</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If you change the date of the visualization, data taken more recently than this date will not be shown. </a:t>
            </a:r>
            <a:endParaRPr dirty="0"/>
          </a:p>
          <a:p>
            <a:pPr marL="211684" lvl="0" indent="-135484" algn="just" rtl="0">
              <a:lnSpc>
                <a:spcPct val="85000"/>
              </a:lnSpc>
              <a:spcBef>
                <a:spcPts val="0"/>
              </a:spcBef>
              <a:spcAft>
                <a:spcPts val="0"/>
              </a:spcAft>
              <a:buClr>
                <a:srgbClr val="000000"/>
              </a:buClr>
              <a:buSzPct val="100000"/>
              <a:buNone/>
            </a:pPr>
            <a:r>
              <a:rPr lang="en-US" sz="1700" dirty="0">
                <a:solidFill>
                  <a:srgbClr val="000000"/>
                </a:solidFill>
              </a:rPr>
              <a:t>	</a:t>
            </a:r>
            <a:endParaRPr dirty="0"/>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The depth of each horizon is important data; it is not just part of defining the horizon. So, there are visualizations of horizon depth for the top 5 horizons.</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It is interesting and useful to know the soil properties for the horizons where soil moisture and temperature data are taken. There are visualizations showing which horizon occurs at these different measurement depths.</a:t>
            </a:r>
            <a:endParaRPr dirty="0"/>
          </a:p>
          <a:p>
            <a:pPr marL="211684" lvl="0" indent="-135484" algn="just" rtl="0">
              <a:lnSpc>
                <a:spcPct val="85000"/>
              </a:lnSpc>
              <a:spcBef>
                <a:spcPts val="0"/>
              </a:spcBef>
              <a:spcAft>
                <a:spcPts val="0"/>
              </a:spcAft>
              <a:buClr>
                <a:schemeClr val="dk1"/>
              </a:buClr>
              <a:buSzPct val="100000"/>
              <a:buNone/>
            </a:pPr>
            <a:endParaRPr sz="1700" dirty="0">
              <a:solidFill>
                <a:srgbClr val="000000"/>
              </a:solidFill>
            </a:endParaRPr>
          </a:p>
          <a:p>
            <a:pPr marL="211684" lvl="0" indent="-135484" algn="just" rtl="0">
              <a:lnSpc>
                <a:spcPct val="85000"/>
              </a:lnSpc>
              <a:spcBef>
                <a:spcPts val="0"/>
              </a:spcBef>
              <a:spcAft>
                <a:spcPts val="0"/>
              </a:spcAft>
              <a:buClr>
                <a:srgbClr val="000000"/>
              </a:buClr>
              <a:buSzPts val="393"/>
              <a:buNone/>
            </a:pPr>
            <a:r>
              <a:rPr lang="en-US" sz="1700" dirty="0">
                <a:solidFill>
                  <a:srgbClr val="000000"/>
                </a:solidFill>
              </a:rPr>
              <a:t>	Data from multiple horizons may be displayed by opening multiple data layers and arranging them so that the layer with the smallest dots is on top. In this way, data from the layers appear in a stack (like a child’s toy).</a:t>
            </a:r>
            <a:endParaRPr dirty="0"/>
          </a:p>
          <a:p>
            <a:pPr marL="228600" lvl="0" indent="-122872" algn="l" rtl="0">
              <a:lnSpc>
                <a:spcPct val="90000"/>
              </a:lnSpc>
              <a:spcBef>
                <a:spcPts val="1000"/>
              </a:spcBef>
              <a:spcAft>
                <a:spcPts val="0"/>
              </a:spcAft>
              <a:buClr>
                <a:schemeClr val="dk1"/>
              </a:buClr>
              <a:buSzPct val="100000"/>
              <a:buNone/>
            </a:pPr>
            <a:endParaRPr dirty="0"/>
          </a:p>
        </p:txBody>
      </p:sp>
      <p:pic>
        <p:nvPicPr>
          <p:cNvPr id="709" name="Google Shape;709;p59" descr="Screen capture of a soil icon from the  GLOBE  Scientific Visualization System. There are cocentric circles in different colors which indicates that several horizons have been identified at this location"/>
          <p:cNvPicPr preferRelativeResize="0">
            <a:picLocks noGrp="1"/>
          </p:cNvPicPr>
          <p:nvPr>
            <p:ph type="body" idx="2"/>
          </p:nvPr>
        </p:nvPicPr>
        <p:blipFill rotWithShape="1">
          <a:blip r:embed="rId5">
            <a:alphaModFix/>
          </a:blip>
          <a:srcRect/>
          <a:stretch/>
        </p:blipFill>
        <p:spPr>
          <a:xfrm>
            <a:off x="6540544" y="5577839"/>
            <a:ext cx="717781" cy="817473"/>
          </a:xfrm>
          <a:prstGeom prst="rect">
            <a:avLst/>
          </a:prstGeom>
          <a:noFill/>
          <a:ln>
            <a:noFill/>
          </a:ln>
        </p:spPr>
      </p:pic>
      <p:pic>
        <p:nvPicPr>
          <p:cNvPr id="710" name="Google Shape;710;p59" descr="Legend showing what the different colors mean in the screen capture, in terms of soil colo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93791" y="5745508"/>
            <a:ext cx="3446186" cy="482137"/>
          </a:xfrm>
          <a:prstGeom prst="rect">
            <a:avLst/>
          </a:prstGeom>
          <a:noFill/>
          <a:ln>
            <a:noFill/>
          </a:ln>
        </p:spPr>
      </p:pic>
      <p:cxnSp>
        <p:nvCxnSpPr>
          <p:cNvPr id="711" name="Google Shape;711;p59" descr="arrow pointing to the screen capture"/>
          <p:cNvCxnSpPr/>
          <p:nvPr/>
        </p:nvCxnSpPr>
        <p:spPr>
          <a:xfrm>
            <a:off x="5799828" y="5436524"/>
            <a:ext cx="700567" cy="550051"/>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717" name="Google Shape;717;p6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18" name="Google Shape;718;p6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19" name="Google Shape;719;p60"/>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latin typeface="Arial"/>
                <a:ea typeface="Arial"/>
                <a:cs typeface="Arial"/>
                <a:sym typeface="Arial"/>
              </a:rPr>
              <a:t>Soil Horizon 1 Depth Data Visualization</a:t>
            </a:r>
            <a:endParaRPr dirty="0"/>
          </a:p>
        </p:txBody>
      </p:sp>
      <p:sp>
        <p:nvSpPr>
          <p:cNvPr id="720" name="Google Shape;720;p60"/>
          <p:cNvSpPr txBox="1">
            <a:spLocks noGrp="1"/>
          </p:cNvSpPr>
          <p:nvPr>
            <p:ph type="body" idx="1"/>
          </p:nvPr>
        </p:nvSpPr>
        <p:spPr>
          <a:xfrm>
            <a:off x="1193006" y="1650281"/>
            <a:ext cx="6903590" cy="4168628"/>
          </a:xfrm>
          <a:prstGeom prst="rect">
            <a:avLst/>
          </a:prstGeom>
          <a:noFill/>
          <a:ln>
            <a:noFill/>
          </a:ln>
        </p:spPr>
        <p:txBody>
          <a:bodyPr spcFirstLastPara="1" wrap="square" lIns="91425" tIns="45700" rIns="91425" bIns="45700" anchor="t" anchorCtr="0">
            <a:normAutofit/>
          </a:bodyPr>
          <a:lstStyle/>
          <a:p>
            <a:pPr marL="211684" lvl="0" indent="-135484" algn="ctr" rtl="0">
              <a:lnSpc>
                <a:spcPct val="85000"/>
              </a:lnSpc>
              <a:spcBef>
                <a:spcPts val="0"/>
              </a:spcBef>
              <a:spcAft>
                <a:spcPts val="0"/>
              </a:spcAft>
              <a:buClr>
                <a:srgbClr val="000000"/>
              </a:buClr>
              <a:buSzPts val="400"/>
              <a:buNone/>
            </a:pPr>
            <a:r>
              <a:rPr lang="en-US" sz="1600" dirty="0">
                <a:solidFill>
                  <a:srgbClr val="000000"/>
                </a:solidFill>
              </a:rPr>
              <a:t>Visualization of the first horizon data shows how deep the top layer extends.</a:t>
            </a:r>
            <a:endParaRPr dirty="0"/>
          </a:p>
        </p:txBody>
      </p:sp>
      <p:pic>
        <p:nvPicPr>
          <p:cNvPr id="721" name="Google Shape;721;p60" descr="Screen capture of the GLOBE Scientific Visualization System. This is a map of the U.S., showing sites where the first horizon has been mapped and the depth of that horiz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69323" y="2259697"/>
            <a:ext cx="6576407" cy="37919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7" name="Google Shape;137;p6"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38" name="Google Shape;138;p6" descr="Menu: Why charaterize soil profil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918" y="-40317"/>
            <a:ext cx="1359822" cy="7014696"/>
          </a:xfrm>
          <a:prstGeom prst="rect">
            <a:avLst/>
          </a:prstGeom>
          <a:noFill/>
          <a:ln>
            <a:noFill/>
          </a:ln>
        </p:spPr>
      </p:pic>
      <p:sp>
        <p:nvSpPr>
          <p:cNvPr id="139" name="Google Shape;139;p6"/>
          <p:cNvSpPr txBox="1">
            <a:spLocks noGrp="1"/>
          </p:cNvSpPr>
          <p:nvPr>
            <p:ph type="title"/>
          </p:nvPr>
        </p:nvSpPr>
        <p:spPr>
          <a:xfrm>
            <a:off x="1530815" y="995418"/>
            <a:ext cx="4886128" cy="51539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8340C"/>
              </a:buClr>
              <a:buSzPct val="100000"/>
              <a:buFont typeface="Calibri"/>
              <a:buNone/>
            </a:pPr>
            <a:r>
              <a:rPr lang="en-US" dirty="0">
                <a:latin typeface="Calibri"/>
                <a:ea typeface="Calibri"/>
                <a:cs typeface="Calibri"/>
                <a:sym typeface="Calibri"/>
              </a:rPr>
              <a:t>Required Materials</a:t>
            </a:r>
            <a:endParaRPr dirty="0"/>
          </a:p>
        </p:txBody>
      </p:sp>
      <p:sp>
        <p:nvSpPr>
          <p:cNvPr id="140" name="Google Shape;140;p6"/>
          <p:cNvSpPr txBox="1">
            <a:spLocks noGrp="1"/>
          </p:cNvSpPr>
          <p:nvPr>
            <p:ph type="body" idx="1"/>
          </p:nvPr>
        </p:nvSpPr>
        <p:spPr>
          <a:xfrm>
            <a:off x="1356995" y="1652706"/>
            <a:ext cx="38862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dirty="0"/>
              <a:t>Spray bottle</a:t>
            </a:r>
            <a:endParaRPr dirty="0"/>
          </a:p>
          <a:p>
            <a:pPr marL="228600" lvl="0" indent="-228600" algn="l" rtl="0">
              <a:lnSpc>
                <a:spcPct val="90000"/>
              </a:lnSpc>
              <a:spcBef>
                <a:spcPts val="1000"/>
              </a:spcBef>
              <a:spcAft>
                <a:spcPts val="0"/>
              </a:spcAft>
              <a:buClr>
                <a:schemeClr val="dk1"/>
              </a:buClr>
              <a:buSzPts val="1400"/>
              <a:buChar char="•"/>
            </a:pPr>
            <a:r>
              <a:rPr lang="en-US" sz="1400" dirty="0"/>
              <a:t>Golf tees, nails or other horizon markers</a:t>
            </a:r>
            <a:endParaRPr dirty="0"/>
          </a:p>
          <a:p>
            <a:pPr marL="228600" lvl="0" indent="-228600" algn="l" rtl="0">
              <a:lnSpc>
                <a:spcPct val="90000"/>
              </a:lnSpc>
              <a:spcBef>
                <a:spcPts val="1000"/>
              </a:spcBef>
              <a:spcAft>
                <a:spcPts val="0"/>
              </a:spcAft>
              <a:buClr>
                <a:schemeClr val="dk1"/>
              </a:buClr>
              <a:buSzPts val="1400"/>
              <a:buChar char="•"/>
            </a:pPr>
            <a:r>
              <a:rPr lang="en-US" sz="1400" dirty="0"/>
              <a:t>Soil color book</a:t>
            </a:r>
            <a:endParaRPr dirty="0"/>
          </a:p>
          <a:p>
            <a:pPr marL="228600" lvl="0" indent="-228600" algn="l" rtl="0">
              <a:lnSpc>
                <a:spcPct val="90000"/>
              </a:lnSpc>
              <a:spcBef>
                <a:spcPts val="1000"/>
              </a:spcBef>
              <a:spcAft>
                <a:spcPts val="0"/>
              </a:spcAft>
              <a:buClr>
                <a:schemeClr val="dk1"/>
              </a:buClr>
              <a:buSzPts val="1400"/>
              <a:buChar char="•"/>
            </a:pPr>
            <a:r>
              <a:rPr lang="en-US" sz="1400" dirty="0"/>
              <a:t>Pencil, pen, marking pen</a:t>
            </a:r>
            <a:endParaRPr dirty="0"/>
          </a:p>
          <a:p>
            <a:pPr marL="228600" lvl="0" indent="-228600" algn="l" rtl="0">
              <a:lnSpc>
                <a:spcPct val="90000"/>
              </a:lnSpc>
              <a:spcBef>
                <a:spcPts val="1000"/>
              </a:spcBef>
              <a:spcAft>
                <a:spcPts val="0"/>
              </a:spcAft>
              <a:buClr>
                <a:schemeClr val="dk1"/>
              </a:buClr>
              <a:buSzPts val="1400"/>
              <a:buChar char="•"/>
            </a:pPr>
            <a:r>
              <a:rPr lang="en-US" sz="1400" dirty="0"/>
              <a:t>Paper towels</a:t>
            </a:r>
            <a:endParaRPr dirty="0"/>
          </a:p>
          <a:p>
            <a:pPr marL="228600" lvl="0" indent="-228600" algn="l" rtl="0">
              <a:lnSpc>
                <a:spcPct val="90000"/>
              </a:lnSpc>
              <a:spcBef>
                <a:spcPts val="1000"/>
              </a:spcBef>
              <a:spcAft>
                <a:spcPts val="0"/>
              </a:spcAft>
              <a:buClr>
                <a:schemeClr val="dk1"/>
              </a:buClr>
              <a:buSzPts val="1400"/>
              <a:buChar char="•"/>
            </a:pPr>
            <a:r>
              <a:rPr lang="en-US" sz="1400" dirty="0"/>
              <a:t>Trowel, shovel or other digging device</a:t>
            </a:r>
            <a:endParaRPr dirty="0"/>
          </a:p>
          <a:p>
            <a:pPr marL="228600" lvl="0" indent="-228600" algn="l" rtl="0">
              <a:lnSpc>
                <a:spcPct val="90000"/>
              </a:lnSpc>
              <a:spcBef>
                <a:spcPts val="1000"/>
              </a:spcBef>
              <a:spcAft>
                <a:spcPts val="0"/>
              </a:spcAft>
              <a:buClr>
                <a:schemeClr val="dk1"/>
              </a:buClr>
              <a:buSzPts val="1400"/>
              <a:buChar char="•"/>
            </a:pPr>
            <a:r>
              <a:rPr lang="en-US" sz="1400" dirty="0"/>
              <a:t>Meter stick or tape measure</a:t>
            </a:r>
            <a:endParaRPr dirty="0"/>
          </a:p>
          <a:p>
            <a:pPr marL="228600" lvl="0" indent="-228600" algn="l" rtl="0">
              <a:lnSpc>
                <a:spcPct val="90000"/>
              </a:lnSpc>
              <a:spcBef>
                <a:spcPts val="1000"/>
              </a:spcBef>
              <a:spcAft>
                <a:spcPts val="0"/>
              </a:spcAft>
              <a:buClr>
                <a:schemeClr val="dk1"/>
              </a:buClr>
              <a:buSzPts val="1400"/>
              <a:buChar char="•"/>
            </a:pPr>
            <a:r>
              <a:rPr lang="en-US" sz="1400" dirty="0"/>
              <a:t>Plastic bags</a:t>
            </a:r>
            <a:endParaRPr dirty="0"/>
          </a:p>
          <a:p>
            <a:pPr marL="228600" lvl="0" indent="-228600" algn="l" rtl="0">
              <a:lnSpc>
                <a:spcPct val="90000"/>
              </a:lnSpc>
              <a:spcBef>
                <a:spcPts val="1000"/>
              </a:spcBef>
              <a:spcAft>
                <a:spcPts val="0"/>
              </a:spcAft>
              <a:buClr>
                <a:schemeClr val="dk1"/>
              </a:buClr>
              <a:buSzPts val="1400"/>
              <a:buChar char="•"/>
            </a:pPr>
            <a:r>
              <a:rPr lang="en-US" sz="1400" dirty="0"/>
              <a:t>Camera</a:t>
            </a:r>
            <a:endParaRPr dirty="0"/>
          </a:p>
          <a:p>
            <a:pPr marL="228600" lvl="0" indent="-228600" algn="l" rtl="0">
              <a:lnSpc>
                <a:spcPct val="90000"/>
              </a:lnSpc>
              <a:spcBef>
                <a:spcPts val="1000"/>
              </a:spcBef>
              <a:spcAft>
                <a:spcPts val="0"/>
              </a:spcAft>
              <a:buClr>
                <a:schemeClr val="dk1"/>
              </a:buClr>
              <a:buSzPts val="1400"/>
              <a:buChar char="•"/>
            </a:pPr>
            <a:r>
              <a:rPr lang="en-US" sz="1400" dirty="0"/>
              <a:t>Latex gloves</a:t>
            </a:r>
            <a:endParaRPr dirty="0"/>
          </a:p>
          <a:p>
            <a:pPr marL="228600" lvl="0" indent="-228600" algn="l" rtl="0">
              <a:lnSpc>
                <a:spcPct val="90000"/>
              </a:lnSpc>
              <a:spcBef>
                <a:spcPts val="1000"/>
              </a:spcBef>
              <a:spcAft>
                <a:spcPts val="0"/>
              </a:spcAft>
              <a:buClr>
                <a:schemeClr val="dk1"/>
              </a:buClr>
              <a:buSzPts val="1400"/>
              <a:buChar char="•"/>
            </a:pPr>
            <a:r>
              <a:rPr lang="en-US" sz="1400" dirty="0"/>
              <a:t>Acid bottle filled with vinegar</a:t>
            </a:r>
            <a:endParaRPr dirty="0"/>
          </a:p>
          <a:p>
            <a:pPr marL="228600" lvl="0" indent="-228600" algn="l" rtl="0">
              <a:lnSpc>
                <a:spcPct val="90000"/>
              </a:lnSpc>
              <a:spcBef>
                <a:spcPts val="1000"/>
              </a:spcBef>
              <a:spcAft>
                <a:spcPts val="0"/>
              </a:spcAft>
              <a:buClr>
                <a:schemeClr val="dk1"/>
              </a:buClr>
              <a:buSzPts val="1400"/>
              <a:buChar char="•"/>
            </a:pPr>
            <a:r>
              <a:rPr lang="en-US" sz="1400" dirty="0"/>
              <a:t>Hammer</a:t>
            </a:r>
            <a:endParaRPr dirty="0"/>
          </a:p>
          <a:p>
            <a:pPr marL="228600" lvl="0" indent="-228600" algn="l" rtl="0">
              <a:lnSpc>
                <a:spcPct val="90000"/>
              </a:lnSpc>
              <a:spcBef>
                <a:spcPts val="1000"/>
              </a:spcBef>
              <a:spcAft>
                <a:spcPts val="0"/>
              </a:spcAft>
              <a:buClr>
                <a:schemeClr val="dk1"/>
              </a:buClr>
              <a:buSzPts val="1400"/>
              <a:buChar char="•"/>
            </a:pPr>
            <a:r>
              <a:rPr lang="en-US" sz="1400" dirty="0"/>
              <a:t>#10 sieve (2 mm mesh openings)</a:t>
            </a:r>
            <a:endParaRPr dirty="0"/>
          </a:p>
          <a:p>
            <a:pPr marL="228600" lvl="0" indent="-228600" algn="l" rtl="0">
              <a:lnSpc>
                <a:spcPct val="90000"/>
              </a:lnSpc>
              <a:spcBef>
                <a:spcPts val="1000"/>
              </a:spcBef>
              <a:spcAft>
                <a:spcPts val="0"/>
              </a:spcAft>
              <a:buClr>
                <a:schemeClr val="dk1"/>
              </a:buClr>
              <a:buSzPts val="1400"/>
              <a:buChar char="•"/>
            </a:pPr>
            <a:r>
              <a:rPr lang="en-US" sz="1400" dirty="0"/>
              <a:t>Sheets of paper or paper plates</a:t>
            </a:r>
            <a:endParaRPr dirty="0"/>
          </a:p>
          <a:p>
            <a:pPr marL="228600" lvl="0" indent="-228600" algn="l" rtl="0">
              <a:lnSpc>
                <a:spcPct val="90000"/>
              </a:lnSpc>
              <a:spcBef>
                <a:spcPts val="1000"/>
              </a:spcBef>
              <a:spcAft>
                <a:spcPts val="0"/>
              </a:spcAft>
              <a:buClr>
                <a:schemeClr val="dk1"/>
              </a:buClr>
              <a:buSzPts val="1400"/>
              <a:buChar char="•"/>
            </a:pPr>
            <a:r>
              <a:rPr lang="en-US" sz="1400" dirty="0"/>
              <a:t>GLOBE Site definition sheet</a:t>
            </a:r>
            <a:endParaRPr dirty="0"/>
          </a:p>
        </p:txBody>
      </p:sp>
      <p:pic>
        <p:nvPicPr>
          <p:cNvPr id="141" name="Google Shape;141;p6" descr="Illustration of the equipment listed on this page"/>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090395" y="2145444"/>
            <a:ext cx="3424956" cy="3716711"/>
          </a:xfrm>
          <a:prstGeom prst="rect">
            <a:avLst/>
          </a:prstGeom>
          <a:noFill/>
          <a:ln>
            <a:noFill/>
          </a:ln>
        </p:spPr>
      </p:pic>
      <p:pic>
        <p:nvPicPr>
          <p:cNvPr id="142" name="Google Shape;142;p6" descr="Soil color char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1274163">
            <a:off x="5660554" y="1975579"/>
            <a:ext cx="604877" cy="94999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727" name="Google Shape;727;p6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28" name="Google Shape;728;p6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29" name="Google Shape;729;p61"/>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solidFill>
                  <a:srgbClr val="000000"/>
                </a:solidFill>
                <a:latin typeface="Arial"/>
                <a:ea typeface="Arial"/>
                <a:cs typeface="Arial"/>
                <a:sym typeface="Arial"/>
              </a:rPr>
              <a:t>Data Visualization of Horizons 1 &amp; 2</a:t>
            </a:r>
            <a:endParaRPr dirty="0"/>
          </a:p>
        </p:txBody>
      </p:sp>
      <p:sp>
        <p:nvSpPr>
          <p:cNvPr id="730" name="Google Shape;730;p61"/>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The map dots are different sizes so that you can compare two or more horizons at the same time by adding two data layers. Be sure to have the Horizon 1 data layer on top.</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731" name="Google Shape;731;p61" descr="This screen shot of the GLOBE Vis System shows how both horizon one and two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36815" y="2702923"/>
            <a:ext cx="7075170" cy="374605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738" name="Google Shape;738;p62"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39" name="Google Shape;739;p62"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40317"/>
            <a:ext cx="1320503" cy="6998667"/>
          </a:xfrm>
          <a:prstGeom prst="rect">
            <a:avLst/>
          </a:prstGeom>
          <a:noFill/>
          <a:ln>
            <a:noFill/>
          </a:ln>
        </p:spPr>
      </p:pic>
      <p:sp>
        <p:nvSpPr>
          <p:cNvPr id="740" name="Google Shape;740;p62"/>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800"/>
              <a:buFont typeface="Arial"/>
              <a:buNone/>
            </a:pPr>
            <a:r>
              <a:rPr lang="en-US" dirty="0">
                <a:solidFill>
                  <a:srgbClr val="000000"/>
                </a:solidFill>
                <a:latin typeface="Arial"/>
                <a:ea typeface="Arial"/>
                <a:cs typeface="Arial"/>
                <a:sym typeface="Arial"/>
              </a:rPr>
              <a:t>Data Visualization of Horizons 1, 2, &amp; 3</a:t>
            </a:r>
            <a:endParaRPr dirty="0"/>
          </a:p>
        </p:txBody>
      </p:sp>
      <p:sp>
        <p:nvSpPr>
          <p:cNvPr id="741" name="Google Shape;741;p62"/>
          <p:cNvSpPr txBox="1">
            <a:spLocks noGrp="1"/>
          </p:cNvSpPr>
          <p:nvPr>
            <p:ph type="body" idx="1"/>
          </p:nvPr>
        </p:nvSpPr>
        <p:spPr>
          <a:xfrm>
            <a:off x="1193006" y="1650281"/>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The map shows stacks of dots with horizon 1 on top surrounded by horizon 2 with horizon 3 outermost at sites with 3 horizons reported.</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742" name="Google Shape;742;p62" descr="This screen shot of the GLOBE Vis System shows how horizons 1, 2 and 3 can be plotted on the same map.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20190" y="2270233"/>
            <a:ext cx="7258050" cy="39476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749" name="Google Shape;749;p63"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50" name="Google Shape;750;p63"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51" name="Google Shape;751;p63"/>
          <p:cNvSpPr txBox="1">
            <a:spLocks noGrp="1"/>
          </p:cNvSpPr>
          <p:nvPr>
            <p:ph type="title"/>
          </p:nvPr>
        </p:nvSpPr>
        <p:spPr>
          <a:xfrm>
            <a:off x="1249896" y="58975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 Is at a Depth of 10 cm?</a:t>
            </a:r>
            <a:endParaRPr dirty="0"/>
          </a:p>
        </p:txBody>
      </p:sp>
      <p:sp>
        <p:nvSpPr>
          <p:cNvPr id="752" name="Google Shape;752;p63" descr="This visualization is a screenshot of the U.S. map and shows which soil horizon is found 10 cm deep in the soil.&#10;Notice that at most but not all sites in this region show Horizon 1 extending to more than 10 cm depth.&#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76200" lvl="0" indent="0" algn="l" rtl="0">
              <a:lnSpc>
                <a:spcPct val="85000"/>
              </a:lnSpc>
              <a:spcBef>
                <a:spcPts val="0"/>
              </a:spcBef>
              <a:spcAft>
                <a:spcPts val="0"/>
              </a:spcAft>
              <a:buClr>
                <a:srgbClr val="000000"/>
              </a:buClr>
              <a:buSzPts val="400"/>
              <a:buNone/>
            </a:pPr>
            <a:r>
              <a:rPr lang="en-US" sz="1600" dirty="0">
                <a:solidFill>
                  <a:srgbClr val="000000"/>
                </a:solidFill>
              </a:rPr>
              <a:t>This visualization shows which soil horizon is found 10 cm deep in the soil.</a:t>
            </a:r>
            <a:endParaRPr dirty="0"/>
          </a:p>
          <a:p>
            <a:pPr marL="76200" lvl="0" indent="0" algn="l" rtl="0">
              <a:lnSpc>
                <a:spcPct val="85000"/>
              </a:lnSpc>
              <a:spcBef>
                <a:spcPts val="0"/>
              </a:spcBef>
              <a:spcAft>
                <a:spcPts val="0"/>
              </a:spcAft>
              <a:buClr>
                <a:srgbClr val="000000"/>
              </a:buClr>
              <a:buSzPts val="400"/>
              <a:buNone/>
            </a:pPr>
            <a:r>
              <a:rPr lang="en-US" sz="1600" dirty="0">
                <a:solidFill>
                  <a:srgbClr val="000000"/>
                </a:solidFill>
              </a:rPr>
              <a:t>Notice that most but not all sites in this region show Horizon 1 extending to more than 10 cm depth.</a:t>
            </a:r>
            <a:endParaRPr dirty="0"/>
          </a:p>
        </p:txBody>
      </p:sp>
      <p:pic>
        <p:nvPicPr>
          <p:cNvPr id="753" name="Google Shape;753;p63" descr="This visualization shows which soil horizon is found 10 cm deep in the soil.&#10;Notice that at most but not all sites in this region show Horizon 1 extending to more than 10 cm depth.&#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64187" y="2325950"/>
            <a:ext cx="7081049" cy="408275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pic>
        <p:nvPicPr>
          <p:cNvPr id="760" name="Google Shape;760;p64"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61" name="Google Shape;761;p64"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62" name="Google Shape;762;p64"/>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 Is at a Depth of 50 cm?</a:t>
            </a:r>
            <a:endParaRPr dirty="0"/>
          </a:p>
        </p:txBody>
      </p:sp>
      <p:sp>
        <p:nvSpPr>
          <p:cNvPr id="763" name="Google Shape;763;p64"/>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This visualization shows which soil horizon is found 50 cm deep in the soil.</a:t>
            </a:r>
            <a:endParaRPr dirty="0"/>
          </a:p>
          <a:p>
            <a:pPr marL="211684" lvl="0" indent="-135484" algn="l" rtl="0">
              <a:lnSpc>
                <a:spcPct val="85000"/>
              </a:lnSpc>
              <a:spcBef>
                <a:spcPts val="0"/>
              </a:spcBef>
              <a:spcAft>
                <a:spcPts val="0"/>
              </a:spcAft>
              <a:buClr>
                <a:srgbClr val="000000"/>
              </a:buClr>
              <a:buSzPts val="400"/>
              <a:buNone/>
            </a:pPr>
            <a:r>
              <a:rPr lang="en-US" sz="1600" dirty="0">
                <a:solidFill>
                  <a:srgbClr val="000000"/>
                </a:solidFill>
              </a:rPr>
              <a:t>This depth corresponds to the location of the deepest soil temperature sensor.</a:t>
            </a:r>
            <a:endParaRPr dirty="0"/>
          </a:p>
        </p:txBody>
      </p:sp>
      <p:pic>
        <p:nvPicPr>
          <p:cNvPr id="764" name="Google Shape;764;p64" descr="This visualization shows which soil horizon is found 50 cm deep in the soil in a close up map of the southern U.S. &#10;&#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802823" y="2295189"/>
            <a:ext cx="6825788" cy="411352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pic>
        <p:nvPicPr>
          <p:cNvPr id="771" name="Google Shape;771;p65"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72" name="Google Shape;772;p65"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73" name="Google Shape;773;p65"/>
          <p:cNvSpPr txBox="1">
            <a:spLocks noGrp="1"/>
          </p:cNvSpPr>
          <p:nvPr>
            <p:ph type="title"/>
          </p:nvPr>
        </p:nvSpPr>
        <p:spPr>
          <a:xfrm>
            <a:off x="1205913" y="6623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Which Soil Horizons Are at 30, 60, &amp; 90 cm?</a:t>
            </a:r>
            <a:endParaRPr dirty="0"/>
          </a:p>
        </p:txBody>
      </p:sp>
      <p:sp>
        <p:nvSpPr>
          <p:cNvPr id="774" name="Google Shape;774;p65" descr="Screenshot close up of the southern U.S.  This visualization shows which soil horizons are found at the depths of the three deepest soil moisture measurements. Dots for the three depths are nested on top of one another.&#10;"/>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	This visualization shows which soil horizons are found at the depths of the three deepest soil moisture measurements. Dots for the three depths are nested on top of one another.</a:t>
            </a:r>
            <a:endParaRPr dirty="0"/>
          </a:p>
        </p:txBody>
      </p:sp>
      <p:pic>
        <p:nvPicPr>
          <p:cNvPr id="775" name="Google Shape;775;p65" descr="Image showing which soil horizons are found at 30, 60 and 90 cm depth."/>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788152" y="2597895"/>
            <a:ext cx="6722221" cy="38108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pic>
        <p:nvPicPr>
          <p:cNvPr id="782" name="Google Shape;782;p66"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83" name="Google Shape;783;p66"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84" name="Google Shape;784;p66"/>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Structure Data Visualization</a:t>
            </a:r>
            <a:endParaRPr dirty="0"/>
          </a:p>
        </p:txBody>
      </p:sp>
      <p:sp>
        <p:nvSpPr>
          <p:cNvPr id="785" name="Google Shape;785;p66"/>
          <p:cNvSpPr txBox="1">
            <a:spLocks noGrp="1"/>
          </p:cNvSpPr>
          <p:nvPr>
            <p:ph type="body" idx="1"/>
          </p:nvPr>
        </p:nvSpPr>
        <p:spPr>
          <a:xfrm>
            <a:off x="1507379"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of the first horizon data shows the soil’s Structure values.</a:t>
            </a:r>
            <a:endParaRPr dirty="0"/>
          </a:p>
        </p:txBody>
      </p:sp>
      <p:pic>
        <p:nvPicPr>
          <p:cNvPr id="786" name="Google Shape;786;p66" descr="Screenshot of GLOBE VIS Map interface, showing plots of soil structure data from sites in Europe and SW Asia.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507379" y="2194827"/>
            <a:ext cx="6506090" cy="421388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pic>
        <p:nvPicPr>
          <p:cNvPr id="793" name="Google Shape;793;p67"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794" name="Google Shape;794;p67"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795" name="Google Shape;795;p67"/>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Color Data Visualization</a:t>
            </a:r>
            <a:endParaRPr dirty="0"/>
          </a:p>
        </p:txBody>
      </p:sp>
      <p:sp>
        <p:nvSpPr>
          <p:cNvPr id="796" name="Google Shape;796;p67"/>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76200" lvl="0" indent="0" algn="just" rtl="0">
              <a:lnSpc>
                <a:spcPct val="85000"/>
              </a:lnSpc>
              <a:spcBef>
                <a:spcPts val="0"/>
              </a:spcBef>
              <a:spcAft>
                <a:spcPts val="0"/>
              </a:spcAft>
              <a:buClr>
                <a:srgbClr val="000000"/>
              </a:buClr>
              <a:buSzPts val="400"/>
              <a:buNone/>
            </a:pPr>
            <a:r>
              <a:rPr lang="en-US" sz="1600" dirty="0">
                <a:solidFill>
                  <a:srgbClr val="000000"/>
                </a:solidFill>
              </a:rPr>
              <a:t>Visualization for the first horizon may provide clues as to the mineral and organic content of these soil samples. </a:t>
            </a:r>
            <a:endParaRPr dirty="0"/>
          </a:p>
        </p:txBody>
      </p:sp>
      <p:pic>
        <p:nvPicPr>
          <p:cNvPr id="797" name="Google Shape;797;p67" descr="Screenshot of the map interface, GLOBE Visualization System. Sites with soil color data are indicated by icons. "/>
          <p:cNvPicPr preferRelativeResize="0">
            <a:picLocks noGrp="1"/>
          </p:cNvPicPr>
          <p:nvPr>
            <p:ph type="body" idx="2"/>
          </p:nvPr>
        </p:nvPicPr>
        <p:blipFill rotWithShape="1">
          <a:blip r:embed="rId5">
            <a:alphaModFix/>
          </a:blip>
          <a:srcRect/>
          <a:stretch/>
        </p:blipFill>
        <p:spPr>
          <a:xfrm>
            <a:off x="1507379" y="2182681"/>
            <a:ext cx="6988228" cy="448412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pic>
        <p:nvPicPr>
          <p:cNvPr id="804" name="Google Shape;804;p68"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05" name="Google Shape;805;p68"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06" name="Google Shape;806;p68"/>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a:solidFill>
                  <a:srgbClr val="000000"/>
                </a:solidFill>
                <a:latin typeface="Arial"/>
                <a:ea typeface="Arial"/>
                <a:cs typeface="Arial"/>
                <a:sym typeface="Arial"/>
              </a:rPr>
              <a:t>Visualizing Soil Consistence Data</a:t>
            </a:r>
            <a:endParaRPr/>
          </a:p>
        </p:txBody>
      </p:sp>
      <p:sp>
        <p:nvSpPr>
          <p:cNvPr id="807" name="Google Shape;807;p68"/>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a:solidFill>
                  <a:srgbClr val="000000"/>
                </a:solidFill>
              </a:rPr>
              <a:t>Visualization for the first horizon shows Soil Consistence Measurements.</a:t>
            </a:r>
            <a:endParaRPr/>
          </a:p>
        </p:txBody>
      </p:sp>
      <p:pic>
        <p:nvPicPr>
          <p:cNvPr id="808" name="Google Shape;808;p68" descr="Screenshot of the map interface, GLOBE Visualization System, showing the southern U.S., Mexico and the Caribbean. Sites with soil consistence data are indicated by icons. "/>
          <p:cNvPicPr preferRelativeResize="0">
            <a:picLocks noGrp="1"/>
          </p:cNvPicPr>
          <p:nvPr>
            <p:ph type="body" idx="2"/>
          </p:nvPr>
        </p:nvPicPr>
        <p:blipFill rotWithShape="1">
          <a:blip r:embed="rId5">
            <a:alphaModFix/>
          </a:blip>
          <a:srcRect/>
          <a:stretch/>
        </p:blipFill>
        <p:spPr>
          <a:xfrm>
            <a:off x="1520189" y="2225376"/>
            <a:ext cx="7091795" cy="40424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815" name="Google Shape;815;p69"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16" name="Google Shape;816;p69"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17" name="Google Shape;817;p69"/>
          <p:cNvSpPr txBox="1">
            <a:spLocks noGrp="1"/>
          </p:cNvSpPr>
          <p:nvPr>
            <p:ph type="title"/>
          </p:nvPr>
        </p:nvSpPr>
        <p:spPr>
          <a:xfrm>
            <a:off x="1316754" y="69302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Soil Texture Data Visualization</a:t>
            </a:r>
            <a:endParaRPr dirty="0"/>
          </a:p>
        </p:txBody>
      </p:sp>
      <p:sp>
        <p:nvSpPr>
          <p:cNvPr id="818" name="Google Shape;818;p69"/>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soil’s Texture By Feel.</a:t>
            </a:r>
            <a:endParaRPr dirty="0"/>
          </a:p>
        </p:txBody>
      </p:sp>
      <p:pic>
        <p:nvPicPr>
          <p:cNvPr id="819" name="Google Shape;819;p69" descr="Screenshot of the map interface, GLOBE Visualization System, showing Europe and NW Asia. Sites with soil texture data are indicated by icons. "/>
          <p:cNvPicPr preferRelativeResize="0">
            <a:picLocks noGrp="1"/>
          </p:cNvPicPr>
          <p:nvPr>
            <p:ph type="body" idx="2"/>
          </p:nvPr>
        </p:nvPicPr>
        <p:blipFill rotWithShape="1">
          <a:blip r:embed="rId5">
            <a:alphaModFix/>
          </a:blip>
          <a:srcRect/>
          <a:stretch/>
        </p:blipFill>
        <p:spPr>
          <a:xfrm>
            <a:off x="1373903" y="2018588"/>
            <a:ext cx="6523187" cy="451521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826" name="Google Shape;826;p70"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27" name="Google Shape;827;p70"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28" name="Google Shape;828;p70"/>
          <p:cNvSpPr txBox="1">
            <a:spLocks noGrp="1"/>
          </p:cNvSpPr>
          <p:nvPr>
            <p:ph type="title"/>
          </p:nvPr>
        </p:nvSpPr>
        <p:spPr>
          <a:xfrm>
            <a:off x="1316754" y="693025"/>
            <a:ext cx="799020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Presence of Roots in Soil Data Visualization </a:t>
            </a:r>
            <a:r>
              <a:rPr lang="en-US" sz="2800" dirty="0">
                <a:solidFill>
                  <a:schemeClr val="lt1"/>
                </a:solidFill>
                <a:latin typeface="Arial"/>
                <a:ea typeface="Arial"/>
                <a:cs typeface="Arial"/>
                <a:sym typeface="Arial"/>
              </a:rPr>
              <a:t>1</a:t>
            </a:r>
            <a:endParaRPr dirty="0"/>
          </a:p>
        </p:txBody>
      </p:sp>
      <p:sp>
        <p:nvSpPr>
          <p:cNvPr id="829" name="Google Shape;829;p70"/>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the soil’s observed rock content.</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830" name="Google Shape;830;p70" descr="Screenshot of the map interface, GLOBE Visualization System, displaying data from SW Asia. Sites with soil rock data are indicated by icons. "/>
          <p:cNvPicPr preferRelativeResize="0">
            <a:picLocks noGrp="1"/>
          </p:cNvPicPr>
          <p:nvPr>
            <p:ph type="body" idx="2"/>
          </p:nvPr>
        </p:nvPicPr>
        <p:blipFill rotWithShape="1">
          <a:blip r:embed="rId5">
            <a:alphaModFix/>
          </a:blip>
          <a:srcRect/>
          <a:stretch/>
        </p:blipFill>
        <p:spPr>
          <a:xfrm>
            <a:off x="1570065" y="2243782"/>
            <a:ext cx="6875665" cy="42900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9" name="Google Shape;149;p7"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50" name="Google Shape;150;p7"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51" name="Google Shape;151;p7"/>
          <p:cNvSpPr txBox="1">
            <a:spLocks noGrp="1"/>
          </p:cNvSpPr>
          <p:nvPr>
            <p:ph type="title"/>
          </p:nvPr>
        </p:nvSpPr>
        <p:spPr>
          <a:xfrm>
            <a:off x="1467444" y="821210"/>
            <a:ext cx="5278005" cy="866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Calibri"/>
              <a:buNone/>
            </a:pPr>
            <a:r>
              <a:rPr lang="en-US" sz="2400" b="1" dirty="0">
                <a:solidFill>
                  <a:srgbClr val="48340C"/>
                </a:solidFill>
                <a:latin typeface="Calibri"/>
                <a:ea typeface="Calibri"/>
                <a:cs typeface="Calibri"/>
                <a:sym typeface="Calibri"/>
              </a:rPr>
              <a:t>What Soil Characterization Reveals:</a:t>
            </a:r>
            <a:endParaRPr dirty="0"/>
          </a:p>
        </p:txBody>
      </p:sp>
      <p:sp>
        <p:nvSpPr>
          <p:cNvPr id="152" name="Google Shape;152;p7"/>
          <p:cNvSpPr txBox="1"/>
          <p:nvPr/>
        </p:nvSpPr>
        <p:spPr>
          <a:xfrm>
            <a:off x="1467444" y="1671453"/>
            <a:ext cx="461184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50"/>
              <a:buFont typeface="Arial"/>
              <a:buNone/>
            </a:pPr>
            <a:r>
              <a:rPr lang="en-US" sz="1800" dirty="0">
                <a:solidFill>
                  <a:schemeClr val="dk1"/>
                </a:solidFill>
                <a:latin typeface="Calibri"/>
                <a:ea typeface="Calibri"/>
                <a:cs typeface="Calibri"/>
                <a:sym typeface="Calibri"/>
              </a:rPr>
              <a:t>Characteristics of the different soil horizons at depth:</a:t>
            </a:r>
            <a:endParaRPr dirty="0"/>
          </a:p>
          <a:p>
            <a:pPr marL="228600" marR="0" lvl="0" indent="-200025" algn="l" rtl="0">
              <a:lnSpc>
                <a:spcPct val="90000"/>
              </a:lnSpc>
              <a:spcBef>
                <a:spcPts val="0"/>
              </a:spcBef>
              <a:spcAft>
                <a:spcPts val="0"/>
              </a:spcAft>
              <a:buClr>
                <a:schemeClr val="dk1"/>
              </a:buClr>
              <a:buSzPts val="450"/>
              <a:buFont typeface="Arial"/>
              <a:buNone/>
            </a:pPr>
            <a:endParaRPr sz="1800"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determine how water is stored in and moves through the soil;</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indicate suitability for categories of land use;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indicate whether there is adequate drainage;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determine what plants will grow and what nutrients are available;</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reveal the history of a site - past climates and human settlement;</a:t>
            </a:r>
            <a:endParaRPr dirty="0"/>
          </a:p>
          <a:p>
            <a:pPr marL="685800" marR="0" lvl="1" indent="-114300" algn="l" rtl="0">
              <a:lnSpc>
                <a:spcPct val="9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influence the local ecology and may limit what can live there.</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53" name="Google Shape;153;p7" descr="The photo shows an obvious and very thick black soil layer on top. Grassland soil is characterized by a thick and dark A horizon at the top, which is organic rich and good for growing crops.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272415" y="1428750"/>
            <a:ext cx="2489200" cy="4000500"/>
          </a:xfrm>
          <a:prstGeom prst="rect">
            <a:avLst/>
          </a:prstGeom>
          <a:noFill/>
          <a:ln>
            <a:noFill/>
          </a:ln>
        </p:spPr>
      </p:pic>
      <p:sp>
        <p:nvSpPr>
          <p:cNvPr id="154" name="Google Shape;154;p7"/>
          <p:cNvSpPr txBox="1"/>
          <p:nvPr/>
        </p:nvSpPr>
        <p:spPr>
          <a:xfrm>
            <a:off x="6081068" y="5673321"/>
            <a:ext cx="287189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Grassland soil in Texas, USA.  The dark color at the top, in the A horizon, evidences high organic content (fertility) resulting from centuries of root decomposition.  Source: GLOBE Teacher’s Guide.</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pic>
        <p:nvPicPr>
          <p:cNvPr id="837" name="Google Shape;837;p71" descr="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38" name="Google Shape;838;p71" descr="Menu: Visualiz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573" y="-7667"/>
            <a:ext cx="1320503" cy="6998667"/>
          </a:xfrm>
          <a:prstGeom prst="rect">
            <a:avLst/>
          </a:prstGeom>
          <a:noFill/>
          <a:ln>
            <a:noFill/>
          </a:ln>
        </p:spPr>
      </p:pic>
      <p:sp>
        <p:nvSpPr>
          <p:cNvPr id="839" name="Google Shape;839;p71"/>
          <p:cNvSpPr txBox="1">
            <a:spLocks noGrp="1"/>
          </p:cNvSpPr>
          <p:nvPr>
            <p:ph type="title"/>
          </p:nvPr>
        </p:nvSpPr>
        <p:spPr>
          <a:xfrm>
            <a:off x="1316754" y="693025"/>
            <a:ext cx="8089796"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700"/>
              <a:buFont typeface="Arial"/>
              <a:buNone/>
            </a:pPr>
            <a:r>
              <a:rPr lang="en-US" sz="2800" dirty="0">
                <a:solidFill>
                  <a:srgbClr val="000000"/>
                </a:solidFill>
                <a:latin typeface="Arial"/>
                <a:ea typeface="Arial"/>
                <a:cs typeface="Arial"/>
                <a:sym typeface="Arial"/>
              </a:rPr>
              <a:t>Presence of Roots in Soil Data Visualization </a:t>
            </a:r>
            <a:r>
              <a:rPr lang="en-US" sz="2800" dirty="0">
                <a:solidFill>
                  <a:schemeClr val="lt1"/>
                </a:solidFill>
                <a:latin typeface="Arial"/>
                <a:ea typeface="Arial"/>
                <a:cs typeface="Arial"/>
                <a:sym typeface="Arial"/>
              </a:rPr>
              <a:t>2</a:t>
            </a:r>
            <a:endParaRPr dirty="0"/>
          </a:p>
        </p:txBody>
      </p:sp>
      <p:sp>
        <p:nvSpPr>
          <p:cNvPr id="840" name="Google Shape;840;p71"/>
          <p:cNvSpPr txBox="1">
            <a:spLocks noGrp="1"/>
          </p:cNvSpPr>
          <p:nvPr>
            <p:ph type="body" idx="1"/>
          </p:nvPr>
        </p:nvSpPr>
        <p:spPr>
          <a:xfrm>
            <a:off x="1208876" y="1630145"/>
            <a:ext cx="7585234" cy="4168628"/>
          </a:xfrm>
          <a:prstGeom prst="rect">
            <a:avLst/>
          </a:prstGeom>
          <a:noFill/>
          <a:ln>
            <a:noFill/>
          </a:ln>
        </p:spPr>
        <p:txBody>
          <a:bodyPr spcFirstLastPara="1" wrap="square" lIns="91425" tIns="45700" rIns="91425" bIns="45700" anchor="t" anchorCtr="0">
            <a:normAutofit/>
          </a:bodyPr>
          <a:lstStyle/>
          <a:p>
            <a:pPr marL="211684" lvl="0" indent="-135484" algn="l" rtl="0">
              <a:lnSpc>
                <a:spcPct val="85000"/>
              </a:lnSpc>
              <a:spcBef>
                <a:spcPts val="0"/>
              </a:spcBef>
              <a:spcAft>
                <a:spcPts val="0"/>
              </a:spcAft>
              <a:buClr>
                <a:srgbClr val="000000"/>
              </a:buClr>
              <a:buSzPts val="400"/>
              <a:buNone/>
            </a:pPr>
            <a:r>
              <a:rPr lang="en-US" sz="1600" dirty="0">
                <a:solidFill>
                  <a:srgbClr val="000000"/>
                </a:solidFill>
              </a:rPr>
              <a:t>Visualization for the first horizon shows the soil’s observed root content.</a:t>
            </a:r>
            <a:endParaRPr dirty="0"/>
          </a:p>
          <a:p>
            <a:pPr marL="211684" lvl="0" indent="-135484" algn="l" rtl="0">
              <a:lnSpc>
                <a:spcPct val="85000"/>
              </a:lnSpc>
              <a:spcBef>
                <a:spcPts val="0"/>
              </a:spcBef>
              <a:spcAft>
                <a:spcPts val="0"/>
              </a:spcAft>
              <a:buClr>
                <a:schemeClr val="dk1"/>
              </a:buClr>
              <a:buSzPts val="400"/>
              <a:buNone/>
            </a:pPr>
            <a:endParaRPr sz="1600" dirty="0">
              <a:solidFill>
                <a:srgbClr val="000000"/>
              </a:solidFill>
            </a:endParaRPr>
          </a:p>
        </p:txBody>
      </p:sp>
      <p:pic>
        <p:nvPicPr>
          <p:cNvPr id="841" name="Google Shape;841;p71" descr="Screenshot of the map interface, GLOBE Visualization System, showing Europe and NW Asia. Sites with soil root data are indicated by icons. "/>
          <p:cNvPicPr preferRelativeResize="0">
            <a:picLocks noGrp="1"/>
          </p:cNvPicPr>
          <p:nvPr>
            <p:ph type="body" idx="2"/>
          </p:nvPr>
        </p:nvPicPr>
        <p:blipFill rotWithShape="1">
          <a:blip r:embed="rId5">
            <a:alphaModFix/>
          </a:blip>
          <a:srcRect/>
          <a:stretch/>
        </p:blipFill>
        <p:spPr>
          <a:xfrm>
            <a:off x="1553440" y="2177936"/>
            <a:ext cx="6559781" cy="438912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52" name="Google Shape;852;p72" descr="background image of a person measuring a soil profile"/>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354122" y="970199"/>
            <a:ext cx="7789878" cy="5887801"/>
          </a:xfrm>
          <a:prstGeom prst="rect">
            <a:avLst/>
          </a:prstGeom>
          <a:noFill/>
          <a:ln>
            <a:noFill/>
          </a:ln>
        </p:spPr>
      </p:pic>
      <p:sp>
        <p:nvSpPr>
          <p:cNvPr id="847" name="Google Shape;84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pic>
        <p:nvPicPr>
          <p:cNvPr id="848" name="Google Shape;848;p72"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49" name="Google Shape;849;p72" descr="Menu: Quiz yoursel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696" y="-68542"/>
            <a:ext cx="1403818" cy="6926542"/>
          </a:xfrm>
          <a:prstGeom prst="rect">
            <a:avLst/>
          </a:prstGeom>
          <a:noFill/>
          <a:ln>
            <a:noFill/>
          </a:ln>
        </p:spPr>
      </p:pic>
      <p:sp>
        <p:nvSpPr>
          <p:cNvPr id="850" name="Google Shape;850;p72"/>
          <p:cNvSpPr txBox="1">
            <a:spLocks noGrp="1"/>
          </p:cNvSpPr>
          <p:nvPr>
            <p:ph type="title"/>
          </p:nvPr>
        </p:nvSpPr>
        <p:spPr>
          <a:xfrm>
            <a:off x="1664970" y="1026560"/>
            <a:ext cx="2653030" cy="5930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Quiz Yourself</a:t>
            </a:r>
            <a:endParaRPr dirty="0"/>
          </a:p>
        </p:txBody>
      </p:sp>
      <p:sp>
        <p:nvSpPr>
          <p:cNvPr id="851" name="Google Shape;851;p72" descr="1. What can you learn from soil characterization?&#10;2. You should define your sampling site at least 3 m from path or construction area- why? &#10;3. When would you use the near surface sampling method? &#10;4. Why is it important to take three samples when doing the near surface sampling method?  &#10;5. What do you use a compass for in this protocol? &#10;6. A soil sampling site with natural, undisturbed vegetation is ideal. 7. When might you decide to identify a soil sampling site in an area with a lawn or another kind of vegetation? &#10;7. What are the advantages of using the pit sampling method? The auger sampling method? &#10;"/>
          <p:cNvSpPr txBox="1">
            <a:spLocks noGrp="1"/>
          </p:cNvSpPr>
          <p:nvPr>
            <p:ph type="body" idx="2"/>
          </p:nvPr>
        </p:nvSpPr>
        <p:spPr>
          <a:xfrm>
            <a:off x="1353615" y="1741720"/>
            <a:ext cx="7576457"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US" sz="1600" dirty="0"/>
              <a:t>What can you learn from soil characterization?</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You should define your sampling site at least 3 m from path or construction area- why?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When would you use the near surface sampling method?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Why is it important to take three samples when doing the near surface sampling method?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What do you use a compass for in this protocol?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A soil sampling site with natural, undisturbed vegetation is ideal. When might you decide to identify a soil sampling site in an area with a lawn or another kind of vegetation? </a:t>
            </a:r>
            <a:endParaRPr dirty="0"/>
          </a:p>
          <a:p>
            <a:pPr marL="342900" lvl="0" indent="-342900" algn="l" rtl="0">
              <a:lnSpc>
                <a:spcPct val="90000"/>
              </a:lnSpc>
              <a:spcBef>
                <a:spcPts val="1000"/>
              </a:spcBef>
              <a:spcAft>
                <a:spcPts val="0"/>
              </a:spcAft>
              <a:buClr>
                <a:schemeClr val="dk1"/>
              </a:buClr>
              <a:buSzPts val="1600"/>
              <a:buFont typeface="Calibri"/>
              <a:buAutoNum type="arabicPeriod"/>
            </a:pPr>
            <a:r>
              <a:rPr lang="en-US" sz="1600" dirty="0"/>
              <a:t>What are the advantages of using the pit sampling method? The auger sampling method? </a:t>
            </a:r>
            <a:endParaRPr dirty="0"/>
          </a:p>
          <a:p>
            <a:pPr marL="342900" lvl="0" indent="-241300" algn="l" rtl="0">
              <a:lnSpc>
                <a:spcPct val="90000"/>
              </a:lnSpc>
              <a:spcBef>
                <a:spcPts val="1000"/>
              </a:spcBef>
              <a:spcAft>
                <a:spcPts val="0"/>
              </a:spcAft>
              <a:buClr>
                <a:schemeClr val="dk1"/>
              </a:buClr>
              <a:buSzPts val="1600"/>
              <a:buFont typeface="Calibri"/>
              <a:buNone/>
            </a:pPr>
            <a:endParaRPr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63" name="Google Shape;863;p73" descr="Background image of a person measuring a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193007" y="996012"/>
            <a:ext cx="7950994" cy="5887801"/>
          </a:xfrm>
          <a:prstGeom prst="rect">
            <a:avLst/>
          </a:prstGeom>
          <a:noFill/>
          <a:ln>
            <a:noFill/>
          </a:ln>
        </p:spPr>
      </p:pic>
      <p:sp>
        <p:nvSpPr>
          <p:cNvPr id="858" name="Google Shape;858;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pic>
        <p:nvPicPr>
          <p:cNvPr id="859" name="Google Shape;859;p73"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36969"/>
            <a:ext cx="8000481" cy="1057177"/>
          </a:xfrm>
          <a:prstGeom prst="rect">
            <a:avLst/>
          </a:prstGeom>
          <a:noFill/>
          <a:ln>
            <a:noFill/>
          </a:ln>
        </p:spPr>
      </p:pic>
      <p:pic>
        <p:nvPicPr>
          <p:cNvPr id="860" name="Google Shape;860;p73"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15" y="-40317"/>
            <a:ext cx="1196821" cy="6883813"/>
          </a:xfrm>
          <a:prstGeom prst="rect">
            <a:avLst/>
          </a:prstGeom>
          <a:noFill/>
          <a:ln>
            <a:noFill/>
          </a:ln>
        </p:spPr>
      </p:pic>
      <p:sp>
        <p:nvSpPr>
          <p:cNvPr id="861" name="Google Shape;861;p73"/>
          <p:cNvSpPr txBox="1">
            <a:spLocks noGrp="1"/>
          </p:cNvSpPr>
          <p:nvPr>
            <p:ph type="title"/>
          </p:nvPr>
        </p:nvSpPr>
        <p:spPr>
          <a:xfrm>
            <a:off x="1574800" y="1073150"/>
            <a:ext cx="6492240"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Questions for Further Investigation</a:t>
            </a:r>
            <a:endParaRPr dirty="0"/>
          </a:p>
        </p:txBody>
      </p:sp>
      <p:sp>
        <p:nvSpPr>
          <p:cNvPr id="862" name="Google Shape;862;p73" descr="What creates the different horizons in a soil profile? &#10;What natural changes could alter the soil horizons? &#10;How long might it take to alter the depths of the different horizons? &#10;How do soil profiles change from one location to another? &#10;How do soil horizons change from one location to another?&#10;"/>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What creates the different horizons in a soil profile?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What natural changes could alter the soil horizons?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long might it take to alter the depths of the different horizons?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 soil profiles change from one location to another? </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 soil horizons change from one location to another?</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74" name="Google Shape;874;p74" descr="Background image of person measuring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218273" y="1198799"/>
            <a:ext cx="7925727" cy="5887801"/>
          </a:xfrm>
          <a:prstGeom prst="rect">
            <a:avLst/>
          </a:prstGeom>
          <a:noFill/>
          <a:ln>
            <a:noFill/>
          </a:ln>
        </p:spPr>
      </p:pic>
      <p:sp>
        <p:nvSpPr>
          <p:cNvPr id="869" name="Google Shape;86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pic>
        <p:nvPicPr>
          <p:cNvPr id="870" name="Google Shape;870;p74"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71" name="Google Shape;871;p74"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40317"/>
            <a:ext cx="1218273" cy="6898317"/>
          </a:xfrm>
          <a:prstGeom prst="rect">
            <a:avLst/>
          </a:prstGeom>
          <a:noFill/>
          <a:ln>
            <a:noFill/>
          </a:ln>
        </p:spPr>
      </p:pic>
      <p:sp>
        <p:nvSpPr>
          <p:cNvPr id="872" name="Google Shape;872;p74"/>
          <p:cNvSpPr txBox="1">
            <a:spLocks noGrp="1"/>
          </p:cNvSpPr>
          <p:nvPr>
            <p:ph type="title"/>
          </p:nvPr>
        </p:nvSpPr>
        <p:spPr>
          <a:xfrm>
            <a:off x="1496365" y="1000055"/>
            <a:ext cx="5217547"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Frequently Asked Questions</a:t>
            </a:r>
            <a:endParaRPr dirty="0"/>
          </a:p>
        </p:txBody>
      </p:sp>
      <p:sp>
        <p:nvSpPr>
          <p:cNvPr id="873" name="Google Shape;873;p74"/>
          <p:cNvSpPr txBox="1"/>
          <p:nvPr/>
        </p:nvSpPr>
        <p:spPr>
          <a:xfrm>
            <a:off x="1496365" y="1771877"/>
            <a:ext cx="6831206" cy="4351338"/>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ct val="100000"/>
              <a:buFont typeface="Arial"/>
              <a:buNone/>
            </a:pPr>
            <a:r>
              <a:rPr lang="en-US" sz="2000" b="1" dirty="0">
                <a:solidFill>
                  <a:schemeClr val="dk1"/>
                </a:solidFill>
                <a:latin typeface="Calibri"/>
                <a:ea typeface="Calibri"/>
                <a:cs typeface="Calibri"/>
                <a:sym typeface="Calibri"/>
              </a:rPr>
              <a:t>What do the numbers and letters describing the soil color mean?</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For GLOBE, the universal Munsell notation is used to identify the color of the soil.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system is made up of 3 symbols representing the </a:t>
            </a:r>
            <a:r>
              <a:rPr lang="en-US" sz="2000" i="1" dirty="0">
                <a:solidFill>
                  <a:schemeClr val="dk1"/>
                </a:solidFill>
                <a:latin typeface="Calibri"/>
                <a:ea typeface="Calibri"/>
                <a:cs typeface="Calibri"/>
                <a:sym typeface="Calibri"/>
              </a:rPr>
              <a:t>hue</a:t>
            </a:r>
            <a:r>
              <a:rPr lang="en-US" sz="2000" dirty="0">
                <a:solidFill>
                  <a:schemeClr val="dk1"/>
                </a:solidFill>
                <a:latin typeface="Calibri"/>
                <a:ea typeface="Calibri"/>
                <a:cs typeface="Calibri"/>
                <a:sym typeface="Calibri"/>
              </a:rPr>
              <a:t>, </a:t>
            </a:r>
            <a:r>
              <a:rPr lang="en-US" sz="2000" i="1" dirty="0">
                <a:solidFill>
                  <a:schemeClr val="dk1"/>
                </a:solidFill>
                <a:latin typeface="Calibri"/>
                <a:ea typeface="Calibri"/>
                <a:cs typeface="Calibri"/>
                <a:sym typeface="Calibri"/>
              </a:rPr>
              <a:t>value</a:t>
            </a:r>
            <a:r>
              <a:rPr lang="en-US" sz="2000" dirty="0">
                <a:solidFill>
                  <a:schemeClr val="dk1"/>
                </a:solidFill>
                <a:latin typeface="Calibri"/>
                <a:ea typeface="Calibri"/>
                <a:cs typeface="Calibri"/>
                <a:sym typeface="Calibri"/>
              </a:rPr>
              <a:t>, and </a:t>
            </a:r>
            <a:r>
              <a:rPr lang="en-US" sz="2000" i="1" dirty="0">
                <a:solidFill>
                  <a:schemeClr val="dk1"/>
                </a:solidFill>
                <a:latin typeface="Calibri"/>
                <a:ea typeface="Calibri"/>
                <a:cs typeface="Calibri"/>
                <a:sym typeface="Calibri"/>
              </a:rPr>
              <a:t>chroma </a:t>
            </a:r>
            <a:r>
              <a:rPr lang="en-US" sz="2000" dirty="0">
                <a:solidFill>
                  <a:schemeClr val="dk1"/>
                </a:solidFill>
                <a:latin typeface="Calibri"/>
                <a:ea typeface="Calibri"/>
                <a:cs typeface="Calibri"/>
                <a:sym typeface="Calibri"/>
              </a:rPr>
              <a:t>of the soil color.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hue </a:t>
            </a:r>
            <a:r>
              <a:rPr lang="en-US" sz="2000" dirty="0">
                <a:solidFill>
                  <a:schemeClr val="dk1"/>
                </a:solidFill>
                <a:latin typeface="Calibri"/>
                <a:ea typeface="Calibri"/>
                <a:cs typeface="Calibri"/>
                <a:sym typeface="Calibri"/>
              </a:rPr>
              <a:t>is described by the first set of number and letter symbols in the Munsell system. Hue represents the position of the color on the color wheel (Y=Yellow, R=Red, G=Green, B=Blue, YR=Yellow Red, RY=Red Yellow).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value </a:t>
            </a:r>
            <a:r>
              <a:rPr lang="en-US" sz="2000" dirty="0">
                <a:solidFill>
                  <a:schemeClr val="dk1"/>
                </a:solidFill>
                <a:latin typeface="Calibri"/>
                <a:ea typeface="Calibri"/>
                <a:cs typeface="Calibri"/>
                <a:sym typeface="Calibri"/>
              </a:rPr>
              <a:t>is the number before the slash in the Munsell system. Value indicates the lightness of a color. The scale of value ranges from 0 for pure black to 10 for pure white. </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sz="2000" dirty="0">
                <a:solidFill>
                  <a:schemeClr val="dk1"/>
                </a:solidFill>
                <a:latin typeface="Calibri"/>
                <a:ea typeface="Calibri"/>
                <a:cs typeface="Calibri"/>
                <a:sym typeface="Calibri"/>
              </a:rPr>
              <a:t>The </a:t>
            </a:r>
            <a:r>
              <a:rPr lang="en-US" sz="2000" b="1" dirty="0">
                <a:solidFill>
                  <a:schemeClr val="dk1"/>
                </a:solidFill>
                <a:latin typeface="Calibri"/>
                <a:ea typeface="Calibri"/>
                <a:cs typeface="Calibri"/>
                <a:sym typeface="Calibri"/>
              </a:rPr>
              <a:t>chroma </a:t>
            </a:r>
            <a:r>
              <a:rPr lang="en-US" sz="2000" dirty="0">
                <a:solidFill>
                  <a:schemeClr val="dk1"/>
                </a:solidFill>
                <a:latin typeface="Calibri"/>
                <a:ea typeface="Calibri"/>
                <a:cs typeface="Calibri"/>
                <a:sym typeface="Calibri"/>
              </a:rPr>
              <a:t>is the number after the slash in the Munsell system. Chroma describes the “intensity” of a color. Colors of low chroma values are sometimes called weak, while those of high chroma are said to be highly saturated, strong, or vivid. The scale starts at zero, for neutral colors, but there is no arbitrary end to the scale.</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886" name="Google Shape;886;p75" descr="Background image of person measuring soil profile"/>
          <p:cNvPicPr preferRelativeResize="0">
            <a:picLocks noGrp="1"/>
          </p:cNvPicPr>
          <p:nvPr>
            <p:ph type="body" idx="2"/>
          </p:nvPr>
        </p:nvPicPr>
        <p:blipFill rotWithShape="1">
          <a:blip r:embed="rId3" cstate="email">
            <a:alphaModFix amt="20000"/>
            <a:extLst>
              <a:ext uri="{28A0092B-C50C-407E-A947-70E740481C1C}">
                <a14:useLocalDpi xmlns:a14="http://schemas.microsoft.com/office/drawing/2010/main"/>
              </a:ext>
            </a:extLst>
          </a:blip>
          <a:srcRect/>
          <a:stretch/>
        </p:blipFill>
        <p:spPr>
          <a:xfrm>
            <a:off x="1193006" y="970199"/>
            <a:ext cx="7950994" cy="5887801"/>
          </a:xfrm>
          <a:prstGeom prst="rect">
            <a:avLst/>
          </a:prstGeom>
          <a:noFill/>
          <a:ln>
            <a:noFill/>
          </a:ln>
        </p:spPr>
      </p:pic>
      <p:sp>
        <p:nvSpPr>
          <p:cNvPr id="880" name="Google Shape;880;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pic>
        <p:nvPicPr>
          <p:cNvPr id="881" name="Google Shape;881;p75" descr="Soil characterizatio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882" name="Google Shape;882;p75"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38" y="-40317"/>
            <a:ext cx="1286893" cy="6898317"/>
          </a:xfrm>
          <a:prstGeom prst="rect">
            <a:avLst/>
          </a:prstGeom>
          <a:noFill/>
          <a:ln>
            <a:noFill/>
          </a:ln>
        </p:spPr>
      </p:pic>
      <p:sp>
        <p:nvSpPr>
          <p:cNvPr id="883" name="Google Shape;883;p75"/>
          <p:cNvSpPr txBox="1">
            <a:spLocks noGrp="1"/>
          </p:cNvSpPr>
          <p:nvPr>
            <p:ph type="title"/>
          </p:nvPr>
        </p:nvSpPr>
        <p:spPr>
          <a:xfrm>
            <a:off x="1496364" y="1020209"/>
            <a:ext cx="7016716" cy="6987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B2B0E"/>
              </a:buClr>
              <a:buSzPts val="3200"/>
              <a:buFont typeface="Calibri"/>
              <a:buNone/>
            </a:pPr>
            <a:r>
              <a:rPr lang="en-US" dirty="0">
                <a:solidFill>
                  <a:srgbClr val="3B2B0E"/>
                </a:solidFill>
                <a:latin typeface="Calibri"/>
                <a:ea typeface="Calibri"/>
                <a:cs typeface="Calibri"/>
                <a:sym typeface="Calibri"/>
              </a:rPr>
              <a:t>Frequently Asked Questions (Cont’d)</a:t>
            </a:r>
            <a:endParaRPr dirty="0"/>
          </a:p>
        </p:txBody>
      </p:sp>
      <p:sp>
        <p:nvSpPr>
          <p:cNvPr id="884" name="Google Shape;884;p75"/>
          <p:cNvSpPr txBox="1"/>
          <p:nvPr/>
        </p:nvSpPr>
        <p:spPr>
          <a:xfrm>
            <a:off x="1496364" y="1771877"/>
            <a:ext cx="7647635"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Calibri"/>
                <a:ea typeface="Calibri"/>
                <a:cs typeface="Calibri"/>
                <a:sym typeface="Calibri"/>
              </a:rPr>
              <a:t>What does it mean if I determine that my soil is a silty clay or a sandy loam?</a:t>
            </a:r>
            <a:endParaRPr dirty="0"/>
          </a:p>
          <a:p>
            <a:pPr marL="0" marR="0" lvl="0" indent="0" algn="l" rtl="0">
              <a:lnSpc>
                <a:spcPct val="90000"/>
              </a:lnSpc>
              <a:spcBef>
                <a:spcPts val="100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The texture you determine from feeling your soil is a subjective measurement. This means that another person might not think that the soil has exactly the same texture as you do. The texture actually refers to the percentages of sand, silt, and clay present. The triangle below is called a textural triangle and can be used to determine the approximate percentages of sand, silt, and clay in your soil from the texture you determined. For a more objective measure of soil texture, you should perform the </a:t>
            </a:r>
            <a:r>
              <a:rPr lang="en-US" sz="1800" i="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Particle Size Distribution Protocol </a:t>
            </a:r>
            <a:r>
              <a:rPr lang="en-US" sz="1800" dirty="0">
                <a:solidFill>
                  <a:schemeClr val="dk1"/>
                </a:solidFill>
                <a:latin typeface="Calibri"/>
                <a:ea typeface="Calibri"/>
                <a:cs typeface="Calibri"/>
                <a:sym typeface="Calibri"/>
              </a:rPr>
              <a:t>in which you determine the actual percentages of sand, silt, and clay in the soil.  </a:t>
            </a:r>
            <a:endParaRPr sz="2000" dirty="0">
              <a:solidFill>
                <a:schemeClr val="dk1"/>
              </a:solidFill>
              <a:latin typeface="Calibri"/>
              <a:ea typeface="Calibri"/>
              <a:cs typeface="Calibri"/>
              <a:sym typeface="Calibri"/>
            </a:endParaRPr>
          </a:p>
        </p:txBody>
      </p:sp>
      <p:pic>
        <p:nvPicPr>
          <p:cNvPr id="885" name="Google Shape;885;p75" descr="Image of soil textural triangle"/>
          <p:cNvPicPr preferRelativeResize="0">
            <a:picLocks noGrp="1"/>
          </p:cNvPicPr>
          <p:nvPr>
            <p:ph type="body" idx="2"/>
          </p:nvPr>
        </p:nvPicPr>
        <p:blipFill rotWithShape="1">
          <a:blip r:embed="rId7" cstate="email">
            <a:alphaModFix/>
            <a:extLst>
              <a:ext uri="{28A0092B-C50C-407E-A947-70E740481C1C}">
                <a14:useLocalDpi xmlns:a14="http://schemas.microsoft.com/office/drawing/2010/main"/>
              </a:ext>
            </a:extLst>
          </a:blip>
          <a:srcRect/>
          <a:stretch/>
        </p:blipFill>
        <p:spPr>
          <a:xfrm>
            <a:off x="3470987" y="4502401"/>
            <a:ext cx="3004457" cy="222032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76" descr="watermark of hands holding a clump of soil"/>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 y="996012"/>
            <a:ext cx="9144000" cy="5921969"/>
          </a:xfrm>
          <a:prstGeom prst="rect">
            <a:avLst/>
          </a:prstGeom>
          <a:noFill/>
          <a:ln>
            <a:noFill/>
          </a:ln>
        </p:spPr>
      </p:pic>
      <p:sp>
        <p:nvSpPr>
          <p:cNvPr id="892" name="Google Shape;892;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pic>
        <p:nvPicPr>
          <p:cNvPr id="893" name="Google Shape;893;p76" descr="Banner: Selecting, Exposing and Defining a Soil Characterization Site. "/>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48300" y="-11987"/>
            <a:ext cx="8095700" cy="1007999"/>
          </a:xfrm>
          <a:prstGeom prst="rect">
            <a:avLst/>
          </a:prstGeom>
          <a:noFill/>
          <a:ln>
            <a:noFill/>
          </a:ln>
        </p:spPr>
      </p:pic>
      <p:pic>
        <p:nvPicPr>
          <p:cNvPr id="894" name="Google Shape;894;p76" descr="Menu: Additional resourc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138" y="-26894"/>
            <a:ext cx="1313411" cy="6898341"/>
          </a:xfrm>
          <a:prstGeom prst="rect">
            <a:avLst/>
          </a:prstGeom>
          <a:noFill/>
          <a:ln>
            <a:noFill/>
          </a:ln>
        </p:spPr>
      </p:pic>
      <p:sp>
        <p:nvSpPr>
          <p:cNvPr id="895" name="Google Shape;895;p76"/>
          <p:cNvSpPr txBox="1">
            <a:spLocks noGrp="1"/>
          </p:cNvSpPr>
          <p:nvPr>
            <p:ph type="body" idx="1"/>
          </p:nvPr>
        </p:nvSpPr>
        <p:spPr>
          <a:xfrm>
            <a:off x="1269800" y="1161950"/>
            <a:ext cx="7652700" cy="453241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300" b="1" dirty="0"/>
              <a:t>Please provide us with feedback about this module. This is a community project and we welcome your comments, suggestions and edits! </a:t>
            </a:r>
          </a:p>
          <a:p>
            <a:pPr marL="0" lvl="0" indent="0" algn="l" rtl="0">
              <a:lnSpc>
                <a:spcPct val="90000"/>
              </a:lnSpc>
              <a:spcBef>
                <a:spcPts val="0"/>
              </a:spcBef>
              <a:spcAft>
                <a:spcPts val="0"/>
              </a:spcAft>
              <a:buClr>
                <a:schemeClr val="dk1"/>
              </a:buClr>
              <a:buSzPct val="100000"/>
              <a:buNone/>
            </a:pPr>
            <a:r>
              <a:rPr lang="en-US" sz="2300" b="1" dirty="0"/>
              <a:t>Questions abut this module: Contact GLOBE: </a:t>
            </a:r>
            <a:r>
              <a:rPr lang="en-US" sz="2300" b="1" u="sng" dirty="0">
                <a:solidFill>
                  <a:schemeClr val="hlink"/>
                </a:solidFill>
                <a:hlinkClick r:id="rId6"/>
              </a:rPr>
              <a:t>help@nasaglobe.org</a:t>
            </a:r>
            <a:r>
              <a:rPr lang="en-US" sz="2300" b="1" dirty="0"/>
              <a:t> </a:t>
            </a:r>
            <a:endParaRPr dirty="0"/>
          </a:p>
          <a:p>
            <a:pPr marL="0" lvl="0" indent="0" algn="l" rtl="0">
              <a:lnSpc>
                <a:spcPct val="90000"/>
              </a:lnSpc>
              <a:spcBef>
                <a:spcPts val="1000"/>
              </a:spcBef>
              <a:spcAft>
                <a:spcPts val="0"/>
              </a:spcAft>
              <a:buClr>
                <a:schemeClr val="dk1"/>
              </a:buClr>
              <a:buSzPct val="100000"/>
              <a:buNone/>
            </a:pPr>
            <a:endParaRPr sz="1600" b="1" dirty="0"/>
          </a:p>
          <a:p>
            <a:pPr marL="0" lvl="0" indent="0" algn="l" rtl="0">
              <a:lnSpc>
                <a:spcPct val="90000"/>
              </a:lnSpc>
              <a:spcBef>
                <a:spcPts val="1000"/>
              </a:spcBef>
              <a:spcAft>
                <a:spcPts val="0"/>
              </a:spcAft>
              <a:buClr>
                <a:schemeClr val="dk1"/>
              </a:buClr>
              <a:buSzPct val="100000"/>
              <a:buNone/>
            </a:pPr>
            <a:r>
              <a:rPr lang="en-US" sz="1800" b="1" dirty="0"/>
              <a:t>Slides: </a:t>
            </a:r>
            <a:r>
              <a:rPr lang="en-US" sz="1800" dirty="0"/>
              <a:t>Izolda Trachtenberg, Dixon Butler, and </a:t>
            </a:r>
            <a:r>
              <a:rPr lang="en-US" sz="1800" dirty="0" err="1"/>
              <a:t>Russanne</a:t>
            </a:r>
            <a:r>
              <a:rPr lang="en-US" sz="1800" dirty="0"/>
              <a:t> Low</a:t>
            </a:r>
            <a:endParaRPr dirty="0"/>
          </a:p>
          <a:p>
            <a:pPr marL="0" lvl="0" indent="0" algn="l" rtl="0">
              <a:lnSpc>
                <a:spcPct val="90000"/>
              </a:lnSpc>
              <a:spcBef>
                <a:spcPts val="1000"/>
              </a:spcBef>
              <a:spcAft>
                <a:spcPts val="0"/>
              </a:spcAft>
              <a:buClr>
                <a:schemeClr val="dk1"/>
              </a:buClr>
              <a:buSzPct val="100000"/>
              <a:buNone/>
            </a:pPr>
            <a:r>
              <a:rPr lang="en-US" sz="1800" b="1" dirty="0"/>
              <a:t>Photographs: </a:t>
            </a:r>
            <a:r>
              <a:rPr lang="en-US" sz="1800" dirty="0"/>
              <a:t>Izolda Trachtenberg</a:t>
            </a:r>
            <a:endParaRPr dirty="0"/>
          </a:p>
          <a:p>
            <a:pPr marL="0" lvl="0" indent="0" algn="l" rtl="0">
              <a:lnSpc>
                <a:spcPct val="90000"/>
              </a:lnSpc>
              <a:spcBef>
                <a:spcPts val="1000"/>
              </a:spcBef>
              <a:spcAft>
                <a:spcPts val="0"/>
              </a:spcAft>
              <a:buClr>
                <a:schemeClr val="dk1"/>
              </a:buClr>
              <a:buSzPct val="100000"/>
              <a:buNone/>
            </a:pPr>
            <a:r>
              <a:rPr lang="en-US" sz="1800" b="1" i="1" dirty="0"/>
              <a:t>Illustrations, unless otherwise identified: </a:t>
            </a:r>
            <a:r>
              <a:rPr lang="en-US" sz="1800" dirty="0"/>
              <a:t>Rich Potter</a:t>
            </a:r>
            <a:endParaRPr dirty="0"/>
          </a:p>
          <a:p>
            <a:pPr marL="0" lvl="0" indent="0" algn="l" rtl="0">
              <a:lnSpc>
                <a:spcPct val="90000"/>
              </a:lnSpc>
              <a:spcBef>
                <a:spcPts val="1000"/>
              </a:spcBef>
              <a:spcAft>
                <a:spcPts val="0"/>
              </a:spcAft>
              <a:buClr>
                <a:schemeClr val="dk1"/>
              </a:buClr>
              <a:buSzPct val="100000"/>
              <a:buNone/>
            </a:pPr>
            <a:r>
              <a:rPr lang="en-US" sz="1800" b="1" i="1" dirty="0"/>
              <a:t>Cover Art: </a:t>
            </a:r>
            <a:r>
              <a:rPr lang="en-US" sz="1800" dirty="0"/>
              <a:t>Jenn Glaser, </a:t>
            </a:r>
            <a:r>
              <a:rPr lang="en-US" sz="1800" i="1" dirty="0" err="1"/>
              <a:t>ScribeArts</a:t>
            </a:r>
            <a:endParaRPr sz="1800" i="1" dirty="0"/>
          </a:p>
          <a:p>
            <a:pPr marL="0" lvl="0" indent="0" algn="l" rtl="0">
              <a:lnSpc>
                <a:spcPct val="90000"/>
              </a:lnSpc>
              <a:spcBef>
                <a:spcPts val="1000"/>
              </a:spcBef>
              <a:spcAft>
                <a:spcPts val="0"/>
              </a:spcAft>
              <a:buClr>
                <a:schemeClr val="dk1"/>
              </a:buClr>
              <a:buSzPct val="100000"/>
              <a:buNone/>
            </a:pPr>
            <a:r>
              <a:rPr lang="en-US" sz="2400" b="1" dirty="0"/>
              <a:t>More Information:</a:t>
            </a:r>
            <a:endParaRPr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7"/>
              </a:rPr>
              <a:t>GLOBE Program</a:t>
            </a:r>
            <a:endParaRPr sz="1800"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8"/>
              </a:rPr>
              <a:t>NASA Earth Science </a:t>
            </a:r>
            <a:endParaRPr sz="1800" dirty="0"/>
          </a:p>
          <a:p>
            <a:pPr marL="0" lvl="0" indent="0" algn="l" rtl="0">
              <a:lnSpc>
                <a:spcPct val="90000"/>
              </a:lnSpc>
              <a:spcBef>
                <a:spcPts val="1000"/>
              </a:spcBef>
              <a:spcAft>
                <a:spcPts val="0"/>
              </a:spcAft>
              <a:buClr>
                <a:schemeClr val="dk1"/>
              </a:buClr>
              <a:buSzPct val="100000"/>
              <a:buNone/>
            </a:pPr>
            <a:r>
              <a:rPr lang="en-US" sz="1800" u="sng" dirty="0">
                <a:solidFill>
                  <a:schemeClr val="hlink"/>
                </a:solidFill>
                <a:hlinkClick r:id="rId9"/>
              </a:rPr>
              <a:t>NASA Global Climate Change: Vital Signs of the Planet</a:t>
            </a:r>
            <a:endParaRPr sz="1800"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r>
              <a:rPr lang="en-US" sz="1800" dirty="0"/>
              <a:t>The GLOBE Program is sponsored by these organizations: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rgbClr val="000000"/>
              </a:buClr>
              <a:buSzPct val="100000"/>
              <a:buNone/>
            </a:pPr>
            <a:endParaRPr b="1" dirty="0"/>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2400" b="1" dirty="0"/>
          </a:p>
          <a:p>
            <a:pPr marL="0" lvl="0" indent="0" algn="l" rtl="0">
              <a:lnSpc>
                <a:spcPct val="90000"/>
              </a:lnSpc>
              <a:spcBef>
                <a:spcPts val="1000"/>
              </a:spcBef>
              <a:spcAft>
                <a:spcPts val="0"/>
              </a:spcAft>
              <a:buClr>
                <a:schemeClr val="dk1"/>
              </a:buClr>
              <a:buSzPct val="100000"/>
              <a:buNone/>
            </a:pPr>
            <a:endParaRPr sz="2000" dirty="0"/>
          </a:p>
        </p:txBody>
      </p:sp>
      <p:sp>
        <p:nvSpPr>
          <p:cNvPr id="2" name="TextBox 1">
            <a:extLst>
              <a:ext uri="{FF2B5EF4-FFF2-40B4-BE49-F238E27FC236}">
                <a16:creationId xmlns:a16="http://schemas.microsoft.com/office/drawing/2014/main" id="{FDC2570D-06F8-6907-60DF-7879E2B2F5E2}"/>
              </a:ext>
            </a:extLst>
          </p:cNvPr>
          <p:cNvSpPr txBox="1"/>
          <p:nvPr/>
        </p:nvSpPr>
        <p:spPr>
          <a:xfrm>
            <a:off x="1342913" y="6047025"/>
            <a:ext cx="6756058" cy="738664"/>
          </a:xfrm>
          <a:prstGeom prst="rect">
            <a:avLst/>
          </a:prstGeom>
          <a:noFill/>
        </p:spPr>
        <p:txBody>
          <a:bodyPr wrap="square">
            <a:spAutoFit/>
          </a:bodyPr>
          <a:lstStyle/>
          <a:p>
            <a:pPr marL="0" indent="0">
              <a:buSzPts val="1600"/>
              <a:buNone/>
            </a:pPr>
            <a:r>
              <a:rPr lang="en-US" sz="1050" i="1" dirty="0">
                <a:solidFill>
                  <a:srgbClr val="000000"/>
                </a:solidFill>
              </a:rPr>
              <a:t>Updated 04/10/26. GLOBE Implementation Office: </a:t>
            </a:r>
            <a:r>
              <a:rPr lang="en-US" sz="1050" i="1" dirty="0"/>
              <a:t>Science, Training, Education, and Public Engagement Team.</a:t>
            </a:r>
            <a:br>
              <a:rPr lang="en-US" sz="1050" i="1" dirty="0">
                <a:solidFill>
                  <a:srgbClr val="000000"/>
                </a:solidFill>
              </a:rPr>
            </a:br>
            <a:r>
              <a:rPr lang="en-US" sz="1050" i="1" dirty="0">
                <a:solidFill>
                  <a:srgbClr val="000000"/>
                </a:solidFill>
              </a:rPr>
              <a:t>If you edit and modify this slide set for use for educational purposes,  please note “modified by (and your name and date)” on this page. Thank you.</a:t>
            </a:r>
            <a:endParaRPr lang="en-US" sz="1050" dirty="0"/>
          </a:p>
        </p:txBody>
      </p:sp>
      <p:pic>
        <p:nvPicPr>
          <p:cNvPr id="3" name="Google Shape;447;p34" descr="Logos for NASA, NOAA, NSF and the U.S. Department of State.">
            <a:extLst>
              <a:ext uri="{FF2B5EF4-FFF2-40B4-BE49-F238E27FC236}">
                <a16:creationId xmlns:a16="http://schemas.microsoft.com/office/drawing/2014/main" id="{C547C9DA-50A1-E8C7-E8E4-25868402BD5C}"/>
              </a:ext>
            </a:extLst>
          </p:cNvPr>
          <p:cNvPicPr preferRelativeResize="0">
            <a:picLocks noGrp="1"/>
          </p:cNvPicPr>
          <p:nvPr>
            <p:ph type="body" idx="2"/>
          </p:nvPr>
        </p:nvPicPr>
        <p:blipFill rotWithShape="1">
          <a:blip r:embed="rId10">
            <a:alphaModFix/>
          </a:blip>
          <a:srcRect/>
          <a:stretch/>
        </p:blipFill>
        <p:spPr>
          <a:xfrm>
            <a:off x="3747470" y="5493134"/>
            <a:ext cx="2458500" cy="5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0" name="Google Shape;160;p8"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61" name="Google Shape;161;p8"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62" name="Google Shape;162;p8"/>
          <p:cNvSpPr txBox="1">
            <a:spLocks noGrp="1"/>
          </p:cNvSpPr>
          <p:nvPr>
            <p:ph type="title"/>
          </p:nvPr>
        </p:nvSpPr>
        <p:spPr>
          <a:xfrm>
            <a:off x="1584859" y="989773"/>
            <a:ext cx="7186847" cy="70835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Characterization of an Exposed Soil Profile</a:t>
            </a:r>
            <a:endParaRPr dirty="0"/>
          </a:p>
        </p:txBody>
      </p:sp>
      <p:sp>
        <p:nvSpPr>
          <p:cNvPr id="163" name="Google Shape;163;p8"/>
          <p:cNvSpPr txBox="1"/>
          <p:nvPr/>
        </p:nvSpPr>
        <p:spPr>
          <a:xfrm>
            <a:off x="1190149" y="1615209"/>
            <a:ext cx="5127524" cy="4351338"/>
          </a:xfrm>
          <a:prstGeom prst="rect">
            <a:avLst/>
          </a:prstGeom>
          <a:noFill/>
          <a:ln>
            <a:noFill/>
          </a:ln>
        </p:spPr>
        <p:txBody>
          <a:bodyPr spcFirstLastPara="1" wrap="square" lIns="91425" tIns="45700" rIns="91425" bIns="45700" anchor="t" anchorCtr="0">
            <a:noAutofit/>
          </a:bodyPr>
          <a:lstStyle/>
          <a:p>
            <a:pPr marL="457200" marR="0" lvl="0" indent="-368300" algn="just" rtl="0">
              <a:lnSpc>
                <a:spcPct val="90000"/>
              </a:lnSpc>
              <a:spcBef>
                <a:spcPts val="0"/>
              </a:spcBef>
              <a:spcAft>
                <a:spcPts val="0"/>
              </a:spcAft>
              <a:buClr>
                <a:srgbClr val="000000"/>
              </a:buClr>
              <a:buSzPts val="450"/>
              <a:buFont typeface="Arial"/>
              <a:buNone/>
            </a:pPr>
            <a:r>
              <a:rPr lang="en-US" sz="1800">
                <a:solidFill>
                  <a:srgbClr val="000000"/>
                </a:solidFill>
                <a:latin typeface="Arial"/>
                <a:ea typeface="Arial"/>
                <a:cs typeface="Arial"/>
                <a:sym typeface="Arial"/>
              </a:rPr>
              <a:t>	</a:t>
            </a:r>
            <a:r>
              <a:rPr lang="en-US" sz="1600">
                <a:solidFill>
                  <a:srgbClr val="000000"/>
                </a:solidFill>
                <a:latin typeface="Arial"/>
                <a:ea typeface="Arial"/>
                <a:cs typeface="Arial"/>
                <a:sym typeface="Arial"/>
              </a:rPr>
              <a:t>Follow the instructions in the Selecting, Exposing, and Defining a Soil Characterization Protocol to expose a soil profile for characterization. </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These instructions apply to an exposed profile found in a road cut or erosional feature, as well as profiles exposed using the Pit method. This method is adapted for profiles exposed using the Auger Method and will follow. </a:t>
            </a:r>
            <a:endParaRPr/>
          </a:p>
          <a:p>
            <a:pPr marL="457200" marR="0" lvl="0" indent="-368300" algn="just" rtl="0">
              <a:lnSpc>
                <a:spcPct val="90000"/>
              </a:lnSpc>
              <a:spcBef>
                <a:spcPts val="0"/>
              </a:spcBef>
              <a:spcAft>
                <a:spcPts val="0"/>
              </a:spcAft>
              <a:buClr>
                <a:schemeClr val="lt1"/>
              </a:buClr>
              <a:buSzPts val="1600"/>
              <a:buFont typeface="Arial"/>
              <a:buNone/>
            </a:pPr>
            <a:endParaRPr sz="1600">
              <a:solidFill>
                <a:srgbClr val="000000"/>
              </a:solidFill>
              <a:latin typeface="Arial"/>
              <a:ea typeface="Arial"/>
              <a:cs typeface="Arial"/>
              <a:sym typeface="Arial"/>
            </a:endParaRPr>
          </a:p>
          <a:p>
            <a:pPr marL="457200" marR="0" lvl="0" indent="-368300" algn="just" rtl="0">
              <a:lnSpc>
                <a:spcPct val="90000"/>
              </a:lnSpc>
              <a:spcBef>
                <a:spcPts val="0"/>
              </a:spcBef>
              <a:spcAft>
                <a:spcPts val="0"/>
              </a:spcAft>
              <a:buClr>
                <a:srgbClr val="000000"/>
              </a:buClr>
              <a:buSzPts val="400"/>
              <a:buFont typeface="Arial"/>
              <a:buNone/>
            </a:pPr>
            <a:r>
              <a:rPr lang="en-US" sz="1600">
                <a:solidFill>
                  <a:srgbClr val="000000"/>
                </a:solidFill>
                <a:latin typeface="Arial"/>
                <a:ea typeface="Arial"/>
                <a:cs typeface="Arial"/>
                <a:sym typeface="Arial"/>
              </a:rPr>
              <a:t>	Starting from the top, observe the profile to determine properties and differences between horizons.</a:t>
            </a:r>
            <a:endParaRPr/>
          </a:p>
          <a:p>
            <a:pPr marL="457200" marR="0" lvl="0" indent="-368300" algn="just" rtl="0">
              <a:lnSpc>
                <a:spcPct val="90000"/>
              </a:lnSpc>
              <a:spcBef>
                <a:spcPts val="0"/>
              </a:spcBef>
              <a:spcAft>
                <a:spcPts val="0"/>
              </a:spcAft>
              <a:buClr>
                <a:srgbClr val="000000"/>
              </a:buClr>
              <a:buSzPts val="400"/>
              <a:buFont typeface="Arial"/>
              <a:buNone/>
            </a:pPr>
            <a:endParaRPr sz="160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64" name="Google Shape;164;p8"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494004" y="1615209"/>
            <a:ext cx="1687253" cy="4351338"/>
          </a:xfrm>
          <a:prstGeom prst="rect">
            <a:avLst/>
          </a:prstGeom>
          <a:noFill/>
          <a:ln>
            <a:noFill/>
          </a:ln>
        </p:spPr>
      </p:pic>
      <p:pic>
        <p:nvPicPr>
          <p:cNvPr id="165" name="Google Shape;165;p8"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976725" y="3953175"/>
            <a:ext cx="4830883" cy="154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1" name="Google Shape;171;p9" descr="Banner: Soil Characteriz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3006" y="-40317"/>
            <a:ext cx="8000481" cy="1060526"/>
          </a:xfrm>
          <a:prstGeom prst="rect">
            <a:avLst/>
          </a:prstGeom>
          <a:noFill/>
          <a:ln>
            <a:noFill/>
          </a:ln>
        </p:spPr>
      </p:pic>
      <p:pic>
        <p:nvPicPr>
          <p:cNvPr id="172" name="Google Shape;172;p9" descr="Menu: Describe the Soil Profil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40317"/>
            <a:ext cx="1274313" cy="6898317"/>
          </a:xfrm>
          <a:prstGeom prst="rect">
            <a:avLst/>
          </a:prstGeom>
          <a:noFill/>
          <a:ln>
            <a:noFill/>
          </a:ln>
        </p:spPr>
      </p:pic>
      <p:sp>
        <p:nvSpPr>
          <p:cNvPr id="173" name="Google Shape;173;p9"/>
          <p:cNvSpPr txBox="1">
            <a:spLocks noGrp="1"/>
          </p:cNvSpPr>
          <p:nvPr>
            <p:ph type="title"/>
          </p:nvPr>
        </p:nvSpPr>
        <p:spPr>
          <a:xfrm>
            <a:off x="1385330" y="1073150"/>
            <a:ext cx="4444693" cy="542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8340C"/>
              </a:buClr>
              <a:buSzPts val="2400"/>
              <a:buFont typeface="Arial"/>
              <a:buNone/>
            </a:pPr>
            <a:r>
              <a:rPr lang="en-US" sz="2400" b="1" dirty="0">
                <a:solidFill>
                  <a:srgbClr val="48340C"/>
                </a:solidFill>
                <a:latin typeface="Arial"/>
                <a:ea typeface="Arial"/>
                <a:cs typeface="Arial"/>
                <a:sym typeface="Arial"/>
              </a:rPr>
              <a:t>Identifying Soil Horizons</a:t>
            </a:r>
            <a:endParaRPr dirty="0"/>
          </a:p>
        </p:txBody>
      </p:sp>
      <p:sp>
        <p:nvSpPr>
          <p:cNvPr id="174" name="Google Shape;174;p9"/>
          <p:cNvSpPr txBox="1"/>
          <p:nvPr/>
        </p:nvSpPr>
        <p:spPr>
          <a:xfrm>
            <a:off x="1407746" y="1763435"/>
            <a:ext cx="4422277"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Starting from the top, you will observe the soil looking for differences between layers. </a:t>
            </a:r>
            <a:endParaRPr dirty="0"/>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Look for: different colors and shapes, roots, the size and amount of rocks, small dark nodules (called concretions), worms or other small animals and insects, worm channels, and anything else that is noticeable.</a:t>
            </a:r>
            <a:endParaRPr dirty="0"/>
          </a:p>
          <a:p>
            <a:pPr marL="0" marR="0" lvl="0" indent="0" algn="just" rtl="0">
              <a:lnSpc>
                <a:spcPct val="90000"/>
              </a:lnSpc>
              <a:spcBef>
                <a:spcPts val="0"/>
              </a:spcBef>
              <a:spcAft>
                <a:spcPts val="0"/>
              </a:spcAft>
              <a:buClr>
                <a:schemeClr val="lt1"/>
              </a:buClr>
              <a:buSzPts val="900"/>
              <a:buFont typeface="Arial"/>
              <a:buNone/>
            </a:pPr>
            <a:endParaRPr sz="9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To identify the top and bottom of each horizon, a golf tee or other marker is placed at each depth where you see a change in the appearance of the soil. </a:t>
            </a:r>
            <a:endParaRPr dirty="0"/>
          </a:p>
          <a:p>
            <a:pPr marL="0" marR="0" lvl="0" indent="0" algn="just" rtl="0">
              <a:lnSpc>
                <a:spcPct val="90000"/>
              </a:lnSpc>
              <a:spcBef>
                <a:spcPts val="0"/>
              </a:spcBef>
              <a:spcAft>
                <a:spcPts val="0"/>
              </a:spcAft>
              <a:buClr>
                <a:srgbClr val="000000"/>
              </a:buClr>
              <a:buSzPts val="400"/>
              <a:buFont typeface="Arial"/>
              <a:buNone/>
            </a:pPr>
            <a:endParaRPr sz="1600" dirty="0">
              <a:solidFill>
                <a:srgbClr val="000000"/>
              </a:solidFill>
              <a:latin typeface="Arial"/>
              <a:ea typeface="Arial"/>
              <a:cs typeface="Arial"/>
              <a:sym typeface="Arial"/>
            </a:endParaRPr>
          </a:p>
          <a:p>
            <a:pPr marL="0" marR="0" lvl="0" indent="0" algn="just" rtl="0">
              <a:lnSpc>
                <a:spcPct val="90000"/>
              </a:lnSpc>
              <a:spcBef>
                <a:spcPts val="0"/>
              </a:spcBef>
              <a:spcAft>
                <a:spcPts val="0"/>
              </a:spcAft>
              <a:buClr>
                <a:srgbClr val="000000"/>
              </a:buClr>
              <a:buSzPts val="400"/>
              <a:buFont typeface="Arial"/>
              <a:buNone/>
            </a:pPr>
            <a:r>
              <a:rPr lang="en-US" sz="1600" dirty="0">
                <a:solidFill>
                  <a:srgbClr val="000000"/>
                </a:solidFill>
                <a:latin typeface="Arial"/>
                <a:ea typeface="Arial"/>
                <a:cs typeface="Arial"/>
                <a:sym typeface="Arial"/>
              </a:rPr>
              <a:t>A soil layer must be at least 3 cm thick to be considered a Horizon. If you see a layer that is less than 3 cm thick, consider it a part of the horizon above or below and note this in your metadata.</a:t>
            </a:r>
            <a:endParaRPr dirty="0"/>
          </a:p>
          <a:p>
            <a:pPr marL="457200" marR="0" lvl="0" indent="-368300" algn="l" rtl="0">
              <a:lnSpc>
                <a:spcPct val="90000"/>
              </a:lnSpc>
              <a:spcBef>
                <a:spcPts val="0"/>
              </a:spcBef>
              <a:spcAft>
                <a:spcPts val="0"/>
              </a:spcAft>
              <a:buClr>
                <a:srgbClr val="000000"/>
              </a:buClr>
              <a:buSzPts val="450"/>
              <a:buFont typeface="Arial"/>
              <a:buNone/>
            </a:pPr>
            <a:r>
              <a:rPr lang="en-US" sz="1800" dirty="0">
                <a:solidFill>
                  <a:srgbClr val="000000"/>
                </a:solidFill>
                <a:latin typeface="Arial"/>
                <a:ea typeface="Arial"/>
                <a:cs typeface="Arial"/>
                <a:sym typeface="Arial"/>
              </a:rPr>
              <a:t> </a:t>
            </a:r>
            <a:endParaRPr dirty="0"/>
          </a:p>
          <a:p>
            <a:pPr marL="0" marR="0" lvl="0" indent="0" algn="l" rtl="0">
              <a:lnSpc>
                <a:spcPct val="90000"/>
              </a:lnSpc>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175" name="Google Shape;175;p9" descr="Photograph of a soil profile, showing several color changes which can be indicative of soil horizons"/>
          <p:cNvPicPr preferRelativeResize="0">
            <a:picLocks noGrp="1"/>
          </p:cNvPicPr>
          <p:nvPr>
            <p:ph type="body" idx="2"/>
          </p:nvPr>
        </p:nvPicPr>
        <p:blipFill rotWithShape="1">
          <a:blip r:embed="rId5">
            <a:alphaModFix/>
          </a:blip>
          <a:srcRect/>
          <a:stretch/>
        </p:blipFill>
        <p:spPr>
          <a:xfrm>
            <a:off x="6111612" y="1615209"/>
            <a:ext cx="1687253" cy="4351338"/>
          </a:xfrm>
          <a:prstGeom prst="rect">
            <a:avLst/>
          </a:prstGeom>
          <a:noFill/>
          <a:ln>
            <a:noFill/>
          </a:ln>
        </p:spPr>
      </p:pic>
      <p:pic>
        <p:nvPicPr>
          <p:cNvPr id="176" name="Google Shape;176;p9" descr="meter stick"/>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rot="5400000">
            <a:off x="5594333" y="3953175"/>
            <a:ext cx="4830883" cy="1549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5305</Words>
  <Application>Microsoft Macintosh PowerPoint</Application>
  <PresentationFormat>On-screen Show (4:3)</PresentationFormat>
  <Paragraphs>562</Paragraphs>
  <Slides>75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Noto Sans Symbols</vt:lpstr>
      <vt:lpstr>Quattrocento</vt:lpstr>
      <vt:lpstr>Office Theme</vt:lpstr>
      <vt:lpstr>PowerPoint Presentation</vt:lpstr>
      <vt:lpstr>Goals and Objectives of this Module</vt:lpstr>
      <vt:lpstr>Why is defining soil characteristics important?</vt:lpstr>
      <vt:lpstr>Introduction to Soil Characterization</vt:lpstr>
      <vt:lpstr>Overview of Protocol</vt:lpstr>
      <vt:lpstr>Required Materials</vt:lpstr>
      <vt:lpstr>What Soil Characterization Reveals:</vt:lpstr>
      <vt:lpstr>Characterization of an Exposed Soil Profile</vt:lpstr>
      <vt:lpstr>Identifying Soil Horizons</vt:lpstr>
      <vt:lpstr>Identifying the First Horizon</vt:lpstr>
      <vt:lpstr>Identifying the Second Horizon</vt:lpstr>
      <vt:lpstr>Identifying the Second Horizon (Cont’d)</vt:lpstr>
      <vt:lpstr>Describing Soil Horizons: Exposed  Profile</vt:lpstr>
      <vt:lpstr>Describing Soil Horizons: Auger Profile</vt:lpstr>
      <vt:lpstr>Measuring Soil Horizons in an Auger Profile</vt:lpstr>
      <vt:lpstr>Horizon Properties: Soil Structure</vt:lpstr>
      <vt:lpstr>What is Soil Structure?</vt:lpstr>
      <vt:lpstr>What Soil Structure Reveals</vt:lpstr>
      <vt:lpstr>An Ideal Arable Soil</vt:lpstr>
      <vt:lpstr>Examining a Ped</vt:lpstr>
      <vt:lpstr>Granular and Block Structure</vt:lpstr>
      <vt:lpstr>Prismatic, Columnar and Platy Structure</vt:lpstr>
      <vt:lpstr>Soil Lacking Structure</vt:lpstr>
      <vt:lpstr>Horizon Properties: Soil Color</vt:lpstr>
      <vt:lpstr>What Soil Color Reveals</vt:lpstr>
      <vt:lpstr>Soil Color- Required Conditions and Instruments</vt:lpstr>
      <vt:lpstr>Soil Color- Munsell Notation</vt:lpstr>
      <vt:lpstr>Soil Color- Hue, Value and Chroma</vt:lpstr>
      <vt:lpstr>How to Observe Soil Color- Prepare the Ped</vt:lpstr>
      <vt:lpstr>How to Observe Soil Color- Steps</vt:lpstr>
      <vt:lpstr>Horizon Properties: Soil Consistence</vt:lpstr>
      <vt:lpstr>What Soil Consistence Reveals</vt:lpstr>
      <vt:lpstr>What is Soil Consistence?</vt:lpstr>
      <vt:lpstr>Identify Soil Consistence</vt:lpstr>
      <vt:lpstr>Horizon Properties: Soil Texture</vt:lpstr>
      <vt:lpstr>Definitions of Sand, Silt, and Clay</vt:lpstr>
      <vt:lpstr>The Soil Texture Triangle</vt:lpstr>
      <vt:lpstr>Soil Texture: Required Equipment</vt:lpstr>
      <vt:lpstr>Determining Soil Texture: Step 1: Is it Sand?</vt:lpstr>
      <vt:lpstr>Determining Soil Texture: Step 2: Is it Loamy Sand?</vt:lpstr>
      <vt:lpstr>Determining Soil Texture: Step 3: Is it Clay?</vt:lpstr>
      <vt:lpstr>Determining Soil Texture: Step 3: Is it Clay Loam?</vt:lpstr>
      <vt:lpstr>Determining Soil Texture: Step 3: Is it a Loam?</vt:lpstr>
      <vt:lpstr>Determining Soil Texture: Step 4: Is it Sandy?</vt:lpstr>
      <vt:lpstr>Determining Soil Texture: Step 4: Is it Silky?</vt:lpstr>
      <vt:lpstr>Determining Soil Texture: Step 4: Is it Neither Sandy or Silky?</vt:lpstr>
      <vt:lpstr>Horizon Properties: Roots, Rock and Carbonates</vt:lpstr>
      <vt:lpstr>What the Presence of Roots, Rocks and Carbonates Reveals</vt:lpstr>
      <vt:lpstr>Horizon Properties: Roots</vt:lpstr>
      <vt:lpstr>Horizon Properties: Rocks</vt:lpstr>
      <vt:lpstr>Horizon Properties: Free Carbonates</vt:lpstr>
      <vt:lpstr>Observing Free Carbonates</vt:lpstr>
      <vt:lpstr>Reporting Data to GLOBE</vt:lpstr>
      <vt:lpstr>Soil Characterization Site Creation</vt:lpstr>
      <vt:lpstr>Soil Characterization Site Creation</vt:lpstr>
      <vt:lpstr>Soil Characterization Site Creation</vt:lpstr>
      <vt:lpstr>Soil Characterization Site Creation</vt:lpstr>
      <vt:lpstr>Soil Characterization Site Data Visualization</vt:lpstr>
      <vt:lpstr>Soil Horizon 1 Depth Data Visualization</vt:lpstr>
      <vt:lpstr>Data Visualization of Horizons 1 &amp; 2</vt:lpstr>
      <vt:lpstr>Data Visualization of Horizons 1, 2, &amp; 3</vt:lpstr>
      <vt:lpstr>Which Soil Horizon Is at a Depth of 10 cm?</vt:lpstr>
      <vt:lpstr>Which Soil Horizon Is at a Depth of 50 cm?</vt:lpstr>
      <vt:lpstr>Which Soil Horizons Are at 30, 60, &amp; 90 cm?</vt:lpstr>
      <vt:lpstr>Soil Structure Data Visualization</vt:lpstr>
      <vt:lpstr>Soil Color Data Visualization</vt:lpstr>
      <vt:lpstr>Visualizing Soil Consistence Data</vt:lpstr>
      <vt:lpstr>Soil Texture Data Visualization</vt:lpstr>
      <vt:lpstr>Presence of Roots in Soil Data Visualization 1</vt:lpstr>
      <vt:lpstr>Presence of Roots in Soil Data Visualization 2</vt:lpstr>
      <vt:lpstr>Quiz Yourself</vt:lpstr>
      <vt:lpstr>Questions for Further Investigation</vt:lpstr>
      <vt:lpstr>Frequently Asked Questions</vt:lpstr>
      <vt:lpstr>Frequently Asked Questions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7</cp:revision>
  <dcterms:created xsi:type="dcterms:W3CDTF">2016-04-01T00:37:38Z</dcterms:created>
  <dcterms:modified xsi:type="dcterms:W3CDTF">2026-04-10T19:44:20Z</dcterms:modified>
</cp:coreProperties>
</file>