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305" r:id="rId31"/>
    <p:sldId id="303" r:id="rId32"/>
    <p:sldId id="285" r:id="rId33"/>
    <p:sldId id="304" r:id="rId34"/>
    <p:sldId id="286" r:id="rId35"/>
    <p:sldId id="301"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BMiEv4K+uZQJ//aV5wH/okp8O+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36F167-7071-4A67-B0E2-812F176A4F79}">
  <a:tblStyle styleId="{D236F167-7071-4A67-B0E2-812F176A4F79}"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6E6E6"/>
          </a:solidFill>
        </a:fill>
      </a:tcStyle>
    </a:lastRow>
    <a:seCell>
      <a:tcTxStyle/>
      <a:tcStyle>
        <a:tcBdr/>
      </a:tcStyle>
    </a:seCell>
    <a:swCell>
      <a:tcTxStyle/>
      <a:tcStyle>
        <a:tcBdr/>
      </a:tcStyle>
    </a:swCell>
    <a:firstRow>
      <a:tcTxStyle b="on" i="off"/>
      <a:tcStyle>
        <a:tcBdr/>
        <a:fill>
          <a:solidFill>
            <a:srgbClr val="E6E6E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2"/>
    <p:restoredTop sz="94703"/>
  </p:normalViewPr>
  <p:slideViewPr>
    <p:cSldViewPr snapToGrid="0">
      <p:cViewPr varScale="1">
        <p:scale>
          <a:sx n="158" d="100"/>
          <a:sy n="158" d="100"/>
        </p:scale>
        <p:origin x="3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a:extLst>
            <a:ext uri="{FF2B5EF4-FFF2-40B4-BE49-F238E27FC236}">
              <a16:creationId xmlns:a16="http://schemas.microsoft.com/office/drawing/2014/main" id="{E004DDC5-3A69-BFB1-18AB-187A6F462936}"/>
            </a:ext>
          </a:extLst>
        </p:cNvPr>
        <p:cNvGrpSpPr/>
        <p:nvPr/>
      </p:nvGrpSpPr>
      <p:grpSpPr>
        <a:xfrm>
          <a:off x="0" y="0"/>
          <a:ext cx="0" cy="0"/>
          <a:chOff x="0" y="0"/>
          <a:chExt cx="0" cy="0"/>
        </a:xfrm>
      </p:grpSpPr>
      <p:sp>
        <p:nvSpPr>
          <p:cNvPr id="362" name="Google Shape;362;p29:notes">
            <a:extLst>
              <a:ext uri="{FF2B5EF4-FFF2-40B4-BE49-F238E27FC236}">
                <a16:creationId xmlns:a16="http://schemas.microsoft.com/office/drawing/2014/main" id="{CA8470BF-482F-6C04-CDBD-9F61FC11C17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9:notes">
            <a:extLst>
              <a:ext uri="{FF2B5EF4-FFF2-40B4-BE49-F238E27FC236}">
                <a16:creationId xmlns:a16="http://schemas.microsoft.com/office/drawing/2014/main" id="{0E7CAD78-6056-2D3E-9AF0-2C97B95F8D4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478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a:extLst>
            <a:ext uri="{FF2B5EF4-FFF2-40B4-BE49-F238E27FC236}">
              <a16:creationId xmlns:a16="http://schemas.microsoft.com/office/drawing/2014/main" id="{C22F1770-56C4-931A-01C7-221AA5AF0CF8}"/>
            </a:ext>
          </a:extLst>
        </p:cNvPr>
        <p:cNvGrpSpPr/>
        <p:nvPr/>
      </p:nvGrpSpPr>
      <p:grpSpPr>
        <a:xfrm>
          <a:off x="0" y="0"/>
          <a:ext cx="0" cy="0"/>
          <a:chOff x="0" y="0"/>
          <a:chExt cx="0" cy="0"/>
        </a:xfrm>
      </p:grpSpPr>
      <p:sp>
        <p:nvSpPr>
          <p:cNvPr id="362" name="Google Shape;362;p29:notes">
            <a:extLst>
              <a:ext uri="{FF2B5EF4-FFF2-40B4-BE49-F238E27FC236}">
                <a16:creationId xmlns:a16="http://schemas.microsoft.com/office/drawing/2014/main" id="{78AD0B24-92AA-4179-DC16-523628CF97E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9:notes">
            <a:extLst>
              <a:ext uri="{FF2B5EF4-FFF2-40B4-BE49-F238E27FC236}">
                <a16:creationId xmlns:a16="http://schemas.microsoft.com/office/drawing/2014/main" id="{6713FBC9-4EEA-AB8B-6829-E5BEBFE8678C}"/>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8599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a:extLst>
            <a:ext uri="{FF2B5EF4-FFF2-40B4-BE49-F238E27FC236}">
              <a16:creationId xmlns:a16="http://schemas.microsoft.com/office/drawing/2014/main" id="{DE659D72-EB5E-871D-A6BB-B5F7AB56F433}"/>
            </a:ext>
          </a:extLst>
        </p:cNvPr>
        <p:cNvGrpSpPr/>
        <p:nvPr/>
      </p:nvGrpSpPr>
      <p:grpSpPr>
        <a:xfrm>
          <a:off x="0" y="0"/>
          <a:ext cx="0" cy="0"/>
          <a:chOff x="0" y="0"/>
          <a:chExt cx="0" cy="0"/>
        </a:xfrm>
      </p:grpSpPr>
      <p:sp>
        <p:nvSpPr>
          <p:cNvPr id="371" name="Google Shape;371;p30:notes">
            <a:extLst>
              <a:ext uri="{FF2B5EF4-FFF2-40B4-BE49-F238E27FC236}">
                <a16:creationId xmlns:a16="http://schemas.microsoft.com/office/drawing/2014/main" id="{25A44FA1-7862-90C9-6A13-2BE98A6137B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30:notes">
            <a:extLst>
              <a:ext uri="{FF2B5EF4-FFF2-40B4-BE49-F238E27FC236}">
                <a16:creationId xmlns:a16="http://schemas.microsoft.com/office/drawing/2014/main" id="{1251373B-5505-770F-51B6-0B1C75121A25}"/>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4168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a:extLst>
            <a:ext uri="{FF2B5EF4-FFF2-40B4-BE49-F238E27FC236}">
              <a16:creationId xmlns:a16="http://schemas.microsoft.com/office/drawing/2014/main" id="{84E78ACD-C49C-D531-4D8D-86C01B1D43EB}"/>
            </a:ext>
          </a:extLst>
        </p:cNvPr>
        <p:cNvGrpSpPr/>
        <p:nvPr/>
      </p:nvGrpSpPr>
      <p:grpSpPr>
        <a:xfrm>
          <a:off x="0" y="0"/>
          <a:ext cx="0" cy="0"/>
          <a:chOff x="0" y="0"/>
          <a:chExt cx="0" cy="0"/>
        </a:xfrm>
      </p:grpSpPr>
      <p:sp>
        <p:nvSpPr>
          <p:cNvPr id="381" name="Google Shape;381;p31:notes">
            <a:extLst>
              <a:ext uri="{FF2B5EF4-FFF2-40B4-BE49-F238E27FC236}">
                <a16:creationId xmlns:a16="http://schemas.microsoft.com/office/drawing/2014/main" id="{37D4AC58-8964-B59D-553E-5AE677AC9B6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31:notes">
            <a:extLst>
              <a:ext uri="{FF2B5EF4-FFF2-40B4-BE49-F238E27FC236}">
                <a16:creationId xmlns:a16="http://schemas.microsoft.com/office/drawing/2014/main" id="{735762DA-BD27-9066-D243-C690160463E5}"/>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771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7"/>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7"/>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48"/>
          <p:cNvSpPr txBox="1">
            <a:spLocks noGrp="1"/>
          </p:cNvSpPr>
          <p:nvPr>
            <p:ph type="title"/>
          </p:nvPr>
        </p:nvSpPr>
        <p:spPr>
          <a:xfrm>
            <a:off x="1257300" y="97710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8340C"/>
              </a:buClr>
              <a:buSzPts val="2800"/>
              <a:buFont typeface="Calibri"/>
              <a:buNone/>
              <a:defRPr sz="2800" b="1">
                <a:solidFill>
                  <a:srgbClr val="48340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8"/>
          <p:cNvSpPr txBox="1">
            <a:spLocks noGrp="1"/>
          </p:cNvSpPr>
          <p:nvPr>
            <p:ph type="body" idx="1"/>
          </p:nvPr>
        </p:nvSpPr>
        <p:spPr>
          <a:xfrm>
            <a:off x="1257300" y="2099602"/>
            <a:ext cx="38862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5"/>
          <p:cNvSpPr>
            <a:spLocks noGrp="1"/>
          </p:cNvSpPr>
          <p:nvPr>
            <p:ph type="pic" idx="2"/>
          </p:nvPr>
        </p:nvSpPr>
        <p:spPr>
          <a:xfrm>
            <a:off x="3887391" y="987426"/>
            <a:ext cx="4629150" cy="4873625"/>
          </a:xfrm>
          <a:prstGeom prst="rect">
            <a:avLst/>
          </a:prstGeom>
          <a:noFill/>
          <a:ln>
            <a:noFill/>
          </a:ln>
        </p:spPr>
      </p:sp>
      <p:sp>
        <p:nvSpPr>
          <p:cNvPr id="68" name="Google Shape;68;p5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globe.gov/documents/352961/bd487244-d864-41bd-965a-61743033c29b" TargetMode="External"/><Relationship Id="rId5" Type="http://schemas.openxmlformats.org/officeDocument/2006/relationships/hyperlink" Target="http://www.globe.gov/documents/352961/cbca34da-fcc7-4e5b-a8d9-eae745c7c17d"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4.jpg"/><Relationship Id="rId7" Type="http://schemas.openxmlformats.org/officeDocument/2006/relationships/hyperlink" Target="https://www.globe.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globe-observer" TargetMode="External"/><Relationship Id="rId4" Type="http://schemas.openxmlformats.org/officeDocument/2006/relationships/image" Target="../media/image29.jp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29.jp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29.jp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9.jp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29.jp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43.jp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3.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globe.gov/documents/10157/2660220/implementation_guide-intro.pdf" TargetMode="External"/><Relationship Id="rId5" Type="http://schemas.openxmlformats.org/officeDocument/2006/relationships/image" Target="../media/image48.png"/><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8" Type="http://schemas.openxmlformats.org/officeDocument/2006/relationships/hyperlink" Target="http://www.nasa.gov/topics/earth/index.html" TargetMode="External"/><Relationship Id="rId3" Type="http://schemas.openxmlformats.org/officeDocument/2006/relationships/image" Target="../media/image50.jpg"/><Relationship Id="rId7" Type="http://schemas.openxmlformats.org/officeDocument/2006/relationships/hyperlink" Target="http://www.globe.gov/"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mailto:help@globe.gov" TargetMode="External"/><Relationship Id="rId5" Type="http://schemas.openxmlformats.org/officeDocument/2006/relationships/image" Target="../media/image48.png"/><Relationship Id="rId10" Type="http://schemas.openxmlformats.org/officeDocument/2006/relationships/image" Target="../media/image51.png"/><Relationship Id="rId4" Type="http://schemas.openxmlformats.org/officeDocument/2006/relationships/image" Target="../media/image4.jpg"/><Relationship Id="rId9" Type="http://schemas.openxmlformats.org/officeDocument/2006/relationships/hyperlink" Target="http://climate.nas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globe.gov/documents/352961/d55ccdb4-3c6d-40bc-803a-9c855ba064e6" TargetMode="External"/><Relationship Id="rId5" Type="http://schemas.openxmlformats.org/officeDocument/2006/relationships/hyperlink" Target="http://www.globe.gov/documents/352961/41672784-81d0-4189-81f4-280acaa3364d"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Banner: introduction to Soil (Pedosphere)"/>
          <p:cNvPicPr preferRelativeResize="0"/>
          <p:nvPr/>
        </p:nvPicPr>
        <p:blipFill rotWithShape="1">
          <a:blip r:embed="rId3">
            <a:alphaModFix/>
          </a:blip>
          <a:srcRect/>
          <a:stretch/>
        </p:blipFill>
        <p:spPr>
          <a:xfrm>
            <a:off x="-16324" y="-32658"/>
            <a:ext cx="9160324" cy="1002632"/>
          </a:xfrm>
          <a:prstGeom prst="rect">
            <a:avLst/>
          </a:prstGeom>
          <a:solidFill>
            <a:srgbClr val="A29E95"/>
          </a:solidFill>
          <a:ln>
            <a:noFill/>
          </a:ln>
        </p:spPr>
      </p:pic>
      <p:sp>
        <p:nvSpPr>
          <p:cNvPr id="89" name="Google Shape;89;p1"/>
          <p:cNvSpPr/>
          <p:nvPr/>
        </p:nvSpPr>
        <p:spPr>
          <a:xfrm>
            <a:off x="5279405" y="-37548"/>
            <a:ext cx="3848271" cy="1002631"/>
          </a:xfrm>
          <a:prstGeom prst="rect">
            <a:avLst/>
          </a:prstGeom>
          <a:solidFill>
            <a:srgbClr val="A29E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48340C"/>
                </a:solidFill>
                <a:latin typeface="Calibri"/>
                <a:ea typeface="Calibri"/>
                <a:cs typeface="Calibri"/>
                <a:sym typeface="Calibri"/>
              </a:rPr>
              <a:t>Soil (Pedosphere) </a:t>
            </a:r>
            <a:endParaRPr/>
          </a:p>
          <a:p>
            <a:pPr marL="0" marR="0" lvl="0" indent="0" algn="ctr" rtl="0">
              <a:spcBef>
                <a:spcPts val="0"/>
              </a:spcBef>
              <a:spcAft>
                <a:spcPts val="0"/>
              </a:spcAft>
              <a:buNone/>
            </a:pPr>
            <a:r>
              <a:rPr lang="en-US" sz="2000" b="1" i="0" u="none" strike="noStrike" cap="none">
                <a:solidFill>
                  <a:srgbClr val="48340C"/>
                </a:solidFill>
                <a:latin typeface="Calibri"/>
                <a:ea typeface="Calibri"/>
                <a:cs typeface="Calibri"/>
                <a:sym typeface="Calibri"/>
              </a:rPr>
              <a:t>Infiltration Protocol</a:t>
            </a:r>
            <a:endParaRPr/>
          </a:p>
        </p:txBody>
      </p:sp>
      <p:sp>
        <p:nvSpPr>
          <p:cNvPr id="90" name="Google Shape;90;p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Slide 1</a:t>
            </a:r>
            <a:endParaRPr/>
          </a:p>
        </p:txBody>
      </p:sp>
      <p:pic>
        <p:nvPicPr>
          <p:cNvPr id="91" name="Google Shape;91;p1" descr="Illustration of dry cracked soil and a rainstorm."/>
          <p:cNvPicPr preferRelativeResize="0"/>
          <p:nvPr/>
        </p:nvPicPr>
        <p:blipFill rotWithShape="1">
          <a:blip r:embed="rId4">
            <a:alphaModFix/>
          </a:blip>
          <a:srcRect/>
          <a:stretch/>
        </p:blipFill>
        <p:spPr>
          <a:xfrm>
            <a:off x="0" y="974864"/>
            <a:ext cx="9144000" cy="6096000"/>
          </a:xfrm>
          <a:prstGeom prst="rect">
            <a:avLst/>
          </a:prstGeom>
          <a:noFill/>
          <a:ln>
            <a:noFill/>
          </a:ln>
        </p:spPr>
      </p:pic>
      <p:sp>
        <p:nvSpPr>
          <p:cNvPr id="92" name="Google Shape;92;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2" name="Picture 4">
            <a:extLst>
              <a:ext uri="{FF2B5EF4-FFF2-40B4-BE49-F238E27FC236}">
                <a16:creationId xmlns:a16="http://schemas.microsoft.com/office/drawing/2014/main" id="{2F07E3D5-0C9F-A099-9ADF-27646C1C72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82" y="6398"/>
            <a:ext cx="4025754" cy="8918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75" name="Google Shape;175;p10" descr="Banner: Soil Infiltration Protocol"/>
          <p:cNvPicPr preferRelativeResize="0"/>
          <p:nvPr/>
        </p:nvPicPr>
        <p:blipFill rotWithShape="1">
          <a:blip r:embed="rId3">
            <a:alphaModFix/>
          </a:blip>
          <a:srcRect/>
          <a:stretch/>
        </p:blipFill>
        <p:spPr>
          <a:xfrm>
            <a:off x="1198532" y="-45362"/>
            <a:ext cx="7960458" cy="1019791"/>
          </a:xfrm>
          <a:prstGeom prst="rect">
            <a:avLst/>
          </a:prstGeom>
          <a:noFill/>
          <a:ln>
            <a:noFill/>
          </a:ln>
        </p:spPr>
      </p:pic>
      <p:pic>
        <p:nvPicPr>
          <p:cNvPr id="176" name="Google Shape;176;p10" descr="menu: Required equipment"/>
          <p:cNvPicPr preferRelativeResize="0"/>
          <p:nvPr/>
        </p:nvPicPr>
        <p:blipFill rotWithShape="1">
          <a:blip r:embed="rId4">
            <a:alphaModFix/>
          </a:blip>
          <a:srcRect/>
          <a:stretch/>
        </p:blipFill>
        <p:spPr>
          <a:xfrm>
            <a:off x="-19354" y="-22860"/>
            <a:ext cx="1237422" cy="6858000"/>
          </a:xfrm>
          <a:prstGeom prst="rect">
            <a:avLst/>
          </a:prstGeom>
          <a:noFill/>
          <a:ln>
            <a:noFill/>
          </a:ln>
        </p:spPr>
      </p:pic>
      <p:sp>
        <p:nvSpPr>
          <p:cNvPr id="177" name="Title"/>
          <p:cNvSpPr txBox="1">
            <a:spLocks noGrp="1"/>
          </p:cNvSpPr>
          <p:nvPr>
            <p:ph type="title"/>
          </p:nvPr>
        </p:nvSpPr>
        <p:spPr>
          <a:xfrm>
            <a:off x="1290540" y="734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Required Materials </a:t>
            </a:r>
            <a:endParaRPr/>
          </a:p>
        </p:txBody>
      </p:sp>
      <p:sp>
        <p:nvSpPr>
          <p:cNvPr id="178" name="Google Shape;178;p10"/>
          <p:cNvSpPr txBox="1">
            <a:spLocks noGrp="1"/>
          </p:cNvSpPr>
          <p:nvPr>
            <p:ph type="body" idx="1"/>
          </p:nvPr>
        </p:nvSpPr>
        <p:spPr>
          <a:xfrm>
            <a:off x="1257300" y="2099602"/>
            <a:ext cx="6927330" cy="4351338"/>
          </a:xfrm>
          <a:prstGeom prst="rect">
            <a:avLst/>
          </a:prstGeom>
          <a:noFill/>
          <a:ln>
            <a:noFill/>
          </a:ln>
        </p:spPr>
        <p:txBody>
          <a:bodyPr spcFirstLastPara="1" wrap="square" lIns="91425" tIns="45700" rIns="91425" bIns="45700" anchor="t" anchorCtr="0">
            <a:noAutofit/>
          </a:bodyPr>
          <a:lstStyle/>
          <a:p>
            <a:pPr marL="363538" lvl="0" indent="-285750" algn="l" rtl="0">
              <a:lnSpc>
                <a:spcPct val="90000"/>
              </a:lnSpc>
              <a:spcBef>
                <a:spcPts val="0"/>
              </a:spcBef>
              <a:spcAft>
                <a:spcPts val="0"/>
              </a:spcAft>
              <a:buClr>
                <a:schemeClr val="dk1"/>
              </a:buClr>
              <a:buSzPts val="1800"/>
              <a:buFont typeface="Calibri"/>
              <a:buChar char="-"/>
            </a:pPr>
            <a:r>
              <a:rPr lang="en-US"/>
              <a:t>Metal ring with a diameter of 10 - 20 cm (Coffee cans work!) </a:t>
            </a:r>
            <a:endParaRPr/>
          </a:p>
          <a:p>
            <a:pPr marL="363538" lvl="0" indent="-285750" algn="l" rtl="0">
              <a:lnSpc>
                <a:spcPct val="90000"/>
              </a:lnSpc>
              <a:spcBef>
                <a:spcPts val="1000"/>
              </a:spcBef>
              <a:spcAft>
                <a:spcPts val="0"/>
              </a:spcAft>
              <a:buClr>
                <a:schemeClr val="dk1"/>
              </a:buClr>
              <a:buSzPts val="1800"/>
              <a:buFont typeface="Calibri"/>
              <a:buChar char="-"/>
            </a:pPr>
            <a:r>
              <a:rPr lang="en-US"/>
              <a:t>Metal ring with a diameter of 15 - 25 cm (Coffee cans work!) </a:t>
            </a:r>
            <a:endParaRPr/>
          </a:p>
          <a:p>
            <a:pPr marL="363538" lvl="0" indent="-285750" algn="l" rtl="0">
              <a:lnSpc>
                <a:spcPct val="90000"/>
              </a:lnSpc>
              <a:spcBef>
                <a:spcPts val="1000"/>
              </a:spcBef>
              <a:spcAft>
                <a:spcPts val="0"/>
              </a:spcAft>
              <a:buClr>
                <a:schemeClr val="dk1"/>
              </a:buClr>
              <a:buSzPts val="1800"/>
              <a:buFont typeface="Calibri"/>
              <a:buChar char="-"/>
            </a:pPr>
            <a:r>
              <a:rPr lang="en-US"/>
              <a:t>Buckets or other containers to transport at least 8 L of water to the site</a:t>
            </a:r>
            <a:endParaRPr/>
          </a:p>
          <a:p>
            <a:pPr marL="363538" lvl="0" indent="-285750" algn="l" rtl="0">
              <a:lnSpc>
                <a:spcPct val="90000"/>
              </a:lnSpc>
              <a:spcBef>
                <a:spcPts val="1000"/>
              </a:spcBef>
              <a:spcAft>
                <a:spcPts val="0"/>
              </a:spcAft>
              <a:buClr>
                <a:schemeClr val="dk1"/>
              </a:buClr>
              <a:buSzPts val="1800"/>
              <a:buFont typeface="Calibri"/>
              <a:buChar char="-"/>
            </a:pPr>
            <a:r>
              <a:rPr lang="en-US"/>
              <a:t>Ruler </a:t>
            </a:r>
            <a:endParaRPr/>
          </a:p>
          <a:p>
            <a:pPr marL="363538" lvl="0" indent="-285750" algn="l" rtl="0">
              <a:lnSpc>
                <a:spcPct val="90000"/>
              </a:lnSpc>
              <a:spcBef>
                <a:spcPts val="1000"/>
              </a:spcBef>
              <a:spcAft>
                <a:spcPts val="0"/>
              </a:spcAft>
              <a:buClr>
                <a:schemeClr val="dk1"/>
              </a:buClr>
              <a:buSzPts val="1800"/>
              <a:buFont typeface="Calibri"/>
              <a:buChar char="-"/>
            </a:pPr>
            <a:r>
              <a:rPr lang="en-US"/>
              <a:t>Waterproof marker </a:t>
            </a:r>
            <a:endParaRPr/>
          </a:p>
          <a:p>
            <a:pPr marL="363538" lvl="0" indent="-285750" algn="l" rtl="0">
              <a:lnSpc>
                <a:spcPct val="90000"/>
              </a:lnSpc>
              <a:spcBef>
                <a:spcPts val="1000"/>
              </a:spcBef>
              <a:spcAft>
                <a:spcPts val="0"/>
              </a:spcAft>
              <a:buClr>
                <a:schemeClr val="dk1"/>
              </a:buClr>
              <a:buSzPts val="1800"/>
              <a:buFont typeface="Calibri"/>
              <a:buChar char="-"/>
            </a:pPr>
            <a:r>
              <a:rPr lang="en-US"/>
              <a:t>Stop watch or watch with a second hand </a:t>
            </a:r>
            <a:endParaRPr/>
          </a:p>
          <a:p>
            <a:pPr marL="363538" lvl="0" indent="-285750" algn="l" rtl="0">
              <a:lnSpc>
                <a:spcPct val="90000"/>
              </a:lnSpc>
              <a:spcBef>
                <a:spcPts val="1000"/>
              </a:spcBef>
              <a:spcAft>
                <a:spcPts val="0"/>
              </a:spcAft>
              <a:buClr>
                <a:schemeClr val="dk1"/>
              </a:buClr>
              <a:buSzPts val="1800"/>
              <a:buFont typeface="Calibri"/>
              <a:buChar char="-"/>
            </a:pPr>
            <a:r>
              <a:rPr lang="en-US"/>
              <a:t>Block of wood </a:t>
            </a:r>
            <a:endParaRPr/>
          </a:p>
          <a:p>
            <a:pPr marL="363538" lvl="0" indent="-285750" algn="l" rtl="0">
              <a:lnSpc>
                <a:spcPct val="90000"/>
              </a:lnSpc>
              <a:spcBef>
                <a:spcPts val="1000"/>
              </a:spcBef>
              <a:spcAft>
                <a:spcPts val="0"/>
              </a:spcAft>
              <a:buClr>
                <a:schemeClr val="dk1"/>
              </a:buClr>
              <a:buSzPts val="1800"/>
              <a:buFont typeface="Calibri"/>
              <a:buChar char="-"/>
            </a:pPr>
            <a:r>
              <a:rPr lang="en-US"/>
              <a:t>Hammer </a:t>
            </a:r>
            <a:endParaRPr/>
          </a:p>
          <a:p>
            <a:pPr marL="363538" lvl="0" indent="-285750" algn="l" rtl="0">
              <a:lnSpc>
                <a:spcPct val="90000"/>
              </a:lnSpc>
              <a:spcBef>
                <a:spcPts val="1000"/>
              </a:spcBef>
              <a:spcAft>
                <a:spcPts val="0"/>
              </a:spcAft>
              <a:buClr>
                <a:schemeClr val="dk1"/>
              </a:buClr>
              <a:buSzPts val="1800"/>
              <a:buFont typeface="Calibri"/>
              <a:buChar char="-"/>
            </a:pPr>
            <a:r>
              <a:rPr lang="en-US"/>
              <a:t>Three soil sample containers suitable for soil moisture measurement </a:t>
            </a:r>
            <a:endParaRPr/>
          </a:p>
          <a:p>
            <a:pPr marL="363538" lvl="0" indent="-285750" algn="l" rtl="0">
              <a:lnSpc>
                <a:spcPct val="90000"/>
              </a:lnSpc>
              <a:spcBef>
                <a:spcPts val="1000"/>
              </a:spcBef>
              <a:spcAft>
                <a:spcPts val="0"/>
              </a:spcAft>
              <a:buClr>
                <a:schemeClr val="dk1"/>
              </a:buClr>
              <a:buSzPts val="1800"/>
              <a:buFont typeface="Calibri"/>
              <a:buChar char="-"/>
            </a:pPr>
            <a:r>
              <a:rPr lang="en-US"/>
              <a:t>Grass clippers </a:t>
            </a:r>
            <a:endParaRPr/>
          </a:p>
          <a:p>
            <a:pPr marL="0" lvl="0" indent="0" algn="l" rtl="0">
              <a:lnSpc>
                <a:spcPct val="90000"/>
              </a:lnSpc>
              <a:spcBef>
                <a:spcPts val="1000"/>
              </a:spcBef>
              <a:spcAft>
                <a:spcPts val="0"/>
              </a:spcAft>
              <a:buClr>
                <a:schemeClr val="dk1"/>
              </a:buClr>
              <a:buSzPts val="1800"/>
              <a:buNone/>
            </a:pPr>
            <a:r>
              <a:rPr lang="en-US"/>
              <a:t>-      Funnel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85" name="Google Shape;185;p11" descr="Banner: Soil Infiltration Protocol"/>
          <p:cNvPicPr preferRelativeResize="0"/>
          <p:nvPr/>
        </p:nvPicPr>
        <p:blipFill rotWithShape="1">
          <a:blip r:embed="rId3">
            <a:alphaModFix/>
          </a:blip>
          <a:srcRect/>
          <a:stretch/>
        </p:blipFill>
        <p:spPr>
          <a:xfrm>
            <a:off x="1253661" y="-51602"/>
            <a:ext cx="7960458" cy="1019791"/>
          </a:xfrm>
          <a:prstGeom prst="rect">
            <a:avLst/>
          </a:prstGeom>
          <a:noFill/>
          <a:ln>
            <a:noFill/>
          </a:ln>
        </p:spPr>
      </p:pic>
      <p:pic>
        <p:nvPicPr>
          <p:cNvPr id="186" name="Google Shape;186;p11" descr="Menu: Preparing a dual-ring infiltrometer"/>
          <p:cNvPicPr preferRelativeResize="0"/>
          <p:nvPr/>
        </p:nvPicPr>
        <p:blipFill rotWithShape="1">
          <a:blip r:embed="rId4">
            <a:alphaModFix/>
          </a:blip>
          <a:srcRect/>
          <a:stretch/>
        </p:blipFill>
        <p:spPr>
          <a:xfrm>
            <a:off x="-35984" y="-102447"/>
            <a:ext cx="1293283" cy="6960447"/>
          </a:xfrm>
          <a:prstGeom prst="rect">
            <a:avLst/>
          </a:prstGeom>
          <a:noFill/>
          <a:ln>
            <a:noFill/>
          </a:ln>
        </p:spPr>
      </p:pic>
      <p:sp>
        <p:nvSpPr>
          <p:cNvPr id="187" name="Title"/>
          <p:cNvSpPr txBox="1">
            <a:spLocks noGrp="1"/>
          </p:cNvSpPr>
          <p:nvPr>
            <p:ph type="title"/>
          </p:nvPr>
        </p:nvSpPr>
        <p:spPr>
          <a:xfrm>
            <a:off x="1327419" y="734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Constructing a Dual-Ring Infiltrometer</a:t>
            </a:r>
            <a:endParaRPr/>
          </a:p>
        </p:txBody>
      </p:sp>
      <p:sp>
        <p:nvSpPr>
          <p:cNvPr id="188" name="Google Shape;188;p11"/>
          <p:cNvSpPr txBox="1">
            <a:spLocks noGrp="1"/>
          </p:cNvSpPr>
          <p:nvPr>
            <p:ph type="body" idx="1"/>
          </p:nvPr>
        </p:nvSpPr>
        <p:spPr>
          <a:xfrm>
            <a:off x="1327420" y="2065725"/>
            <a:ext cx="3574364" cy="4589907"/>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90000"/>
              </a:lnSpc>
              <a:spcBef>
                <a:spcPts val="0"/>
              </a:spcBef>
              <a:spcAft>
                <a:spcPts val="0"/>
              </a:spcAft>
              <a:buClr>
                <a:schemeClr val="dk1"/>
              </a:buClr>
              <a:buSzPts val="1800"/>
              <a:buFont typeface="Arial"/>
              <a:buChar char="•"/>
            </a:pPr>
            <a:r>
              <a:rPr lang="en-US"/>
              <a:t>Cut out the bottom of your cans</a:t>
            </a:r>
            <a:endParaRPr/>
          </a:p>
          <a:p>
            <a:pPr marL="285750" lvl="0" indent="-171450" algn="l" rtl="0">
              <a:lnSpc>
                <a:spcPct val="90000"/>
              </a:lnSpc>
              <a:spcBef>
                <a:spcPts val="1000"/>
              </a:spcBef>
              <a:spcAft>
                <a:spcPts val="0"/>
              </a:spcAft>
              <a:buClr>
                <a:schemeClr val="dk1"/>
              </a:buClr>
              <a:buSzPts val="1800"/>
              <a:buFont typeface="Arial"/>
              <a:buNone/>
            </a:pPr>
            <a:endParaRPr/>
          </a:p>
          <a:p>
            <a:pPr marL="285750" lvl="0" indent="-171450" algn="l" rtl="0">
              <a:lnSpc>
                <a:spcPct val="90000"/>
              </a:lnSpc>
              <a:spcBef>
                <a:spcPts val="1000"/>
              </a:spcBef>
              <a:spcAft>
                <a:spcPts val="0"/>
              </a:spcAft>
              <a:buClr>
                <a:schemeClr val="dk1"/>
              </a:buClr>
              <a:buSzPts val="1800"/>
              <a:buFont typeface="Arial"/>
              <a:buNone/>
            </a:pPr>
            <a:endParaRPr/>
          </a:p>
          <a:p>
            <a:pPr marL="285750" lvl="0" indent="-171450" algn="l" rtl="0">
              <a:lnSpc>
                <a:spcPct val="90000"/>
              </a:lnSpc>
              <a:spcBef>
                <a:spcPts val="1000"/>
              </a:spcBef>
              <a:spcAft>
                <a:spcPts val="0"/>
              </a:spcAft>
              <a:buClr>
                <a:schemeClr val="dk1"/>
              </a:buClr>
              <a:buSzPts val="1800"/>
              <a:buFont typeface="Arial"/>
              <a:buNone/>
            </a:pPr>
            <a:endParaRPr/>
          </a:p>
          <a:p>
            <a:pPr marL="285750" lvl="0" indent="-171450" algn="l" rtl="0">
              <a:lnSpc>
                <a:spcPct val="90000"/>
              </a:lnSpc>
              <a:spcBef>
                <a:spcPts val="1000"/>
              </a:spcBef>
              <a:spcAft>
                <a:spcPts val="0"/>
              </a:spcAft>
              <a:buClr>
                <a:schemeClr val="dk1"/>
              </a:buClr>
              <a:buSzPts val="1800"/>
              <a:buFont typeface="Arial"/>
              <a:buNone/>
            </a:pPr>
            <a:endParaRPr/>
          </a:p>
          <a:p>
            <a:pPr marL="285750" lvl="0" indent="-171450" algn="l" rtl="0">
              <a:lnSpc>
                <a:spcPct val="90000"/>
              </a:lnSpc>
              <a:spcBef>
                <a:spcPts val="1000"/>
              </a:spcBef>
              <a:spcAft>
                <a:spcPts val="0"/>
              </a:spcAft>
              <a:buClr>
                <a:schemeClr val="dk1"/>
              </a:buClr>
              <a:buSzPts val="1800"/>
              <a:buFont typeface="Arial"/>
              <a:buNone/>
            </a:pPr>
            <a:endParaRPr/>
          </a:p>
          <a:p>
            <a:pPr marL="285750" lvl="0" indent="-285750" algn="l" rtl="0">
              <a:lnSpc>
                <a:spcPct val="90000"/>
              </a:lnSpc>
              <a:spcBef>
                <a:spcPts val="1000"/>
              </a:spcBef>
              <a:spcAft>
                <a:spcPts val="0"/>
              </a:spcAft>
              <a:buClr>
                <a:schemeClr val="dk1"/>
              </a:buClr>
              <a:buSzPts val="1800"/>
              <a:buFont typeface="Arial"/>
              <a:buChar char="•"/>
            </a:pPr>
            <a:r>
              <a:rPr lang="en-US"/>
              <a:t>Place one inside the other and be sure that the distance between the walls of the cans is between 2-5 cm.</a:t>
            </a:r>
            <a:endParaRPr/>
          </a:p>
          <a:p>
            <a:pPr marL="285750" lvl="0" indent="-171450" algn="l" rtl="0">
              <a:lnSpc>
                <a:spcPct val="90000"/>
              </a:lnSpc>
              <a:spcBef>
                <a:spcPts val="1000"/>
              </a:spcBef>
              <a:spcAft>
                <a:spcPts val="0"/>
              </a:spcAft>
              <a:buClr>
                <a:schemeClr val="dk1"/>
              </a:buClr>
              <a:buSzPts val="1800"/>
              <a:buFont typeface="Arial"/>
              <a:buNone/>
            </a:pPr>
            <a:endParaRPr/>
          </a:p>
          <a:p>
            <a:pPr marL="0" lvl="0" indent="0" algn="l" rtl="0">
              <a:lnSpc>
                <a:spcPct val="90000"/>
              </a:lnSpc>
              <a:spcBef>
                <a:spcPts val="1000"/>
              </a:spcBef>
              <a:spcAft>
                <a:spcPts val="0"/>
              </a:spcAft>
              <a:buClr>
                <a:schemeClr val="dk1"/>
              </a:buClr>
              <a:buSzPts val="1400"/>
              <a:buNone/>
            </a:pPr>
            <a:r>
              <a:rPr lang="en-US" sz="1400" i="1"/>
              <a:t>Caution students when cutting the bottom of the cans, and when handling the cans when doing the infiltration protocol- the raw edges are sharp. </a:t>
            </a:r>
            <a:endParaRPr/>
          </a:p>
        </p:txBody>
      </p:sp>
      <p:pic>
        <p:nvPicPr>
          <p:cNvPr id="189" name="Google Shape;189;p11" descr="Two photographs. The first photograph show two different sized coffee cans. The second photo shows the smaller can placed inside the larger. "/>
          <p:cNvPicPr preferRelativeResize="0">
            <a:picLocks noGrp="1"/>
          </p:cNvPicPr>
          <p:nvPr>
            <p:ph type="body" idx="2"/>
          </p:nvPr>
        </p:nvPicPr>
        <p:blipFill rotWithShape="1">
          <a:blip r:embed="rId5">
            <a:alphaModFix/>
          </a:blip>
          <a:srcRect/>
          <a:stretch/>
        </p:blipFill>
        <p:spPr>
          <a:xfrm>
            <a:off x="4901783" y="1772482"/>
            <a:ext cx="3991178" cy="46445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196" name="Google Shape;196;p12" descr="Banner: Soil Infiltration Protocol"/>
          <p:cNvPicPr preferRelativeResize="0"/>
          <p:nvPr/>
        </p:nvPicPr>
        <p:blipFill rotWithShape="1">
          <a:blip r:embed="rId3">
            <a:alphaModFix/>
          </a:blip>
          <a:srcRect/>
          <a:stretch/>
        </p:blipFill>
        <p:spPr>
          <a:xfrm>
            <a:off x="1253661" y="-51602"/>
            <a:ext cx="7960458" cy="1019791"/>
          </a:xfrm>
          <a:prstGeom prst="rect">
            <a:avLst/>
          </a:prstGeom>
          <a:noFill/>
          <a:ln>
            <a:noFill/>
          </a:ln>
        </p:spPr>
      </p:pic>
      <p:pic>
        <p:nvPicPr>
          <p:cNvPr id="197" name="Google Shape;197;p12" descr="Menu: Preparing a dual-ring infiltrometer"/>
          <p:cNvPicPr preferRelativeResize="0"/>
          <p:nvPr/>
        </p:nvPicPr>
        <p:blipFill rotWithShape="1">
          <a:blip r:embed="rId4">
            <a:alphaModFix/>
          </a:blip>
          <a:srcRect/>
          <a:stretch/>
        </p:blipFill>
        <p:spPr>
          <a:xfrm>
            <a:off x="-35984" y="-102447"/>
            <a:ext cx="1293283" cy="6960447"/>
          </a:xfrm>
          <a:prstGeom prst="rect">
            <a:avLst/>
          </a:prstGeom>
          <a:noFill/>
          <a:ln>
            <a:noFill/>
          </a:ln>
        </p:spPr>
      </p:pic>
      <p:sp>
        <p:nvSpPr>
          <p:cNvPr id="198" name="Title"/>
          <p:cNvSpPr txBox="1">
            <a:spLocks noGrp="1"/>
          </p:cNvSpPr>
          <p:nvPr>
            <p:ph type="title"/>
          </p:nvPr>
        </p:nvSpPr>
        <p:spPr>
          <a:xfrm>
            <a:off x="1327419" y="734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Measuring your Dual-Ring Infiltrometer</a:t>
            </a:r>
            <a:endParaRPr/>
          </a:p>
        </p:txBody>
      </p:sp>
      <p:sp>
        <p:nvSpPr>
          <p:cNvPr id="199" name="Google Shape;199;p12"/>
          <p:cNvSpPr txBox="1">
            <a:spLocks noGrp="1"/>
          </p:cNvSpPr>
          <p:nvPr>
            <p:ph type="body" idx="1"/>
          </p:nvPr>
        </p:nvSpPr>
        <p:spPr>
          <a:xfrm>
            <a:off x="1545317" y="2065726"/>
            <a:ext cx="6789214" cy="435133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000000"/>
              </a:buClr>
              <a:buSzPts val="1800"/>
              <a:buFont typeface="Arial"/>
              <a:buChar char="•"/>
            </a:pPr>
            <a:r>
              <a:rPr lang="en-US">
                <a:solidFill>
                  <a:srgbClr val="000000"/>
                </a:solidFill>
              </a:rPr>
              <a:t>Measure and record the width of your reference band (in mm). </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Measure and record the widths of your inner and outer rings (in cm- see below).</a:t>
            </a:r>
            <a:endParaRPr/>
          </a:p>
          <a:p>
            <a:pPr marL="0" lvl="0" indent="0" algn="l" rtl="0">
              <a:lnSpc>
                <a:spcPct val="90000"/>
              </a:lnSpc>
              <a:spcBef>
                <a:spcPts val="1000"/>
              </a:spcBef>
              <a:spcAft>
                <a:spcPts val="0"/>
              </a:spcAft>
              <a:buClr>
                <a:schemeClr val="dk1"/>
              </a:buClr>
              <a:buSzPts val="1800"/>
              <a:buNone/>
            </a:pPr>
            <a:endParaRPr>
              <a:solidFill>
                <a:srgbClr val="000000"/>
              </a:solidFill>
            </a:endParaRPr>
          </a:p>
        </p:txBody>
      </p:sp>
      <p:pic>
        <p:nvPicPr>
          <p:cNvPr id="200" name="Google Shape;200;p12" descr="Photos showing the investigator measuring the width of the reference band in mm, and showing how to measure the width of the inner and outer rings in cm."/>
          <p:cNvPicPr preferRelativeResize="0">
            <a:picLocks noGrp="1"/>
          </p:cNvPicPr>
          <p:nvPr>
            <p:ph type="body" idx="2"/>
          </p:nvPr>
        </p:nvPicPr>
        <p:blipFill rotWithShape="1">
          <a:blip r:embed="rId5">
            <a:alphaModFix/>
          </a:blip>
          <a:srcRect/>
          <a:stretch/>
        </p:blipFill>
        <p:spPr>
          <a:xfrm>
            <a:off x="1327419" y="3549595"/>
            <a:ext cx="7696660" cy="24882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07" name="Google Shape;207;p13" descr="Banner: Soil Infiltration Protocol"/>
          <p:cNvPicPr preferRelativeResize="0"/>
          <p:nvPr/>
        </p:nvPicPr>
        <p:blipFill rotWithShape="1">
          <a:blip r:embed="rId3">
            <a:alphaModFix/>
          </a:blip>
          <a:srcRect/>
          <a:stretch/>
        </p:blipFill>
        <p:spPr>
          <a:xfrm>
            <a:off x="1253661" y="-51602"/>
            <a:ext cx="7960458" cy="1019791"/>
          </a:xfrm>
          <a:prstGeom prst="rect">
            <a:avLst/>
          </a:prstGeom>
          <a:noFill/>
          <a:ln>
            <a:noFill/>
          </a:ln>
        </p:spPr>
      </p:pic>
      <p:pic>
        <p:nvPicPr>
          <p:cNvPr id="208" name="Google Shape;208;p13" descr="Menu: Preparing a dual-ring infiltrometer"/>
          <p:cNvPicPr preferRelativeResize="0"/>
          <p:nvPr/>
        </p:nvPicPr>
        <p:blipFill rotWithShape="1">
          <a:blip r:embed="rId4">
            <a:alphaModFix/>
          </a:blip>
          <a:srcRect/>
          <a:stretch/>
        </p:blipFill>
        <p:spPr>
          <a:xfrm>
            <a:off x="-35984" y="-102447"/>
            <a:ext cx="1293283" cy="6960447"/>
          </a:xfrm>
          <a:prstGeom prst="rect">
            <a:avLst/>
          </a:prstGeom>
          <a:noFill/>
          <a:ln>
            <a:noFill/>
          </a:ln>
        </p:spPr>
      </p:pic>
      <p:sp>
        <p:nvSpPr>
          <p:cNvPr id="209" name="Title"/>
          <p:cNvSpPr txBox="1">
            <a:spLocks noGrp="1"/>
          </p:cNvSpPr>
          <p:nvPr>
            <p:ph type="title"/>
          </p:nvPr>
        </p:nvSpPr>
        <p:spPr>
          <a:xfrm>
            <a:off x="1327419" y="734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Marking the Outside of the Dual-Ring Infiltrometer</a:t>
            </a:r>
            <a:endParaRPr/>
          </a:p>
        </p:txBody>
      </p:sp>
      <p:sp>
        <p:nvSpPr>
          <p:cNvPr id="210" name="Google Shape;210;p13"/>
          <p:cNvSpPr txBox="1">
            <a:spLocks noGrp="1"/>
          </p:cNvSpPr>
          <p:nvPr>
            <p:ph type="body" idx="1"/>
          </p:nvPr>
        </p:nvSpPr>
        <p:spPr>
          <a:xfrm>
            <a:off x="1545317" y="2065726"/>
            <a:ext cx="678921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Mark 2 cm and 5 cm from the bottom of each can as a reference for when you will push the can into the soil at least 2 cm but not deeper than 5 cm.</a:t>
            </a:r>
            <a:endParaRPr/>
          </a:p>
          <a:p>
            <a:pPr marL="0" lvl="0" indent="0" algn="l" rtl="0">
              <a:lnSpc>
                <a:spcPct val="90000"/>
              </a:lnSpc>
              <a:spcBef>
                <a:spcPts val="1000"/>
              </a:spcBef>
              <a:spcAft>
                <a:spcPts val="0"/>
              </a:spcAft>
              <a:buClr>
                <a:schemeClr val="dk1"/>
              </a:buClr>
              <a:buSzPts val="1800"/>
              <a:buNone/>
            </a:pPr>
            <a:endParaRPr>
              <a:solidFill>
                <a:srgbClr val="000000"/>
              </a:solidFill>
            </a:endParaRPr>
          </a:p>
        </p:txBody>
      </p:sp>
      <p:pic>
        <p:nvPicPr>
          <p:cNvPr id="211" name="Google Shape;211;p13" descr="Photograph of the outside of the can. There are marks at 2 cm and 5 cm showing the range where you should push the can into the soil. "/>
          <p:cNvPicPr preferRelativeResize="0">
            <a:picLocks noGrp="1"/>
          </p:cNvPicPr>
          <p:nvPr>
            <p:ph type="body" idx="2"/>
          </p:nvPr>
        </p:nvPicPr>
        <p:blipFill rotWithShape="1">
          <a:blip r:embed="rId5">
            <a:alphaModFix/>
          </a:blip>
          <a:srcRect/>
          <a:stretch/>
        </p:blipFill>
        <p:spPr>
          <a:xfrm>
            <a:off x="2380624" y="3011600"/>
            <a:ext cx="4919585" cy="36063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18" name="Google Shape;218;p14" descr="Banner: Soil Infiltration Protocol"/>
          <p:cNvPicPr preferRelativeResize="0"/>
          <p:nvPr/>
        </p:nvPicPr>
        <p:blipFill rotWithShape="1">
          <a:blip r:embed="rId3">
            <a:alphaModFix/>
          </a:blip>
          <a:srcRect/>
          <a:stretch/>
        </p:blipFill>
        <p:spPr>
          <a:xfrm>
            <a:off x="1253661" y="-51602"/>
            <a:ext cx="7960458" cy="1019791"/>
          </a:xfrm>
          <a:prstGeom prst="rect">
            <a:avLst/>
          </a:prstGeom>
          <a:noFill/>
          <a:ln>
            <a:noFill/>
          </a:ln>
        </p:spPr>
      </p:pic>
      <p:pic>
        <p:nvPicPr>
          <p:cNvPr id="219" name="Google Shape;219;p14" descr="Menu: Preparing a dual-ring infiltrometer"/>
          <p:cNvPicPr preferRelativeResize="0"/>
          <p:nvPr/>
        </p:nvPicPr>
        <p:blipFill rotWithShape="1">
          <a:blip r:embed="rId4">
            <a:alphaModFix/>
          </a:blip>
          <a:srcRect/>
          <a:stretch/>
        </p:blipFill>
        <p:spPr>
          <a:xfrm>
            <a:off x="-35984" y="-102447"/>
            <a:ext cx="1293283" cy="6960447"/>
          </a:xfrm>
          <a:prstGeom prst="rect">
            <a:avLst/>
          </a:prstGeom>
          <a:noFill/>
          <a:ln>
            <a:noFill/>
          </a:ln>
        </p:spPr>
      </p:pic>
      <p:sp>
        <p:nvSpPr>
          <p:cNvPr id="220" name="Title"/>
          <p:cNvSpPr txBox="1">
            <a:spLocks noGrp="1"/>
          </p:cNvSpPr>
          <p:nvPr>
            <p:ph type="title"/>
          </p:nvPr>
        </p:nvSpPr>
        <p:spPr>
          <a:xfrm>
            <a:off x="1327419" y="734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Diagram of the Finished Dual-Ring Infiltrometer</a:t>
            </a:r>
            <a:endParaRPr/>
          </a:p>
        </p:txBody>
      </p:sp>
      <p:sp>
        <p:nvSpPr>
          <p:cNvPr id="221" name="Google Shape;221;p14"/>
          <p:cNvSpPr txBox="1">
            <a:spLocks noGrp="1"/>
          </p:cNvSpPr>
          <p:nvPr>
            <p:ph type="body" idx="1"/>
          </p:nvPr>
        </p:nvSpPr>
        <p:spPr>
          <a:xfrm>
            <a:off x="1530327" y="1753917"/>
            <a:ext cx="678921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This illustration shows a fully constructed Dual Ring Infiltrometer in the soil.</a:t>
            </a:r>
            <a:endParaRPr/>
          </a:p>
          <a:p>
            <a:pPr marL="0" lvl="0" indent="0" algn="l" rtl="0">
              <a:lnSpc>
                <a:spcPct val="90000"/>
              </a:lnSpc>
              <a:spcBef>
                <a:spcPts val="1000"/>
              </a:spcBef>
              <a:spcAft>
                <a:spcPts val="0"/>
              </a:spcAft>
              <a:buClr>
                <a:schemeClr val="dk1"/>
              </a:buClr>
              <a:buSzPts val="1800"/>
              <a:buNone/>
            </a:pPr>
            <a:endParaRPr>
              <a:solidFill>
                <a:srgbClr val="000000"/>
              </a:solidFill>
            </a:endParaRPr>
          </a:p>
        </p:txBody>
      </p:sp>
      <p:pic>
        <p:nvPicPr>
          <p:cNvPr id="222" name="Google Shape;222;p14" descr="Diagram of the two cans: one can is inside the other can, they are spaced between 2-5 cm apart. The apparatus is pushed 2-5 cm into the ground. "/>
          <p:cNvPicPr preferRelativeResize="0">
            <a:picLocks noGrp="1"/>
          </p:cNvPicPr>
          <p:nvPr>
            <p:ph type="body" idx="2"/>
          </p:nvPr>
        </p:nvPicPr>
        <p:blipFill rotWithShape="1">
          <a:blip r:embed="rId5">
            <a:alphaModFix/>
          </a:blip>
          <a:srcRect/>
          <a:stretch/>
        </p:blipFill>
        <p:spPr>
          <a:xfrm>
            <a:off x="1953116" y="2330796"/>
            <a:ext cx="6561548" cy="41789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28" name="Google Shape;228;p15" descr="Banner: Soil Infiltration Protocol"/>
          <p:cNvPicPr preferRelativeResize="0"/>
          <p:nvPr/>
        </p:nvPicPr>
        <p:blipFill rotWithShape="1">
          <a:blip r:embed="rId3">
            <a:alphaModFix/>
          </a:blip>
          <a:srcRect/>
          <a:stretch/>
        </p:blipFill>
        <p:spPr>
          <a:xfrm>
            <a:off x="1183542" y="-33866"/>
            <a:ext cx="7960458" cy="1019791"/>
          </a:xfrm>
          <a:prstGeom prst="rect">
            <a:avLst/>
          </a:prstGeom>
          <a:noFill/>
          <a:ln>
            <a:noFill/>
          </a:ln>
        </p:spPr>
      </p:pic>
      <p:pic>
        <p:nvPicPr>
          <p:cNvPr id="229" name="Google Shape;229;p15" descr="Menu: Measuring infiltration rates"/>
          <p:cNvPicPr preferRelativeResize="0"/>
          <p:nvPr/>
        </p:nvPicPr>
        <p:blipFill rotWithShape="1">
          <a:blip r:embed="rId4">
            <a:alphaModFix/>
          </a:blip>
          <a:srcRect/>
          <a:stretch/>
        </p:blipFill>
        <p:spPr>
          <a:xfrm>
            <a:off x="-34172" y="-33866"/>
            <a:ext cx="1253067" cy="6891866"/>
          </a:xfrm>
          <a:prstGeom prst="rect">
            <a:avLst/>
          </a:prstGeom>
          <a:noFill/>
          <a:ln>
            <a:noFill/>
          </a:ln>
        </p:spPr>
      </p:pic>
      <p:sp>
        <p:nvSpPr>
          <p:cNvPr id="230" name="Title"/>
          <p:cNvSpPr txBox="1">
            <a:spLocks noGrp="1"/>
          </p:cNvSpPr>
          <p:nvPr>
            <p:ph type="title"/>
          </p:nvPr>
        </p:nvSpPr>
        <p:spPr>
          <a:xfrm>
            <a:off x="1257300" y="97710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Measuring Infiltration Rates: Clear Vegetation</a:t>
            </a:r>
            <a:endParaRPr/>
          </a:p>
        </p:txBody>
      </p:sp>
      <p:sp>
        <p:nvSpPr>
          <p:cNvPr id="231" name="Google Shape;231;p15"/>
          <p:cNvSpPr txBox="1">
            <a:spLocks noGrp="1"/>
          </p:cNvSpPr>
          <p:nvPr>
            <p:ph type="body" idx="1"/>
          </p:nvPr>
        </p:nvSpPr>
        <p:spPr>
          <a:xfrm>
            <a:off x="1467611" y="2064147"/>
            <a:ext cx="265281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Clip any vegetation (grass) to the ground surface and remove all loose organic cover over an area just larger than your largest can. Try not to disturb the soil. </a:t>
            </a:r>
            <a:endParaRPr/>
          </a:p>
        </p:txBody>
      </p:sp>
      <p:pic>
        <p:nvPicPr>
          <p:cNvPr id="232" name="Google Shape;232;p15" descr="Photograph of soil with vegetation and debris removed, in preparation for placing the apparatus."/>
          <p:cNvPicPr preferRelativeResize="0">
            <a:picLocks noGrp="1"/>
          </p:cNvPicPr>
          <p:nvPr>
            <p:ph type="body" idx="2"/>
          </p:nvPr>
        </p:nvPicPr>
        <p:blipFill rotWithShape="1">
          <a:blip r:embed="rId5">
            <a:alphaModFix/>
          </a:blip>
          <a:srcRect/>
          <a:stretch/>
        </p:blipFill>
        <p:spPr>
          <a:xfrm>
            <a:off x="4789910" y="2064147"/>
            <a:ext cx="3684600" cy="43513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38" name="Google Shape;238;p16" descr="Banner: Soil Infiltration Protocol"/>
          <p:cNvPicPr preferRelativeResize="0"/>
          <p:nvPr/>
        </p:nvPicPr>
        <p:blipFill rotWithShape="1">
          <a:blip r:embed="rId3">
            <a:alphaModFix/>
          </a:blip>
          <a:srcRect/>
          <a:stretch/>
        </p:blipFill>
        <p:spPr>
          <a:xfrm>
            <a:off x="1218895" y="-27001"/>
            <a:ext cx="7960458" cy="1019791"/>
          </a:xfrm>
          <a:prstGeom prst="rect">
            <a:avLst/>
          </a:prstGeom>
          <a:noFill/>
          <a:ln>
            <a:noFill/>
          </a:ln>
        </p:spPr>
      </p:pic>
      <p:pic>
        <p:nvPicPr>
          <p:cNvPr id="239" name="Google Shape;239;p16" descr="Menu: Measuring infiltration rates"/>
          <p:cNvPicPr preferRelativeResize="0"/>
          <p:nvPr/>
        </p:nvPicPr>
        <p:blipFill rotWithShape="1">
          <a:blip r:embed="rId4">
            <a:alphaModFix/>
          </a:blip>
          <a:srcRect/>
          <a:stretch/>
        </p:blipFill>
        <p:spPr>
          <a:xfrm>
            <a:off x="-34172" y="-33866"/>
            <a:ext cx="1253067" cy="6891866"/>
          </a:xfrm>
          <a:prstGeom prst="rect">
            <a:avLst/>
          </a:prstGeom>
          <a:noFill/>
          <a:ln>
            <a:noFill/>
          </a:ln>
        </p:spPr>
      </p:pic>
      <p:sp>
        <p:nvSpPr>
          <p:cNvPr id="240" name="Title"/>
          <p:cNvSpPr txBox="1">
            <a:spLocks noGrp="1"/>
          </p:cNvSpPr>
          <p:nvPr>
            <p:ph type="title"/>
          </p:nvPr>
        </p:nvSpPr>
        <p:spPr>
          <a:xfrm>
            <a:off x="1362185" y="85338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Push Cans into the Soil</a:t>
            </a:r>
            <a:endParaRPr/>
          </a:p>
        </p:txBody>
      </p:sp>
      <p:sp>
        <p:nvSpPr>
          <p:cNvPr id="241" name="Google Shape;241;p16"/>
          <p:cNvSpPr txBox="1">
            <a:spLocks noGrp="1"/>
          </p:cNvSpPr>
          <p:nvPr>
            <p:ph type="body" idx="1"/>
          </p:nvPr>
        </p:nvSpPr>
        <p:spPr>
          <a:xfrm>
            <a:off x="1467610" y="2064147"/>
            <a:ext cx="4003799" cy="435133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000000"/>
              </a:buClr>
              <a:buSzPts val="1800"/>
              <a:buFont typeface="Arial"/>
              <a:buChar char="•"/>
            </a:pPr>
            <a:r>
              <a:rPr lang="en-US">
                <a:solidFill>
                  <a:srgbClr val="000000"/>
                </a:solidFill>
              </a:rPr>
              <a:t>Starting with the smaller can, twist the cans 2 - 5 cm into the soil.</a:t>
            </a:r>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Use the reference points you marked earlier as guides. </a:t>
            </a:r>
            <a:endParaRPr/>
          </a:p>
        </p:txBody>
      </p:sp>
      <p:pic>
        <p:nvPicPr>
          <p:cNvPr id="242" name="Google Shape;242;p16" descr="Image of the two cans and the reference marks made with a permanent marker on the outside, to provide a reference for how deep to install the cans. "/>
          <p:cNvPicPr preferRelativeResize="0">
            <a:picLocks noGrp="1"/>
          </p:cNvPicPr>
          <p:nvPr>
            <p:ph type="body" idx="2"/>
          </p:nvPr>
        </p:nvPicPr>
        <p:blipFill rotWithShape="1">
          <a:blip r:embed="rId5">
            <a:alphaModFix/>
          </a:blip>
          <a:srcRect/>
          <a:stretch/>
        </p:blipFill>
        <p:spPr>
          <a:xfrm>
            <a:off x="6068200" y="1417783"/>
            <a:ext cx="2761005" cy="516238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48" name="Google Shape;248;p17" descr="Banner: Soil Infiltration Protocol"/>
          <p:cNvPicPr preferRelativeResize="0"/>
          <p:nvPr/>
        </p:nvPicPr>
        <p:blipFill rotWithShape="1">
          <a:blip r:embed="rId3">
            <a:alphaModFix/>
          </a:blip>
          <a:srcRect/>
          <a:stretch/>
        </p:blipFill>
        <p:spPr>
          <a:xfrm>
            <a:off x="1198532" y="-33866"/>
            <a:ext cx="7960458" cy="1019791"/>
          </a:xfrm>
          <a:prstGeom prst="rect">
            <a:avLst/>
          </a:prstGeom>
          <a:noFill/>
          <a:ln>
            <a:noFill/>
          </a:ln>
        </p:spPr>
      </p:pic>
      <p:pic>
        <p:nvPicPr>
          <p:cNvPr id="249" name="Google Shape;249;p17" descr="Menu: Measuring infiltration rates"/>
          <p:cNvPicPr preferRelativeResize="0"/>
          <p:nvPr/>
        </p:nvPicPr>
        <p:blipFill rotWithShape="1">
          <a:blip r:embed="rId4">
            <a:alphaModFix/>
          </a:blip>
          <a:srcRect/>
          <a:stretch/>
        </p:blipFill>
        <p:spPr>
          <a:xfrm>
            <a:off x="-34172" y="-33866"/>
            <a:ext cx="1253067" cy="6891866"/>
          </a:xfrm>
          <a:prstGeom prst="rect">
            <a:avLst/>
          </a:prstGeom>
          <a:noFill/>
          <a:ln>
            <a:noFill/>
          </a:ln>
        </p:spPr>
      </p:pic>
      <p:sp>
        <p:nvSpPr>
          <p:cNvPr id="250" name="Title"/>
          <p:cNvSpPr txBox="1">
            <a:spLocks noGrp="1"/>
          </p:cNvSpPr>
          <p:nvPr>
            <p:ph type="title"/>
          </p:nvPr>
        </p:nvSpPr>
        <p:spPr>
          <a:xfrm>
            <a:off x="1362185" y="85338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Instilling Cans in Hard Soil </a:t>
            </a:r>
            <a:endParaRPr/>
          </a:p>
        </p:txBody>
      </p:sp>
      <p:sp>
        <p:nvSpPr>
          <p:cNvPr id="251" name="Google Shape;251;p17"/>
          <p:cNvSpPr txBox="1">
            <a:spLocks noGrp="1"/>
          </p:cNvSpPr>
          <p:nvPr>
            <p:ph type="body" idx="1"/>
          </p:nvPr>
        </p:nvSpPr>
        <p:spPr>
          <a:xfrm>
            <a:off x="1583808" y="2004186"/>
            <a:ext cx="7300164" cy="307747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You may use a hammer to pound the can into the surface. If you do, place a block of wood between the hammer and the top of the can to distribute the force of the hammering.</a:t>
            </a:r>
            <a:endParaRPr/>
          </a:p>
          <a:p>
            <a:pPr marL="285750" lvl="0" indent="-171450" algn="l" rtl="0">
              <a:lnSpc>
                <a:spcPct val="90000"/>
              </a:lnSpc>
              <a:spcBef>
                <a:spcPts val="2000"/>
              </a:spcBef>
              <a:spcAft>
                <a:spcPts val="0"/>
              </a:spcAft>
              <a:buClr>
                <a:schemeClr val="dk1"/>
              </a:buClr>
              <a:buSzPts val="1800"/>
              <a:buFont typeface="Arial"/>
              <a:buNone/>
            </a:pPr>
            <a:endParaRPr>
              <a:solidFill>
                <a:srgbClr val="000000"/>
              </a:solidFill>
            </a:endParaRPr>
          </a:p>
          <a:p>
            <a:pPr marL="0" lvl="0" indent="0" algn="l" rtl="0">
              <a:lnSpc>
                <a:spcPct val="100000"/>
              </a:lnSpc>
              <a:spcBef>
                <a:spcPts val="1000"/>
              </a:spcBef>
              <a:spcAft>
                <a:spcPts val="0"/>
              </a:spcAft>
              <a:buClr>
                <a:srgbClr val="000000"/>
              </a:buClr>
              <a:buSzPts val="1800"/>
              <a:buNone/>
            </a:pPr>
            <a:r>
              <a:rPr lang="en-US">
                <a:solidFill>
                  <a:srgbClr val="000000"/>
                </a:solidFill>
              </a:rPr>
              <a:t>Do not hammer so hard that the can crumples, but a little bending at the top is okay. </a:t>
            </a:r>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p:txBody>
      </p:sp>
      <p:pic>
        <p:nvPicPr>
          <p:cNvPr id="252" name="Google Shape;252;p17" descr="Photgraph of using a block of wood placed on top of the cans and a hammer to push the apparatus into hard soil. "/>
          <p:cNvPicPr preferRelativeResize="0">
            <a:picLocks noGrp="1"/>
          </p:cNvPicPr>
          <p:nvPr>
            <p:ph type="body" idx="2"/>
          </p:nvPr>
        </p:nvPicPr>
        <p:blipFill rotWithShape="1">
          <a:blip r:embed="rId5">
            <a:alphaModFix/>
          </a:blip>
          <a:srcRect/>
          <a:stretch/>
        </p:blipFill>
        <p:spPr>
          <a:xfrm>
            <a:off x="3337656" y="3909751"/>
            <a:ext cx="4936913" cy="28224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58" name="Google Shape;258;p18" descr="Banner: Soil Infiltration Protocol"/>
          <p:cNvPicPr preferRelativeResize="0"/>
          <p:nvPr/>
        </p:nvPicPr>
        <p:blipFill rotWithShape="1">
          <a:blip r:embed="rId3">
            <a:alphaModFix/>
          </a:blip>
          <a:srcRect/>
          <a:stretch/>
        </p:blipFill>
        <p:spPr>
          <a:xfrm>
            <a:off x="1218895" y="-33866"/>
            <a:ext cx="7960458" cy="1019791"/>
          </a:xfrm>
          <a:prstGeom prst="rect">
            <a:avLst/>
          </a:prstGeom>
          <a:noFill/>
          <a:ln>
            <a:noFill/>
          </a:ln>
        </p:spPr>
      </p:pic>
      <p:pic>
        <p:nvPicPr>
          <p:cNvPr id="259" name="Google Shape;259;p18" descr="Menu: Measuring infiltration rates"/>
          <p:cNvPicPr preferRelativeResize="0"/>
          <p:nvPr/>
        </p:nvPicPr>
        <p:blipFill rotWithShape="1">
          <a:blip r:embed="rId4">
            <a:alphaModFix/>
          </a:blip>
          <a:srcRect/>
          <a:stretch/>
        </p:blipFill>
        <p:spPr>
          <a:xfrm>
            <a:off x="-34172" y="-33866"/>
            <a:ext cx="1253067" cy="6891866"/>
          </a:xfrm>
          <a:prstGeom prst="rect">
            <a:avLst/>
          </a:prstGeom>
          <a:noFill/>
          <a:ln>
            <a:noFill/>
          </a:ln>
        </p:spPr>
      </p:pic>
      <p:sp>
        <p:nvSpPr>
          <p:cNvPr id="260" name="Title"/>
          <p:cNvSpPr txBox="1">
            <a:spLocks noGrp="1"/>
          </p:cNvSpPr>
          <p:nvPr>
            <p:ph type="title"/>
          </p:nvPr>
        </p:nvSpPr>
        <p:spPr>
          <a:xfrm>
            <a:off x="1362185" y="6786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Overview of Measuring Soil Infiltration</a:t>
            </a:r>
            <a:endParaRPr dirty="0"/>
          </a:p>
        </p:txBody>
      </p:sp>
      <p:sp>
        <p:nvSpPr>
          <p:cNvPr id="261" name="Google Shape;261;p18"/>
          <p:cNvSpPr txBox="1">
            <a:spLocks noGrp="1"/>
          </p:cNvSpPr>
          <p:nvPr>
            <p:ph type="body" idx="1"/>
          </p:nvPr>
        </p:nvSpPr>
        <p:spPr>
          <a:xfrm>
            <a:off x="1362185" y="1738889"/>
            <a:ext cx="7300164" cy="3077479"/>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000000"/>
              </a:buClr>
              <a:buSzPts val="1800"/>
              <a:buFont typeface="Arial"/>
              <a:buChar char="•"/>
            </a:pPr>
            <a:r>
              <a:rPr lang="en-US">
                <a:solidFill>
                  <a:srgbClr val="000000"/>
                </a:solidFill>
              </a:rPr>
              <a:t>Once the rings are in the soil, if you are using a stop watch, start it.</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Pour water into both rings</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When you pour water into the rings, the outer ring should not be leaking water to the surface around its rim. If it is, start over in another location, push the outer ring deeper into the soil, or pack mud around its base. </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Prepare to record your data with the Data Entry app or on the Data Entry Sheet</a:t>
            </a:r>
            <a:endParaRPr/>
          </a:p>
          <a:p>
            <a:pPr marL="0" lvl="0" indent="0" algn="l" rtl="0">
              <a:lnSpc>
                <a:spcPct val="90000"/>
              </a:lnSpc>
              <a:spcBef>
                <a:spcPts val="1000"/>
              </a:spcBef>
              <a:spcAft>
                <a:spcPts val="0"/>
              </a:spcAft>
              <a:buClr>
                <a:srgbClr val="000000"/>
              </a:buClr>
              <a:buSzPts val="1800"/>
              <a:buNone/>
            </a:pPr>
            <a:r>
              <a:rPr lang="en-US">
                <a:solidFill>
                  <a:srgbClr val="000000"/>
                </a:solidFill>
              </a:rPr>
              <a:t> </a:t>
            </a:r>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p:txBody>
      </p:sp>
      <p:pic>
        <p:nvPicPr>
          <p:cNvPr id="262" name="Google Shape;262;p18" descr="Photograph of water being poured into both rings of the infiltrometer."/>
          <p:cNvPicPr preferRelativeResize="0">
            <a:picLocks noGrp="1"/>
          </p:cNvPicPr>
          <p:nvPr>
            <p:ph type="body" idx="2"/>
          </p:nvPr>
        </p:nvPicPr>
        <p:blipFill rotWithShape="1">
          <a:blip r:embed="rId5">
            <a:alphaModFix/>
          </a:blip>
          <a:srcRect/>
          <a:stretch/>
        </p:blipFill>
        <p:spPr>
          <a:xfrm>
            <a:off x="2005871" y="4036496"/>
            <a:ext cx="5953906" cy="251024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68" name="Google Shape;268;p19" descr="Banner: Soil Infiltration Protocol"/>
          <p:cNvPicPr preferRelativeResize="0"/>
          <p:nvPr/>
        </p:nvPicPr>
        <p:blipFill rotWithShape="1">
          <a:blip r:embed="rId3">
            <a:alphaModFix/>
          </a:blip>
          <a:srcRect/>
          <a:stretch/>
        </p:blipFill>
        <p:spPr>
          <a:xfrm>
            <a:off x="1183542" y="-51165"/>
            <a:ext cx="7960458" cy="1019791"/>
          </a:xfrm>
          <a:prstGeom prst="rect">
            <a:avLst/>
          </a:prstGeom>
          <a:noFill/>
          <a:ln>
            <a:noFill/>
          </a:ln>
        </p:spPr>
      </p:pic>
      <p:pic>
        <p:nvPicPr>
          <p:cNvPr id="269" name="Google Shape;269;p19" descr="Menu: Measuring infiltration rates"/>
          <p:cNvPicPr preferRelativeResize="0"/>
          <p:nvPr/>
        </p:nvPicPr>
        <p:blipFill rotWithShape="1">
          <a:blip r:embed="rId4">
            <a:alphaModFix/>
          </a:blip>
          <a:srcRect/>
          <a:stretch/>
        </p:blipFill>
        <p:spPr>
          <a:xfrm>
            <a:off x="-34172" y="-33866"/>
            <a:ext cx="1253067" cy="6891866"/>
          </a:xfrm>
          <a:prstGeom prst="rect">
            <a:avLst/>
          </a:prstGeom>
          <a:noFill/>
          <a:ln>
            <a:noFill/>
          </a:ln>
        </p:spPr>
      </p:pic>
      <p:sp>
        <p:nvSpPr>
          <p:cNvPr id="270" name="Title"/>
          <p:cNvSpPr txBox="1">
            <a:spLocks noGrp="1"/>
          </p:cNvSpPr>
          <p:nvPr>
            <p:ph type="title"/>
          </p:nvPr>
        </p:nvSpPr>
        <p:spPr>
          <a:xfrm>
            <a:off x="1362185" y="6786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Pouring Water into the Rings</a:t>
            </a:r>
            <a:endParaRPr dirty="0"/>
          </a:p>
        </p:txBody>
      </p:sp>
      <p:sp>
        <p:nvSpPr>
          <p:cNvPr id="271" name="Google Shape;271;p19"/>
          <p:cNvSpPr txBox="1">
            <a:spLocks noGrp="1"/>
          </p:cNvSpPr>
          <p:nvPr>
            <p:ph type="body" idx="1"/>
          </p:nvPr>
        </p:nvSpPr>
        <p:spPr>
          <a:xfrm>
            <a:off x="1362185" y="1738889"/>
            <a:ext cx="7300164" cy="307747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In the inner ring, pour water to just above the upper reference band and maintain the same water level of the outer ring.</a:t>
            </a:r>
            <a:endParaRPr/>
          </a:p>
          <a:p>
            <a:pPr marL="0" lvl="0" indent="0" algn="l" rtl="0">
              <a:lnSpc>
                <a:spcPct val="90000"/>
              </a:lnSpc>
              <a:spcBef>
                <a:spcPts val="1000"/>
              </a:spcBef>
              <a:spcAft>
                <a:spcPts val="0"/>
              </a:spcAft>
              <a:buClr>
                <a:srgbClr val="000000"/>
              </a:buClr>
              <a:buSzPts val="1800"/>
              <a:buNone/>
            </a:pPr>
            <a:r>
              <a:rPr lang="en-US">
                <a:solidFill>
                  <a:srgbClr val="000000"/>
                </a:solidFill>
              </a:rPr>
              <a:t> </a:t>
            </a:r>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p:txBody>
      </p:sp>
      <p:pic>
        <p:nvPicPr>
          <p:cNvPr id="272" name="Google Shape;272;p19" descr="Photograph showing water in the two rings."/>
          <p:cNvPicPr preferRelativeResize="0">
            <a:picLocks noGrp="1"/>
          </p:cNvPicPr>
          <p:nvPr>
            <p:ph type="body" idx="2"/>
          </p:nvPr>
        </p:nvPicPr>
        <p:blipFill rotWithShape="1">
          <a:blip r:embed="rId5">
            <a:alphaModFix/>
          </a:blip>
          <a:srcRect/>
          <a:stretch/>
        </p:blipFill>
        <p:spPr>
          <a:xfrm>
            <a:off x="3069167" y="2524921"/>
            <a:ext cx="3631436" cy="39358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9" name="Google Shape;99;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97" name="Google Shape;97;p2" descr="Banner: Soil Infiltration Protocol"/>
          <p:cNvPicPr preferRelativeResize="0"/>
          <p:nvPr/>
        </p:nvPicPr>
        <p:blipFill rotWithShape="1">
          <a:blip r:embed="rId3">
            <a:alphaModFix/>
          </a:blip>
          <a:srcRect/>
          <a:stretch/>
        </p:blipFill>
        <p:spPr>
          <a:xfrm>
            <a:off x="1253661" y="-51602"/>
            <a:ext cx="7960458" cy="1019791"/>
          </a:xfrm>
          <a:prstGeom prst="rect">
            <a:avLst/>
          </a:prstGeom>
          <a:noFill/>
          <a:ln>
            <a:noFill/>
          </a:ln>
        </p:spPr>
      </p:pic>
      <p:pic>
        <p:nvPicPr>
          <p:cNvPr id="98" name="Google Shape;98;p2" descr="Menu: Why measure infiltration?"/>
          <p:cNvPicPr preferRelativeResize="0"/>
          <p:nvPr/>
        </p:nvPicPr>
        <p:blipFill rotWithShape="1">
          <a:blip r:embed="rId4">
            <a:alphaModFix/>
          </a:blip>
          <a:srcRect/>
          <a:stretch/>
        </p:blipFill>
        <p:spPr>
          <a:xfrm>
            <a:off x="3360" y="-35858"/>
            <a:ext cx="1268229" cy="6945064"/>
          </a:xfrm>
          <a:prstGeom prst="rect">
            <a:avLst/>
          </a:prstGeom>
          <a:noFill/>
          <a:ln>
            <a:noFill/>
          </a:ln>
        </p:spPr>
      </p:pic>
      <p:sp>
        <p:nvSpPr>
          <p:cNvPr id="100" name="Title"/>
          <p:cNvSpPr txBox="1">
            <a:spLocks noGrp="1"/>
          </p:cNvSpPr>
          <p:nvPr>
            <p:ph type="title"/>
          </p:nvPr>
        </p:nvSpPr>
        <p:spPr>
          <a:xfrm>
            <a:off x="1347690" y="799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Overview and Learning Objectives</a:t>
            </a:r>
            <a:endParaRPr sz="2800" b="1">
              <a:solidFill>
                <a:srgbClr val="48340C"/>
              </a:solidFill>
              <a:latin typeface="Calibri"/>
              <a:ea typeface="Calibri"/>
              <a:cs typeface="Calibri"/>
              <a:sym typeface="Calibri"/>
            </a:endParaRPr>
          </a:p>
        </p:txBody>
      </p:sp>
      <p:sp>
        <p:nvSpPr>
          <p:cNvPr id="101" name="Google Shape;101;p2"/>
          <p:cNvSpPr txBox="1">
            <a:spLocks noGrp="1"/>
          </p:cNvSpPr>
          <p:nvPr>
            <p:ph type="body" idx="1"/>
          </p:nvPr>
        </p:nvSpPr>
        <p:spPr>
          <a:xfrm>
            <a:off x="1347691" y="1818841"/>
            <a:ext cx="68969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sz="1600" dirty="0"/>
              <a:t>Soil infiltration is a measure of the rate at which soil is able to absorb rainfall or irrigation water. </a:t>
            </a:r>
            <a:r>
              <a:rPr lang="en-US" sz="1600" dirty="0">
                <a:solidFill>
                  <a:srgbClr val="000000"/>
                </a:solidFill>
              </a:rPr>
              <a:t>This module provides step-by-step instructions in how to do the Infiltration Protocol.</a:t>
            </a:r>
            <a:endParaRPr dirty="0"/>
          </a:p>
          <a:p>
            <a:pPr marL="0" lvl="0" indent="0" algn="l" rtl="0">
              <a:lnSpc>
                <a:spcPct val="90000"/>
              </a:lnSpc>
              <a:spcBef>
                <a:spcPts val="1000"/>
              </a:spcBef>
              <a:spcAft>
                <a:spcPts val="0"/>
              </a:spcAft>
              <a:buClr>
                <a:srgbClr val="000000"/>
              </a:buClr>
              <a:buSzPts val="2000"/>
              <a:buNone/>
            </a:pPr>
            <a:r>
              <a:rPr lang="en-US" sz="2000" b="1" dirty="0">
                <a:solidFill>
                  <a:srgbClr val="000000"/>
                </a:solidFill>
              </a:rPr>
              <a:t>Learning Objectives:</a:t>
            </a:r>
            <a:endParaRPr sz="1600" b="1" dirty="0">
              <a:solidFill>
                <a:srgbClr val="000000"/>
              </a:solidFill>
            </a:endParaRPr>
          </a:p>
          <a:p>
            <a:pPr marL="0" lvl="0" indent="0" algn="l" rtl="0">
              <a:lnSpc>
                <a:spcPct val="90000"/>
              </a:lnSpc>
              <a:spcBef>
                <a:spcPts val="1000"/>
              </a:spcBef>
              <a:spcAft>
                <a:spcPts val="0"/>
              </a:spcAft>
              <a:buClr>
                <a:srgbClr val="000000"/>
              </a:buClr>
              <a:buSzPts val="1600"/>
              <a:buNone/>
            </a:pPr>
            <a:r>
              <a:rPr lang="en-US" sz="1600" dirty="0">
                <a:solidFill>
                  <a:srgbClr val="000000"/>
                </a:solidFill>
              </a:rPr>
              <a:t>After completing this module, you will be able to:</a:t>
            </a:r>
            <a:endParaRPr dirty="0"/>
          </a:p>
          <a:p>
            <a:pPr marL="0" lvl="0" indent="-101600" algn="l" rtl="0">
              <a:lnSpc>
                <a:spcPct val="90000"/>
              </a:lnSpc>
              <a:spcBef>
                <a:spcPts val="1000"/>
              </a:spcBef>
              <a:spcAft>
                <a:spcPts val="0"/>
              </a:spcAft>
              <a:buClr>
                <a:srgbClr val="000000"/>
              </a:buClr>
              <a:buSzPts val="1600"/>
              <a:buFont typeface="Arial"/>
              <a:buChar char="•"/>
            </a:pPr>
            <a:r>
              <a:rPr lang="en-US" sz="1600" dirty="0">
                <a:solidFill>
                  <a:srgbClr val="000000"/>
                </a:solidFill>
              </a:rPr>
              <a:t>Explain why soil moisture is worth studying</a:t>
            </a:r>
            <a:endParaRPr dirty="0"/>
          </a:p>
          <a:p>
            <a:pPr marL="0" lvl="0" indent="-101600" algn="l" rtl="0">
              <a:lnSpc>
                <a:spcPct val="90000"/>
              </a:lnSpc>
              <a:spcBef>
                <a:spcPts val="1000"/>
              </a:spcBef>
              <a:spcAft>
                <a:spcPts val="0"/>
              </a:spcAft>
              <a:buClr>
                <a:srgbClr val="000000"/>
              </a:buClr>
              <a:buSzPts val="1600"/>
              <a:buFont typeface="Arial"/>
              <a:buChar char="•"/>
            </a:pPr>
            <a:r>
              <a:rPr lang="en-US" sz="1600" dirty="0">
                <a:solidFill>
                  <a:srgbClr val="000000"/>
                </a:solidFill>
              </a:rPr>
              <a:t>Decide where to do an infiltration measurement</a:t>
            </a:r>
            <a:endParaRPr dirty="0"/>
          </a:p>
          <a:p>
            <a:pPr marL="0" lvl="0" indent="-101600" algn="l" rtl="0">
              <a:lnSpc>
                <a:spcPct val="90000"/>
              </a:lnSpc>
              <a:spcBef>
                <a:spcPts val="1000"/>
              </a:spcBef>
              <a:spcAft>
                <a:spcPts val="0"/>
              </a:spcAft>
              <a:buClr>
                <a:srgbClr val="000000"/>
              </a:buClr>
              <a:buSzPts val="1600"/>
              <a:buFont typeface="Arial"/>
              <a:buChar char="•"/>
            </a:pPr>
            <a:r>
              <a:rPr lang="en-US" sz="1600" dirty="0">
                <a:solidFill>
                  <a:srgbClr val="000000"/>
                </a:solidFill>
              </a:rPr>
              <a:t>Determine a schedule for taking this measurement</a:t>
            </a:r>
            <a:endParaRPr dirty="0"/>
          </a:p>
          <a:p>
            <a:pPr marL="0" lvl="0" indent="-101600" algn="l" rtl="0">
              <a:lnSpc>
                <a:spcPct val="90000"/>
              </a:lnSpc>
              <a:spcBef>
                <a:spcPts val="1000"/>
              </a:spcBef>
              <a:spcAft>
                <a:spcPts val="0"/>
              </a:spcAft>
              <a:buClr>
                <a:srgbClr val="000000"/>
              </a:buClr>
              <a:buSzPts val="1600"/>
              <a:buFont typeface="Arial"/>
              <a:buChar char="•"/>
            </a:pPr>
            <a:r>
              <a:rPr lang="en-US" sz="1600" dirty="0">
                <a:solidFill>
                  <a:srgbClr val="000000"/>
                </a:solidFill>
              </a:rPr>
              <a:t>Measure infiltration using a dual-ring infiltrometer</a:t>
            </a:r>
            <a:endParaRPr dirty="0"/>
          </a:p>
          <a:p>
            <a:pPr marL="0" lvl="0" indent="-101600" algn="l" rtl="0">
              <a:lnSpc>
                <a:spcPct val="90000"/>
              </a:lnSpc>
              <a:spcBef>
                <a:spcPts val="1000"/>
              </a:spcBef>
              <a:spcAft>
                <a:spcPts val="0"/>
              </a:spcAft>
              <a:buClr>
                <a:srgbClr val="000000"/>
              </a:buClr>
              <a:buSzPts val="1600"/>
              <a:buFont typeface="Arial"/>
              <a:buChar char="•"/>
            </a:pPr>
            <a:r>
              <a:rPr lang="en-US" sz="1600" dirty="0">
                <a:solidFill>
                  <a:srgbClr val="000000"/>
                </a:solidFill>
              </a:rPr>
              <a:t>Measure gravimetric soil moisture content</a:t>
            </a:r>
            <a:endParaRPr dirty="0"/>
          </a:p>
          <a:p>
            <a:pPr marL="0" lvl="0" indent="-101600" algn="l" rtl="0">
              <a:lnSpc>
                <a:spcPct val="90000"/>
              </a:lnSpc>
              <a:spcBef>
                <a:spcPts val="1000"/>
              </a:spcBef>
              <a:spcAft>
                <a:spcPts val="0"/>
              </a:spcAft>
              <a:buClr>
                <a:srgbClr val="000000"/>
              </a:buClr>
              <a:buSzPts val="1600"/>
              <a:buFont typeface="Arial"/>
              <a:buChar char="•"/>
            </a:pPr>
            <a:r>
              <a:rPr lang="en-US" sz="1600" dirty="0">
                <a:solidFill>
                  <a:srgbClr val="000000"/>
                </a:solidFill>
              </a:rPr>
              <a:t>Report these data to GLOBE</a:t>
            </a:r>
            <a:endParaRPr dirty="0"/>
          </a:p>
          <a:p>
            <a:pPr marL="0" lvl="0" indent="0" algn="l" rtl="0">
              <a:lnSpc>
                <a:spcPct val="90000"/>
              </a:lnSpc>
              <a:spcBef>
                <a:spcPts val="1000"/>
              </a:spcBef>
              <a:spcAft>
                <a:spcPts val="0"/>
              </a:spcAft>
              <a:buClr>
                <a:srgbClr val="000000"/>
              </a:buClr>
              <a:buSzPts val="1600"/>
              <a:buNone/>
            </a:pPr>
            <a:r>
              <a:rPr lang="en-US" sz="1600" dirty="0">
                <a:solidFill>
                  <a:srgbClr val="000000"/>
                </a:solidFill>
              </a:rPr>
              <a:t>To complete the protocol, you will also need to learn either the </a:t>
            </a:r>
            <a:r>
              <a:rPr lang="en-US" sz="1600" u="sng" dirty="0">
                <a:solidFill>
                  <a:srgbClr val="000000"/>
                </a:solidFill>
                <a:hlinkClick r:id="rId5">
                  <a:extLst>
                    <a:ext uri="{A12FA001-AC4F-418D-AE19-62706E023703}">
                      <ahyp:hlinkClr xmlns:ahyp="http://schemas.microsoft.com/office/drawing/2018/hyperlinkcolor" val="tx"/>
                    </a:ext>
                  </a:extLst>
                </a:hlinkClick>
              </a:rPr>
              <a:t>Gravimetric Soil Moisture Protocol </a:t>
            </a:r>
            <a:r>
              <a:rPr lang="en-US" sz="1600" dirty="0">
                <a:solidFill>
                  <a:srgbClr val="000000"/>
                </a:solidFill>
              </a:rPr>
              <a:t>or </a:t>
            </a:r>
            <a:r>
              <a:rPr lang="en-US" sz="1600" u="sng" dirty="0">
                <a:solidFill>
                  <a:srgbClr val="000000"/>
                </a:solidFill>
                <a:hlinkClick r:id="rId6">
                  <a:extLst>
                    <a:ext uri="{A12FA001-AC4F-418D-AE19-62706E023703}">
                      <ahyp:hlinkClr xmlns:ahyp="http://schemas.microsoft.com/office/drawing/2018/hyperlinkcolor" val="tx"/>
                    </a:ext>
                  </a:extLst>
                </a:hlinkClick>
              </a:rPr>
              <a:t>SMAP Soil Moisture Protocol.</a:t>
            </a:r>
            <a:endParaRPr sz="1600" dirty="0">
              <a:solidFill>
                <a:srgbClr val="000000"/>
              </a:solidFill>
            </a:endParaRPr>
          </a:p>
          <a:p>
            <a:pPr marL="0" lvl="0" indent="0" algn="l" rtl="0">
              <a:lnSpc>
                <a:spcPct val="90000"/>
              </a:lnSpc>
              <a:spcBef>
                <a:spcPts val="1000"/>
              </a:spcBef>
              <a:spcAft>
                <a:spcPts val="0"/>
              </a:spcAft>
              <a:buClr>
                <a:schemeClr val="dk1"/>
              </a:buClr>
              <a:buSzPts val="1600"/>
              <a:buNone/>
            </a:pPr>
            <a:endParaRPr sz="1600" dirty="0">
              <a:solidFill>
                <a:srgbClr val="000000"/>
              </a:solidFill>
            </a:endParaRPr>
          </a:p>
          <a:p>
            <a:pPr marL="0" lvl="0" indent="0" algn="l" rtl="0">
              <a:lnSpc>
                <a:spcPct val="90000"/>
              </a:lnSpc>
              <a:spcBef>
                <a:spcPts val="1000"/>
              </a:spcBef>
              <a:spcAft>
                <a:spcPts val="0"/>
              </a:spcAft>
              <a:buClr>
                <a:srgbClr val="000000"/>
              </a:buClr>
              <a:buSzPts val="1600"/>
              <a:buNone/>
            </a:pPr>
            <a:r>
              <a:rPr lang="en-US" sz="1600" i="1" dirty="0">
                <a:solidFill>
                  <a:srgbClr val="000000"/>
                </a:solidFill>
              </a:rPr>
              <a:t>Estimated time needed for completion of this module: 1.5 hours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78" name="Google Shape;278;p20" descr="Banner: Soil Infiltration Protocol"/>
          <p:cNvPicPr preferRelativeResize="0"/>
          <p:nvPr/>
        </p:nvPicPr>
        <p:blipFill rotWithShape="1">
          <a:blip r:embed="rId3">
            <a:alphaModFix/>
          </a:blip>
          <a:srcRect/>
          <a:stretch/>
        </p:blipFill>
        <p:spPr>
          <a:xfrm>
            <a:off x="1183542" y="-33866"/>
            <a:ext cx="7960458" cy="1019791"/>
          </a:xfrm>
          <a:prstGeom prst="rect">
            <a:avLst/>
          </a:prstGeom>
          <a:noFill/>
          <a:ln>
            <a:noFill/>
          </a:ln>
        </p:spPr>
      </p:pic>
      <p:pic>
        <p:nvPicPr>
          <p:cNvPr id="279" name="Google Shape;279;p20" descr="Menu: Measuring infiltration rates"/>
          <p:cNvPicPr preferRelativeResize="0"/>
          <p:nvPr/>
        </p:nvPicPr>
        <p:blipFill rotWithShape="1">
          <a:blip r:embed="rId4">
            <a:alphaModFix/>
          </a:blip>
          <a:srcRect/>
          <a:stretch/>
        </p:blipFill>
        <p:spPr>
          <a:xfrm>
            <a:off x="-34172" y="-33866"/>
            <a:ext cx="1253067" cy="6891866"/>
          </a:xfrm>
          <a:prstGeom prst="rect">
            <a:avLst/>
          </a:prstGeom>
          <a:noFill/>
          <a:ln>
            <a:noFill/>
          </a:ln>
        </p:spPr>
      </p:pic>
      <p:sp>
        <p:nvSpPr>
          <p:cNvPr id="280" name="Title"/>
          <p:cNvSpPr txBox="1">
            <a:spLocks noGrp="1"/>
          </p:cNvSpPr>
          <p:nvPr>
            <p:ph type="title"/>
          </p:nvPr>
        </p:nvSpPr>
        <p:spPr>
          <a:xfrm>
            <a:off x="1362185" y="6786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Topping up the Outer Ring</a:t>
            </a:r>
            <a:endParaRPr/>
          </a:p>
        </p:txBody>
      </p:sp>
      <p:sp>
        <p:nvSpPr>
          <p:cNvPr id="281" name="Google Shape;281;p20"/>
          <p:cNvSpPr txBox="1">
            <a:spLocks noGrp="1"/>
          </p:cNvSpPr>
          <p:nvPr>
            <p:ph type="body" idx="1"/>
          </p:nvPr>
        </p:nvSpPr>
        <p:spPr>
          <a:xfrm>
            <a:off x="1590227" y="1738889"/>
            <a:ext cx="3614549" cy="47668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The level of the water in the outer ring tends to drop faster than the inner ring as water spreads outward and not just downward. </a:t>
            </a:r>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0" lvl="0" indent="0" algn="l" rtl="0">
              <a:lnSpc>
                <a:spcPct val="90000"/>
              </a:lnSpc>
              <a:spcBef>
                <a:spcPts val="1000"/>
              </a:spcBef>
              <a:spcAft>
                <a:spcPts val="0"/>
              </a:spcAft>
              <a:buClr>
                <a:srgbClr val="000000"/>
              </a:buClr>
              <a:buSzPts val="1800"/>
              <a:buNone/>
            </a:pPr>
            <a:r>
              <a:rPr lang="en-US">
                <a:solidFill>
                  <a:srgbClr val="000000"/>
                </a:solidFill>
              </a:rPr>
              <a:t>To keep the water in the inner ring flowing only downward it is important to keep the water level in the outer ring at the same level as the inner ring by adding water to the gap between the rings. </a:t>
            </a:r>
            <a:endParaRPr/>
          </a:p>
          <a:p>
            <a:pPr marL="0" lvl="0" indent="0" algn="l" rtl="0">
              <a:lnSpc>
                <a:spcPct val="90000"/>
              </a:lnSpc>
              <a:spcBef>
                <a:spcPts val="1000"/>
              </a:spcBef>
              <a:spcAft>
                <a:spcPts val="0"/>
              </a:spcAft>
              <a:buClr>
                <a:srgbClr val="000000"/>
              </a:buClr>
              <a:buSzPts val="1800"/>
              <a:buNone/>
            </a:pPr>
            <a:r>
              <a:rPr lang="en-US">
                <a:solidFill>
                  <a:srgbClr val="000000"/>
                </a:solidFill>
              </a:rPr>
              <a:t> </a:t>
            </a:r>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p:txBody>
      </p:sp>
      <p:pic>
        <p:nvPicPr>
          <p:cNvPr id="282" name="Google Shape;282;p20" descr="Photograph of pouring water in the outer ring so that it stays level with the inner ring."/>
          <p:cNvPicPr preferRelativeResize="0">
            <a:picLocks noGrp="1"/>
          </p:cNvPicPr>
          <p:nvPr>
            <p:ph type="body" idx="2"/>
          </p:nvPr>
        </p:nvPicPr>
        <p:blipFill rotWithShape="1">
          <a:blip r:embed="rId5">
            <a:alphaModFix/>
          </a:blip>
          <a:srcRect/>
          <a:stretch/>
        </p:blipFill>
        <p:spPr>
          <a:xfrm>
            <a:off x="5576109" y="1738889"/>
            <a:ext cx="3073400" cy="381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88" name="Google Shape;288;p21" descr="Banner: Soil Infiltration Protocol"/>
          <p:cNvPicPr preferRelativeResize="0"/>
          <p:nvPr/>
        </p:nvPicPr>
        <p:blipFill rotWithShape="1">
          <a:blip r:embed="rId3">
            <a:alphaModFix/>
          </a:blip>
          <a:srcRect/>
          <a:stretch/>
        </p:blipFill>
        <p:spPr>
          <a:xfrm>
            <a:off x="1213522" y="-33866"/>
            <a:ext cx="7960458" cy="1019791"/>
          </a:xfrm>
          <a:prstGeom prst="rect">
            <a:avLst/>
          </a:prstGeom>
          <a:noFill/>
          <a:ln>
            <a:noFill/>
          </a:ln>
        </p:spPr>
      </p:pic>
      <p:pic>
        <p:nvPicPr>
          <p:cNvPr id="289" name="Google Shape;289;p21" descr="Menu: Measuring infiltration rates"/>
          <p:cNvPicPr preferRelativeResize="0"/>
          <p:nvPr/>
        </p:nvPicPr>
        <p:blipFill rotWithShape="1">
          <a:blip r:embed="rId4">
            <a:alphaModFix/>
          </a:blip>
          <a:srcRect/>
          <a:stretch/>
        </p:blipFill>
        <p:spPr>
          <a:xfrm>
            <a:off x="-34172" y="-33866"/>
            <a:ext cx="1253067" cy="6891866"/>
          </a:xfrm>
          <a:prstGeom prst="rect">
            <a:avLst/>
          </a:prstGeom>
          <a:noFill/>
          <a:ln>
            <a:noFill/>
          </a:ln>
        </p:spPr>
      </p:pic>
      <p:sp>
        <p:nvSpPr>
          <p:cNvPr id="290" name="Title"/>
          <p:cNvSpPr txBox="1">
            <a:spLocks noGrp="1"/>
          </p:cNvSpPr>
          <p:nvPr>
            <p:ph type="title"/>
          </p:nvPr>
        </p:nvSpPr>
        <p:spPr>
          <a:xfrm>
            <a:off x="1362185" y="6786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Begin Timing Infiltration Rate</a:t>
            </a:r>
            <a:endParaRPr/>
          </a:p>
        </p:txBody>
      </p:sp>
      <p:sp>
        <p:nvSpPr>
          <p:cNvPr id="291" name="Google Shape;291;p21"/>
          <p:cNvSpPr txBox="1">
            <a:spLocks noGrp="1"/>
          </p:cNvSpPr>
          <p:nvPr>
            <p:ph type="body" idx="1"/>
          </p:nvPr>
        </p:nvSpPr>
        <p:spPr>
          <a:xfrm>
            <a:off x="1590227" y="1738889"/>
            <a:ext cx="7283950" cy="4766842"/>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000000"/>
              </a:buClr>
              <a:buSzPts val="1800"/>
              <a:buFont typeface="Arial"/>
              <a:buChar char="•"/>
            </a:pPr>
            <a:r>
              <a:rPr lang="en-US">
                <a:solidFill>
                  <a:srgbClr val="000000"/>
                </a:solidFill>
              </a:rPr>
              <a:t>As the water level in the inner ring reaches the upper reference mark of the band, read the stop watch or note the time to the second. </a:t>
            </a:r>
            <a:endParaRPr/>
          </a:p>
          <a:p>
            <a:pPr marL="285750" lvl="0" indent="-285750" algn="l" rtl="0">
              <a:lnSpc>
                <a:spcPct val="90000"/>
              </a:lnSpc>
              <a:spcBef>
                <a:spcPts val="2200"/>
              </a:spcBef>
              <a:spcAft>
                <a:spcPts val="0"/>
              </a:spcAft>
              <a:buClr>
                <a:srgbClr val="000000"/>
              </a:buClr>
              <a:buSzPts val="1800"/>
              <a:buFont typeface="Arial"/>
              <a:buChar char="•"/>
            </a:pPr>
            <a:r>
              <a:rPr lang="en-US">
                <a:solidFill>
                  <a:srgbClr val="000000"/>
                </a:solidFill>
              </a:rPr>
              <a:t>This is your start time. </a:t>
            </a:r>
            <a:endParaRPr/>
          </a:p>
          <a:p>
            <a:pPr marL="285750" lvl="0" indent="-285750" algn="l" rtl="0">
              <a:lnSpc>
                <a:spcPct val="90000"/>
              </a:lnSpc>
              <a:spcBef>
                <a:spcPts val="2000"/>
              </a:spcBef>
              <a:spcAft>
                <a:spcPts val="0"/>
              </a:spcAft>
              <a:buClr>
                <a:srgbClr val="000000"/>
              </a:buClr>
              <a:buSzPts val="1800"/>
              <a:buFont typeface="Arial"/>
              <a:buChar char="•"/>
            </a:pPr>
            <a:r>
              <a:rPr lang="en-US">
                <a:solidFill>
                  <a:srgbClr val="000000"/>
                </a:solidFill>
              </a:rPr>
              <a:t>Record this time in the Data Entry App, or on the Data Entry Sheet.</a:t>
            </a:r>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p:txBody>
      </p:sp>
      <p:pic>
        <p:nvPicPr>
          <p:cNvPr id="292" name="Google Shape;292;p21" descr="Photograph of the apparatus with water and a digital clock."/>
          <p:cNvPicPr preferRelativeResize="0">
            <a:picLocks noGrp="1"/>
          </p:cNvPicPr>
          <p:nvPr>
            <p:ph type="body" idx="2"/>
          </p:nvPr>
        </p:nvPicPr>
        <p:blipFill rotWithShape="1">
          <a:blip r:embed="rId5">
            <a:alphaModFix/>
          </a:blip>
          <a:srcRect/>
          <a:stretch/>
        </p:blipFill>
        <p:spPr>
          <a:xfrm>
            <a:off x="2124622" y="3675153"/>
            <a:ext cx="5955076" cy="25615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298" name="Google Shape;298;p22" descr="Banner: Soil Infiltration Protocol"/>
          <p:cNvPicPr preferRelativeResize="0"/>
          <p:nvPr/>
        </p:nvPicPr>
        <p:blipFill rotWithShape="1">
          <a:blip r:embed="rId3">
            <a:alphaModFix/>
          </a:blip>
          <a:srcRect/>
          <a:stretch/>
        </p:blipFill>
        <p:spPr>
          <a:xfrm>
            <a:off x="1198532" y="-33866"/>
            <a:ext cx="7960458" cy="1019791"/>
          </a:xfrm>
          <a:prstGeom prst="rect">
            <a:avLst/>
          </a:prstGeom>
          <a:noFill/>
          <a:ln>
            <a:noFill/>
          </a:ln>
        </p:spPr>
      </p:pic>
      <p:pic>
        <p:nvPicPr>
          <p:cNvPr id="299" name="Google Shape;299;p22" descr="Menu: Measuring infiltration rates"/>
          <p:cNvPicPr preferRelativeResize="0"/>
          <p:nvPr/>
        </p:nvPicPr>
        <p:blipFill rotWithShape="1">
          <a:blip r:embed="rId4">
            <a:alphaModFix/>
          </a:blip>
          <a:srcRect/>
          <a:stretch/>
        </p:blipFill>
        <p:spPr>
          <a:xfrm>
            <a:off x="-34172" y="-33866"/>
            <a:ext cx="1253067" cy="6891866"/>
          </a:xfrm>
          <a:prstGeom prst="rect">
            <a:avLst/>
          </a:prstGeom>
          <a:noFill/>
          <a:ln>
            <a:noFill/>
          </a:ln>
        </p:spPr>
      </p:pic>
      <p:sp>
        <p:nvSpPr>
          <p:cNvPr id="300" name="Title"/>
          <p:cNvSpPr txBox="1">
            <a:spLocks noGrp="1"/>
          </p:cNvSpPr>
          <p:nvPr>
            <p:ph type="title"/>
          </p:nvPr>
        </p:nvSpPr>
        <p:spPr>
          <a:xfrm>
            <a:off x="1362185" y="91431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Maintain the Water Level in the Outer Ring Equal</a:t>
            </a:r>
            <a:br>
              <a:rPr lang="en-US"/>
            </a:br>
            <a:r>
              <a:rPr lang="en-US"/>
              <a:t>to the Water Level in the Inner Ring</a:t>
            </a:r>
            <a:endParaRPr/>
          </a:p>
        </p:txBody>
      </p:sp>
      <p:sp>
        <p:nvSpPr>
          <p:cNvPr id="301" name="Google Shape;301;p22"/>
          <p:cNvSpPr txBox="1">
            <a:spLocks noGrp="1"/>
          </p:cNvSpPr>
          <p:nvPr>
            <p:ph type="body" idx="1"/>
          </p:nvPr>
        </p:nvSpPr>
        <p:spPr>
          <a:xfrm>
            <a:off x="1591915" y="2091158"/>
            <a:ext cx="7283950" cy="47668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During the timing interval, keep the water level in the outer ring approximately equal to the level in the inner ring.</a:t>
            </a:r>
            <a:endParaRPr/>
          </a:p>
          <a:p>
            <a:pPr marL="0" lvl="0" indent="0" algn="l" rtl="0">
              <a:lnSpc>
                <a:spcPct val="90000"/>
              </a:lnSpc>
              <a:spcBef>
                <a:spcPts val="2000"/>
              </a:spcBef>
              <a:spcAft>
                <a:spcPts val="0"/>
              </a:spcAft>
              <a:buClr>
                <a:schemeClr val="dk1"/>
              </a:buClr>
              <a:buSzPts val="1800"/>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p:txBody>
      </p:sp>
      <p:pic>
        <p:nvPicPr>
          <p:cNvPr id="302" name="Google Shape;302;p22" descr="Photograph of pouring water in the outer ring so that it stays level with the inner ring."/>
          <p:cNvPicPr preferRelativeResize="0">
            <a:picLocks noGrp="1"/>
          </p:cNvPicPr>
          <p:nvPr>
            <p:ph type="body" idx="2"/>
          </p:nvPr>
        </p:nvPicPr>
        <p:blipFill rotWithShape="1">
          <a:blip r:embed="rId5">
            <a:alphaModFix/>
          </a:blip>
          <a:srcRect/>
          <a:stretch/>
        </p:blipFill>
        <p:spPr>
          <a:xfrm>
            <a:off x="3382396" y="2905763"/>
            <a:ext cx="3073400" cy="3810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08" name="Google Shape;308;p23" descr="Banner: Soil Infiltration Protocol"/>
          <p:cNvPicPr preferRelativeResize="0"/>
          <p:nvPr/>
        </p:nvPicPr>
        <p:blipFill rotWithShape="1">
          <a:blip r:embed="rId3">
            <a:alphaModFix/>
          </a:blip>
          <a:srcRect/>
          <a:stretch/>
        </p:blipFill>
        <p:spPr>
          <a:xfrm>
            <a:off x="1198532" y="-33866"/>
            <a:ext cx="7960458" cy="1019791"/>
          </a:xfrm>
          <a:prstGeom prst="rect">
            <a:avLst/>
          </a:prstGeom>
          <a:noFill/>
          <a:ln>
            <a:noFill/>
          </a:ln>
        </p:spPr>
      </p:pic>
      <p:pic>
        <p:nvPicPr>
          <p:cNvPr id="309" name="Google Shape;309;p23" descr="Menu: Measuring infiltration rates"/>
          <p:cNvPicPr preferRelativeResize="0"/>
          <p:nvPr/>
        </p:nvPicPr>
        <p:blipFill rotWithShape="1">
          <a:blip r:embed="rId4">
            <a:alphaModFix/>
          </a:blip>
          <a:srcRect/>
          <a:stretch/>
        </p:blipFill>
        <p:spPr>
          <a:xfrm>
            <a:off x="-34172" y="-33866"/>
            <a:ext cx="1253067" cy="6891866"/>
          </a:xfrm>
          <a:prstGeom prst="rect">
            <a:avLst/>
          </a:prstGeom>
          <a:noFill/>
          <a:ln>
            <a:noFill/>
          </a:ln>
        </p:spPr>
      </p:pic>
      <p:sp>
        <p:nvSpPr>
          <p:cNvPr id="310" name="Title"/>
          <p:cNvSpPr txBox="1">
            <a:spLocks noGrp="1"/>
          </p:cNvSpPr>
          <p:nvPr>
            <p:ph type="title"/>
          </p:nvPr>
        </p:nvSpPr>
        <p:spPr>
          <a:xfrm>
            <a:off x="1362185" y="91431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Record the End Time</a:t>
            </a:r>
            <a:endParaRPr/>
          </a:p>
        </p:txBody>
      </p:sp>
      <p:sp>
        <p:nvSpPr>
          <p:cNvPr id="311" name="Google Shape;311;p23"/>
          <p:cNvSpPr txBox="1">
            <a:spLocks noGrp="1"/>
          </p:cNvSpPr>
          <p:nvPr>
            <p:ph type="body" idx="1"/>
          </p:nvPr>
        </p:nvSpPr>
        <p:spPr>
          <a:xfrm>
            <a:off x="1591915" y="2091158"/>
            <a:ext cx="7283950" cy="47668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As the water level in the inner can reaches the lower reference mark, note the time on the stop watch. This is your end time. </a:t>
            </a:r>
            <a:endParaRPr/>
          </a:p>
          <a:p>
            <a:pPr marL="0" lvl="0" indent="0" algn="l" rtl="0">
              <a:lnSpc>
                <a:spcPct val="90000"/>
              </a:lnSpc>
              <a:spcBef>
                <a:spcPts val="1000"/>
              </a:spcBef>
              <a:spcAft>
                <a:spcPts val="0"/>
              </a:spcAft>
              <a:buClr>
                <a:srgbClr val="000000"/>
              </a:buClr>
              <a:buSzPts val="1800"/>
              <a:buNone/>
            </a:pPr>
            <a:r>
              <a:rPr lang="en-US">
                <a:solidFill>
                  <a:srgbClr val="000000"/>
                </a:solidFill>
              </a:rPr>
              <a:t>Be careful not to pour water into the inner ring (using a funnel can help).</a:t>
            </a:r>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p:txBody>
      </p:sp>
      <p:pic>
        <p:nvPicPr>
          <p:cNvPr id="312" name="Google Shape;312;p23" descr="Image of one small bucket placed inside another larger bucket."/>
          <p:cNvPicPr preferRelativeResize="0">
            <a:picLocks noGrp="1"/>
          </p:cNvPicPr>
          <p:nvPr>
            <p:ph type="body" idx="2"/>
          </p:nvPr>
        </p:nvPicPr>
        <p:blipFill rotWithShape="1">
          <a:blip r:embed="rId5">
            <a:alphaModFix/>
          </a:blip>
          <a:srcRect/>
          <a:stretch/>
        </p:blipFill>
        <p:spPr>
          <a:xfrm>
            <a:off x="3233075" y="3230089"/>
            <a:ext cx="3886200" cy="327258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18" name="Google Shape;318;p24" descr="Banner: Soil Infiltration Protocol"/>
          <p:cNvPicPr preferRelativeResize="0"/>
          <p:nvPr/>
        </p:nvPicPr>
        <p:blipFill rotWithShape="1">
          <a:blip r:embed="rId3">
            <a:alphaModFix/>
          </a:blip>
          <a:srcRect/>
          <a:stretch/>
        </p:blipFill>
        <p:spPr>
          <a:xfrm>
            <a:off x="1183542" y="-33866"/>
            <a:ext cx="7960458" cy="1019791"/>
          </a:xfrm>
          <a:prstGeom prst="rect">
            <a:avLst/>
          </a:prstGeom>
          <a:noFill/>
          <a:ln>
            <a:noFill/>
          </a:ln>
        </p:spPr>
      </p:pic>
      <p:pic>
        <p:nvPicPr>
          <p:cNvPr id="319" name="Google Shape;319;p24" descr="Menu: Measuring infiltration rates"/>
          <p:cNvPicPr preferRelativeResize="0"/>
          <p:nvPr/>
        </p:nvPicPr>
        <p:blipFill rotWithShape="1">
          <a:blip r:embed="rId4">
            <a:alphaModFix/>
          </a:blip>
          <a:srcRect/>
          <a:stretch/>
        </p:blipFill>
        <p:spPr>
          <a:xfrm>
            <a:off x="-34172" y="-33866"/>
            <a:ext cx="1253067" cy="6891866"/>
          </a:xfrm>
          <a:prstGeom prst="rect">
            <a:avLst/>
          </a:prstGeom>
          <a:noFill/>
          <a:ln>
            <a:noFill/>
          </a:ln>
        </p:spPr>
      </p:pic>
      <p:sp>
        <p:nvSpPr>
          <p:cNvPr id="320" name="Title"/>
          <p:cNvSpPr txBox="1">
            <a:spLocks noGrp="1"/>
          </p:cNvSpPr>
          <p:nvPr>
            <p:ph type="title"/>
          </p:nvPr>
        </p:nvSpPr>
        <p:spPr>
          <a:xfrm>
            <a:off x="1362185" y="91431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Troubleshooting: Soils Impervious to Water Infiltration</a:t>
            </a:r>
            <a:endParaRPr/>
          </a:p>
        </p:txBody>
      </p:sp>
      <p:sp>
        <p:nvSpPr>
          <p:cNvPr id="321" name="Google Shape;321;p24"/>
          <p:cNvSpPr txBox="1">
            <a:spLocks noGrp="1"/>
          </p:cNvSpPr>
          <p:nvPr>
            <p:ph type="body" idx="1"/>
          </p:nvPr>
        </p:nvSpPr>
        <p:spPr>
          <a:xfrm>
            <a:off x="1591915" y="2091158"/>
            <a:ext cx="7283950" cy="47668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At times, some clays and compacted soils will be impervious to water infiltration and your water level will not drop to the bottom of the marked band in a 45-minute time period. </a:t>
            </a:r>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0" lvl="0" indent="0" algn="l" rtl="0">
              <a:lnSpc>
                <a:spcPct val="90000"/>
              </a:lnSpc>
              <a:spcBef>
                <a:spcPts val="1000"/>
              </a:spcBef>
              <a:spcAft>
                <a:spcPts val="0"/>
              </a:spcAft>
              <a:buClr>
                <a:srgbClr val="48340C"/>
              </a:buClr>
              <a:buSzPts val="1800"/>
              <a:buNone/>
            </a:pPr>
            <a:r>
              <a:rPr lang="en-US" b="1">
                <a:solidFill>
                  <a:srgbClr val="48340C"/>
                </a:solidFill>
              </a:rPr>
              <a:t>In this case:</a:t>
            </a:r>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Record the time at which you stopped your observations as the end time. </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Record the level to which the water fell and report it as the: </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“Height Above Ground (Lower Mark)”.</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Your infiltration measurement will consist of a single interval.</a:t>
            </a:r>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27" name="Google Shape;327;p25" descr="Banner: Soil Infiltration Protocol"/>
          <p:cNvPicPr preferRelativeResize="0"/>
          <p:nvPr/>
        </p:nvPicPr>
        <p:blipFill rotWithShape="1">
          <a:blip r:embed="rId3">
            <a:alphaModFix/>
          </a:blip>
          <a:srcRect/>
          <a:stretch/>
        </p:blipFill>
        <p:spPr>
          <a:xfrm>
            <a:off x="1183542" y="-33866"/>
            <a:ext cx="7960458" cy="1019791"/>
          </a:xfrm>
          <a:prstGeom prst="rect">
            <a:avLst/>
          </a:prstGeom>
          <a:noFill/>
          <a:ln>
            <a:noFill/>
          </a:ln>
        </p:spPr>
      </p:pic>
      <p:pic>
        <p:nvPicPr>
          <p:cNvPr id="328" name="Google Shape;328;p25" descr="Menu: Measuring infiltration rates"/>
          <p:cNvPicPr preferRelativeResize="0"/>
          <p:nvPr/>
        </p:nvPicPr>
        <p:blipFill rotWithShape="1">
          <a:blip r:embed="rId4">
            <a:alphaModFix/>
          </a:blip>
          <a:srcRect/>
          <a:stretch/>
        </p:blipFill>
        <p:spPr>
          <a:xfrm>
            <a:off x="-34172" y="-33866"/>
            <a:ext cx="1253067" cy="6891866"/>
          </a:xfrm>
          <a:prstGeom prst="rect">
            <a:avLst/>
          </a:prstGeom>
          <a:noFill/>
          <a:ln>
            <a:noFill/>
          </a:ln>
        </p:spPr>
      </p:pic>
      <p:sp>
        <p:nvSpPr>
          <p:cNvPr id="329" name="Title"/>
          <p:cNvSpPr txBox="1">
            <a:spLocks noGrp="1"/>
          </p:cNvSpPr>
          <p:nvPr>
            <p:ph type="title"/>
          </p:nvPr>
        </p:nvSpPr>
        <p:spPr>
          <a:xfrm>
            <a:off x="1362185" y="91431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Recording and Calculating the Time Interval </a:t>
            </a:r>
            <a:endParaRPr/>
          </a:p>
        </p:txBody>
      </p:sp>
      <p:sp>
        <p:nvSpPr>
          <p:cNvPr id="330" name="Google Shape;330;p25"/>
          <p:cNvSpPr txBox="1">
            <a:spLocks noGrp="1"/>
          </p:cNvSpPr>
          <p:nvPr>
            <p:ph type="body" idx="1"/>
          </p:nvPr>
        </p:nvSpPr>
        <p:spPr>
          <a:xfrm>
            <a:off x="1591915" y="2091158"/>
            <a:ext cx="7297252" cy="4766842"/>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000000"/>
              </a:buClr>
              <a:buSzPts val="1800"/>
              <a:buFont typeface="Arial"/>
              <a:buChar char="•"/>
            </a:pPr>
            <a:r>
              <a:rPr lang="en-US">
                <a:solidFill>
                  <a:srgbClr val="000000"/>
                </a:solidFill>
              </a:rPr>
              <a:t>Record your end time in the Data Entry App, or on the Data Entry Sheet.</a:t>
            </a:r>
            <a:endParaRPr>
              <a:solidFill>
                <a:srgbClr val="000000"/>
              </a:solidFill>
            </a:endParaRPr>
          </a:p>
          <a:p>
            <a:pPr marL="285750" lvl="0" indent="-285750" algn="l" rtl="0">
              <a:lnSpc>
                <a:spcPct val="90000"/>
              </a:lnSpc>
              <a:spcBef>
                <a:spcPts val="2000"/>
              </a:spcBef>
              <a:spcAft>
                <a:spcPts val="0"/>
              </a:spcAft>
              <a:buClr>
                <a:srgbClr val="000000"/>
              </a:buClr>
              <a:buSzPts val="1800"/>
              <a:buFont typeface="Arial"/>
              <a:buChar char="•"/>
            </a:pPr>
            <a:r>
              <a:rPr lang="en-US">
                <a:solidFill>
                  <a:srgbClr val="000000"/>
                </a:solidFill>
              </a:rPr>
              <a:t>Calculate the time interval by taking the difference between the start and end times. </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Record this interval on the Data Entry App, or on the Data Entry Sheet.</a:t>
            </a:r>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p:txBody>
      </p:sp>
      <p:pic>
        <p:nvPicPr>
          <p:cNvPr id="331" name="Google Shape;331;p25" descr="A pair of photographs showing the start and end times of the infiltration. Subtract the beginning tme from the end time to obtain the infiltration rate"/>
          <p:cNvPicPr preferRelativeResize="0">
            <a:picLocks noGrp="1"/>
          </p:cNvPicPr>
          <p:nvPr>
            <p:ph type="body" idx="2"/>
          </p:nvPr>
        </p:nvPicPr>
        <p:blipFill rotWithShape="1">
          <a:blip r:embed="rId5">
            <a:alphaModFix/>
          </a:blip>
          <a:srcRect/>
          <a:stretch/>
        </p:blipFill>
        <p:spPr>
          <a:xfrm>
            <a:off x="2438904" y="3670064"/>
            <a:ext cx="5266039" cy="281671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37" name="Google Shape;337;p26" descr="Banner: Soil Infiltration Protocol"/>
          <p:cNvPicPr preferRelativeResize="0"/>
          <p:nvPr/>
        </p:nvPicPr>
        <p:blipFill rotWithShape="1">
          <a:blip r:embed="rId3">
            <a:alphaModFix/>
          </a:blip>
          <a:srcRect/>
          <a:stretch/>
        </p:blipFill>
        <p:spPr>
          <a:xfrm>
            <a:off x="1183542" y="-33866"/>
            <a:ext cx="7960458" cy="1019791"/>
          </a:xfrm>
          <a:prstGeom prst="rect">
            <a:avLst/>
          </a:prstGeom>
          <a:noFill/>
          <a:ln>
            <a:noFill/>
          </a:ln>
        </p:spPr>
      </p:pic>
      <p:pic>
        <p:nvPicPr>
          <p:cNvPr id="338" name="Google Shape;338;p26" descr="Menu: Measuring infiltration rates"/>
          <p:cNvPicPr preferRelativeResize="0"/>
          <p:nvPr/>
        </p:nvPicPr>
        <p:blipFill rotWithShape="1">
          <a:blip r:embed="rId4">
            <a:alphaModFix/>
          </a:blip>
          <a:srcRect/>
          <a:stretch/>
        </p:blipFill>
        <p:spPr>
          <a:xfrm>
            <a:off x="-34172" y="-33866"/>
            <a:ext cx="1253067" cy="6891866"/>
          </a:xfrm>
          <a:prstGeom prst="rect">
            <a:avLst/>
          </a:prstGeom>
          <a:noFill/>
          <a:ln>
            <a:noFill/>
          </a:ln>
        </p:spPr>
      </p:pic>
      <p:sp>
        <p:nvSpPr>
          <p:cNvPr id="339" name="Title"/>
          <p:cNvSpPr txBox="1">
            <a:spLocks noGrp="1"/>
          </p:cNvSpPr>
          <p:nvPr>
            <p:ph type="title"/>
          </p:nvPr>
        </p:nvSpPr>
        <p:spPr>
          <a:xfrm>
            <a:off x="1362185" y="91431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Repeat Measurement</a:t>
            </a:r>
            <a:endParaRPr/>
          </a:p>
        </p:txBody>
      </p:sp>
      <p:sp>
        <p:nvSpPr>
          <p:cNvPr id="340" name="Google Shape;340;p26"/>
          <p:cNvSpPr txBox="1">
            <a:spLocks noGrp="1"/>
          </p:cNvSpPr>
          <p:nvPr>
            <p:ph type="body" idx="1"/>
          </p:nvPr>
        </p:nvSpPr>
        <p:spPr>
          <a:xfrm>
            <a:off x="1591915" y="2091158"/>
            <a:ext cx="7297252" cy="47668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Refill the two cans to the level of the top of the band. </a:t>
            </a:r>
            <a:endParaRPr/>
          </a:p>
          <a:p>
            <a:pPr marL="0" lvl="0" indent="0" algn="l" rtl="0">
              <a:lnSpc>
                <a:spcPct val="90000"/>
              </a:lnSpc>
              <a:spcBef>
                <a:spcPts val="2200"/>
              </a:spcBef>
              <a:spcAft>
                <a:spcPts val="0"/>
              </a:spcAft>
              <a:buClr>
                <a:srgbClr val="000000"/>
              </a:buClr>
              <a:buSzPts val="1800"/>
              <a:buNone/>
            </a:pPr>
            <a:r>
              <a:rPr lang="en-US">
                <a:solidFill>
                  <a:srgbClr val="000000"/>
                </a:solidFill>
              </a:rPr>
              <a:t>Repeat timing the fall of the water level in the inner ring for 45 minutes or until two consecutive interval times are within 10 seconds of one another.</a:t>
            </a:r>
            <a:endParaRPr/>
          </a:p>
          <a:p>
            <a:pPr marL="0" lvl="0" indent="0" algn="l" rtl="0">
              <a:lnSpc>
                <a:spcPct val="90000"/>
              </a:lnSpc>
              <a:spcBef>
                <a:spcPts val="2200"/>
              </a:spcBef>
              <a:spcAft>
                <a:spcPts val="0"/>
              </a:spcAft>
              <a:buClr>
                <a:srgbClr val="000000"/>
              </a:buClr>
              <a:buSzPts val="1800"/>
              <a:buNone/>
            </a:pPr>
            <a:r>
              <a:rPr lang="en-US">
                <a:solidFill>
                  <a:srgbClr val="000000"/>
                </a:solidFill>
              </a:rPr>
              <a:t>After you have finished the previous steps, </a:t>
            </a:r>
            <a:r>
              <a:rPr lang="en-US" b="1">
                <a:solidFill>
                  <a:srgbClr val="000000"/>
                </a:solidFill>
              </a:rPr>
              <a:t>wait five minutes</a:t>
            </a:r>
            <a:r>
              <a:rPr lang="en-US">
                <a:solidFill>
                  <a:srgbClr val="000000"/>
                </a:solidFill>
              </a:rPr>
              <a:t>. If the water has not soaked into the soil, remove the cans. </a:t>
            </a:r>
            <a:endParaRPr/>
          </a:p>
          <a:p>
            <a:pPr marL="0" lvl="0" indent="0" algn="l" rtl="0">
              <a:lnSpc>
                <a:spcPct val="90000"/>
              </a:lnSpc>
              <a:spcBef>
                <a:spcPts val="2200"/>
              </a:spcBef>
              <a:spcAft>
                <a:spcPts val="0"/>
              </a:spcAft>
              <a:buClr>
                <a:schemeClr val="dk1"/>
              </a:buClr>
              <a:buSzPts val="1800"/>
              <a:buNone/>
            </a:pPr>
            <a:endParaRPr>
              <a:solidFill>
                <a:srgbClr val="000000"/>
              </a:solidFill>
            </a:endParaRPr>
          </a:p>
          <a:p>
            <a:pPr marL="0" lvl="0" indent="0" algn="l" rtl="0">
              <a:lnSpc>
                <a:spcPct val="90000"/>
              </a:lnSpc>
              <a:spcBef>
                <a:spcPts val="2000"/>
              </a:spcBef>
              <a:spcAft>
                <a:spcPts val="0"/>
              </a:spcAft>
              <a:buClr>
                <a:schemeClr val="dk1"/>
              </a:buClr>
              <a:buSzPts val="1800"/>
              <a:buNone/>
            </a:pPr>
            <a:endParaRPr>
              <a:solidFill>
                <a:srgbClr val="000000"/>
              </a:solidFill>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p:txBody>
      </p:sp>
      <p:pic>
        <p:nvPicPr>
          <p:cNvPr id="341" name="Google Shape;341;p26" descr="A pair of photographs showing the start and end times of the infiltration. Subtract the beginning tme from the end time to obtain the infiltration rate"/>
          <p:cNvPicPr preferRelativeResize="0">
            <a:picLocks noGrp="1"/>
          </p:cNvPicPr>
          <p:nvPr>
            <p:ph type="body" idx="2"/>
          </p:nvPr>
        </p:nvPicPr>
        <p:blipFill rotWithShape="1">
          <a:blip r:embed="rId5">
            <a:alphaModFix/>
          </a:blip>
          <a:srcRect/>
          <a:stretch/>
        </p:blipFill>
        <p:spPr>
          <a:xfrm>
            <a:off x="2978550" y="4253284"/>
            <a:ext cx="4231719" cy="226347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47" name="Google Shape;347;p27" descr="Banner: Soil Infiltration Protocol"/>
          <p:cNvPicPr preferRelativeResize="0"/>
          <p:nvPr/>
        </p:nvPicPr>
        <p:blipFill rotWithShape="1">
          <a:blip r:embed="rId3">
            <a:alphaModFix/>
          </a:blip>
          <a:srcRect/>
          <a:stretch/>
        </p:blipFill>
        <p:spPr>
          <a:xfrm>
            <a:off x="1183542" y="-33866"/>
            <a:ext cx="7960458" cy="1019791"/>
          </a:xfrm>
          <a:prstGeom prst="rect">
            <a:avLst/>
          </a:prstGeom>
          <a:noFill/>
          <a:ln>
            <a:noFill/>
          </a:ln>
        </p:spPr>
      </p:pic>
      <p:pic>
        <p:nvPicPr>
          <p:cNvPr id="348" name="Google Shape;348;p27" descr="Menu: Measuring infiltration rates"/>
          <p:cNvPicPr preferRelativeResize="0"/>
          <p:nvPr/>
        </p:nvPicPr>
        <p:blipFill rotWithShape="1">
          <a:blip r:embed="rId4">
            <a:alphaModFix/>
          </a:blip>
          <a:srcRect/>
          <a:stretch/>
        </p:blipFill>
        <p:spPr>
          <a:xfrm>
            <a:off x="-34172" y="-33866"/>
            <a:ext cx="1253067" cy="6891866"/>
          </a:xfrm>
          <a:prstGeom prst="rect">
            <a:avLst/>
          </a:prstGeom>
          <a:noFill/>
          <a:ln>
            <a:noFill/>
          </a:ln>
        </p:spPr>
      </p:pic>
      <p:sp>
        <p:nvSpPr>
          <p:cNvPr id="349" name="Title"/>
          <p:cNvSpPr txBox="1">
            <a:spLocks noGrp="1"/>
          </p:cNvSpPr>
          <p:nvPr>
            <p:ph type="title"/>
          </p:nvPr>
        </p:nvSpPr>
        <p:spPr>
          <a:xfrm>
            <a:off x="1362185" y="91431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Infiltration Measurement of a Top 5 cm Soil Moisture Sample- 1 </a:t>
            </a:r>
            <a:endParaRPr/>
          </a:p>
        </p:txBody>
      </p:sp>
      <p:sp>
        <p:nvSpPr>
          <p:cNvPr id="350" name="Google Shape;350;p27"/>
          <p:cNvSpPr txBox="1">
            <a:spLocks noGrp="1"/>
          </p:cNvSpPr>
          <p:nvPr>
            <p:ph type="body" idx="1"/>
          </p:nvPr>
        </p:nvSpPr>
        <p:spPr>
          <a:xfrm>
            <a:off x="1591915" y="2091158"/>
            <a:ext cx="7297252" cy="47668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Take a single 0-5 cm soil moisture sample from where the inner ring sat.</a:t>
            </a:r>
            <a:endParaRPr/>
          </a:p>
          <a:p>
            <a:pPr marL="0" lvl="0" indent="0" algn="l" rtl="0">
              <a:lnSpc>
                <a:spcPct val="90000"/>
              </a:lnSpc>
              <a:spcBef>
                <a:spcPts val="1000"/>
              </a:spcBef>
              <a:spcAft>
                <a:spcPts val="0"/>
              </a:spcAft>
              <a:buClr>
                <a:srgbClr val="000000"/>
              </a:buClr>
              <a:buSzPts val="1800"/>
              <a:buNone/>
            </a:pPr>
            <a:r>
              <a:rPr lang="en-US">
                <a:solidFill>
                  <a:srgbClr val="000000"/>
                </a:solidFill>
              </a:rPr>
              <a:t>Proceed to measure the gravimetric soil moisture of this sample following the Gravimetric Soil Moisture Protocol.</a:t>
            </a:r>
            <a:endParaRPr/>
          </a:p>
          <a:p>
            <a:pPr marL="0" lvl="0" indent="0" algn="l" rtl="0">
              <a:lnSpc>
                <a:spcPct val="90000"/>
              </a:lnSpc>
              <a:spcBef>
                <a:spcPts val="1200"/>
              </a:spcBef>
              <a:spcAft>
                <a:spcPts val="0"/>
              </a:spcAft>
              <a:buClr>
                <a:schemeClr val="dk1"/>
              </a:buClr>
              <a:buSzPts val="1800"/>
              <a:buNone/>
            </a:pPr>
            <a:endParaRPr>
              <a:solidFill>
                <a:srgbClr val="000000"/>
              </a:solidFill>
            </a:endParaRPr>
          </a:p>
          <a:p>
            <a:pPr marL="0" lvl="0" indent="0" algn="l" rtl="0">
              <a:lnSpc>
                <a:spcPct val="90000"/>
              </a:lnSpc>
              <a:spcBef>
                <a:spcPts val="2000"/>
              </a:spcBef>
              <a:spcAft>
                <a:spcPts val="0"/>
              </a:spcAft>
              <a:buClr>
                <a:schemeClr val="dk1"/>
              </a:buClr>
              <a:buSzPts val="1800"/>
              <a:buNone/>
            </a:pPr>
            <a:endParaRPr>
              <a:solidFill>
                <a:srgbClr val="000000"/>
              </a:solidFill>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p:txBody>
      </p:sp>
      <p:pic>
        <p:nvPicPr>
          <p:cNvPr id="351" name="Google Shape;351;p27" descr="photograph of a trowel, marked at  5 cm, and an image of a trowel with soil being placed into the inner ring."/>
          <p:cNvPicPr preferRelativeResize="0">
            <a:picLocks noGrp="1"/>
          </p:cNvPicPr>
          <p:nvPr>
            <p:ph type="body" idx="2"/>
          </p:nvPr>
        </p:nvPicPr>
        <p:blipFill rotWithShape="1">
          <a:blip r:embed="rId5">
            <a:alphaModFix/>
          </a:blip>
          <a:srcRect/>
          <a:stretch/>
        </p:blipFill>
        <p:spPr>
          <a:xfrm>
            <a:off x="1796008" y="3598483"/>
            <a:ext cx="6388621" cy="250723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57" name="Google Shape;357;p28" descr="Banner: Soil Infiltration Protocol"/>
          <p:cNvPicPr preferRelativeResize="0"/>
          <p:nvPr/>
        </p:nvPicPr>
        <p:blipFill rotWithShape="1">
          <a:blip r:embed="rId3">
            <a:alphaModFix/>
          </a:blip>
          <a:srcRect/>
          <a:stretch/>
        </p:blipFill>
        <p:spPr>
          <a:xfrm>
            <a:off x="1183542" y="-26949"/>
            <a:ext cx="7960458" cy="1019791"/>
          </a:xfrm>
          <a:prstGeom prst="rect">
            <a:avLst/>
          </a:prstGeom>
          <a:noFill/>
          <a:ln>
            <a:noFill/>
          </a:ln>
        </p:spPr>
      </p:pic>
      <p:pic>
        <p:nvPicPr>
          <p:cNvPr id="358" name="Google Shape;358;p28" descr="Menu: Measuring infiltration rates"/>
          <p:cNvPicPr preferRelativeResize="0"/>
          <p:nvPr/>
        </p:nvPicPr>
        <p:blipFill rotWithShape="1">
          <a:blip r:embed="rId4">
            <a:alphaModFix/>
          </a:blip>
          <a:srcRect/>
          <a:stretch/>
        </p:blipFill>
        <p:spPr>
          <a:xfrm>
            <a:off x="-34172" y="-33866"/>
            <a:ext cx="1253067" cy="6891866"/>
          </a:xfrm>
          <a:prstGeom prst="rect">
            <a:avLst/>
          </a:prstGeom>
          <a:noFill/>
          <a:ln>
            <a:noFill/>
          </a:ln>
        </p:spPr>
      </p:pic>
      <p:sp>
        <p:nvSpPr>
          <p:cNvPr id="359" name="Title"/>
          <p:cNvSpPr txBox="1">
            <a:spLocks noGrp="1"/>
          </p:cNvSpPr>
          <p:nvPr>
            <p:ph type="title"/>
          </p:nvPr>
        </p:nvSpPr>
        <p:spPr>
          <a:xfrm>
            <a:off x="1362185" y="91431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Infiltration Measurement of a Top 5 cm Soil Moisture Sample- 2 </a:t>
            </a:r>
            <a:endParaRPr/>
          </a:p>
        </p:txBody>
      </p:sp>
      <p:sp>
        <p:nvSpPr>
          <p:cNvPr id="360" name="Google Shape;360;p28"/>
          <p:cNvSpPr txBox="1">
            <a:spLocks noGrp="1"/>
          </p:cNvSpPr>
          <p:nvPr>
            <p:ph type="body" idx="1"/>
          </p:nvPr>
        </p:nvSpPr>
        <p:spPr>
          <a:xfrm>
            <a:off x="1591915" y="2091158"/>
            <a:ext cx="7297252" cy="47668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Make two other infiltration measurements within a 5 m diameter area of your first sample site. These measurements can be done at the same time using other groups or over several days (if the near-surface soil water content is not changed by rain).</a:t>
            </a:r>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0" lvl="0" indent="0" algn="l" rtl="0">
              <a:lnSpc>
                <a:spcPct val="90000"/>
              </a:lnSpc>
              <a:spcBef>
                <a:spcPts val="1000"/>
              </a:spcBef>
              <a:spcAft>
                <a:spcPts val="0"/>
              </a:spcAft>
              <a:buClr>
                <a:srgbClr val="000000"/>
              </a:buClr>
              <a:buSzPts val="1800"/>
              <a:buNone/>
            </a:pPr>
            <a:r>
              <a:rPr lang="en-US">
                <a:solidFill>
                  <a:srgbClr val="000000"/>
                </a:solidFill>
              </a:rPr>
              <a:t>It is not critical that multiple runs have the same number of reading sets, but do not submit runs that are incomplete (e.g. a run that was cut short due to lack of time).</a:t>
            </a:r>
            <a:endParaRPr/>
          </a:p>
          <a:p>
            <a:pPr marL="0" lvl="0" indent="0" algn="l" rtl="0">
              <a:lnSpc>
                <a:spcPct val="90000"/>
              </a:lnSpc>
              <a:spcBef>
                <a:spcPts val="1000"/>
              </a:spcBef>
              <a:spcAft>
                <a:spcPts val="0"/>
              </a:spcAft>
              <a:buClr>
                <a:srgbClr val="000000"/>
              </a:buClr>
              <a:buSzPts val="1800"/>
              <a:buNone/>
            </a:pPr>
            <a:r>
              <a:rPr lang="en-US">
                <a:solidFill>
                  <a:srgbClr val="000000"/>
                </a:solidFill>
              </a:rPr>
              <a:t> </a:t>
            </a:r>
            <a:endParaRPr/>
          </a:p>
          <a:p>
            <a:pPr marL="0" lvl="0" indent="0" algn="l" rtl="0">
              <a:lnSpc>
                <a:spcPct val="90000"/>
              </a:lnSpc>
              <a:spcBef>
                <a:spcPts val="1000"/>
              </a:spcBef>
              <a:spcAft>
                <a:spcPts val="0"/>
              </a:spcAft>
              <a:buClr>
                <a:srgbClr val="000000"/>
              </a:buClr>
              <a:buSzPts val="1800"/>
              <a:buNone/>
            </a:pPr>
            <a:r>
              <a:rPr lang="en-US">
                <a:solidFill>
                  <a:srgbClr val="000000"/>
                </a:solidFill>
              </a:rPr>
              <a:t>Report your data to GLOBE even if you conduct one or two series of infiltration measurements. If you take more than three sets of measurements, enter your three best sets on the Data Entry App. </a:t>
            </a:r>
            <a:endParaRPr/>
          </a:p>
          <a:p>
            <a:pPr marL="0" lvl="0" indent="0" algn="l" rtl="0">
              <a:lnSpc>
                <a:spcPct val="90000"/>
              </a:lnSpc>
              <a:spcBef>
                <a:spcPts val="1000"/>
              </a:spcBef>
              <a:spcAft>
                <a:spcPts val="0"/>
              </a:spcAft>
              <a:buClr>
                <a:srgbClr val="000000"/>
              </a:buClr>
              <a:buSzPts val="1800"/>
              <a:buNone/>
            </a:pPr>
            <a:r>
              <a:rPr lang="en-US">
                <a:solidFill>
                  <a:srgbClr val="000000"/>
                </a:solidFill>
              </a:rPr>
              <a:t> </a:t>
            </a:r>
            <a:endParaRPr/>
          </a:p>
          <a:p>
            <a:pPr marL="0" lvl="0" indent="0" algn="l" rtl="0">
              <a:lnSpc>
                <a:spcPct val="90000"/>
              </a:lnSpc>
              <a:spcBef>
                <a:spcPts val="1200"/>
              </a:spcBef>
              <a:spcAft>
                <a:spcPts val="0"/>
              </a:spcAft>
              <a:buClr>
                <a:schemeClr val="dk1"/>
              </a:buClr>
              <a:buSzPts val="1800"/>
              <a:buNone/>
            </a:pPr>
            <a:endParaRPr>
              <a:solidFill>
                <a:srgbClr val="000000"/>
              </a:solidFill>
            </a:endParaRPr>
          </a:p>
          <a:p>
            <a:pPr marL="0" lvl="0" indent="0" algn="l" rtl="0">
              <a:lnSpc>
                <a:spcPct val="90000"/>
              </a:lnSpc>
              <a:spcBef>
                <a:spcPts val="2000"/>
              </a:spcBef>
              <a:spcAft>
                <a:spcPts val="0"/>
              </a:spcAft>
              <a:buClr>
                <a:schemeClr val="dk1"/>
              </a:buClr>
              <a:buSzPts val="1800"/>
              <a:buNone/>
            </a:pPr>
            <a:endParaRPr>
              <a:solidFill>
                <a:srgbClr val="000000"/>
              </a:solidFill>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171450" algn="l" rtl="0">
              <a:lnSpc>
                <a:spcPct val="90000"/>
              </a:lnSpc>
              <a:spcBef>
                <a:spcPts val="1000"/>
              </a:spcBef>
              <a:spcAft>
                <a:spcPts val="0"/>
              </a:spcAft>
              <a:buClr>
                <a:schemeClr val="dk1"/>
              </a:buClr>
              <a:buSzPts val="1800"/>
              <a:buFont typeface="Arial"/>
              <a:buNone/>
            </a:pPr>
            <a:endParaRPr>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dirty="0"/>
          </a:p>
        </p:txBody>
      </p:sp>
      <p:pic>
        <p:nvPicPr>
          <p:cNvPr id="366" name="Google Shape;366;p29" descr="Banner: Soil Infiltration Protocol"/>
          <p:cNvPicPr preferRelativeResize="0"/>
          <p:nvPr/>
        </p:nvPicPr>
        <p:blipFill rotWithShape="1">
          <a:blip r:embed="rId3">
            <a:alphaModFix/>
          </a:blip>
          <a:srcRect/>
          <a:stretch/>
        </p:blipFill>
        <p:spPr>
          <a:xfrm>
            <a:off x="1228512" y="-60710"/>
            <a:ext cx="7960458" cy="1019791"/>
          </a:xfrm>
          <a:prstGeom prst="rect">
            <a:avLst/>
          </a:prstGeom>
          <a:noFill/>
          <a:ln>
            <a:noFill/>
          </a:ln>
        </p:spPr>
      </p:pic>
      <p:pic>
        <p:nvPicPr>
          <p:cNvPr id="367" name="Google Shape;367;p29" descr="Menu: Report data to GLOBE"/>
          <p:cNvPicPr preferRelativeResize="0"/>
          <p:nvPr/>
        </p:nvPicPr>
        <p:blipFill rotWithShape="1">
          <a:blip r:embed="rId4">
            <a:alphaModFix/>
          </a:blip>
          <a:srcRect/>
          <a:stretch/>
        </p:blipFill>
        <p:spPr>
          <a:xfrm>
            <a:off x="-36210" y="-45720"/>
            <a:ext cx="1259028" cy="6903720"/>
          </a:xfrm>
          <a:prstGeom prst="rect">
            <a:avLst/>
          </a:prstGeom>
          <a:noFill/>
          <a:ln>
            <a:noFill/>
          </a:ln>
        </p:spPr>
      </p:pic>
      <p:sp>
        <p:nvSpPr>
          <p:cNvPr id="368" name="Title"/>
          <p:cNvSpPr txBox="1">
            <a:spLocks noGrp="1"/>
          </p:cNvSpPr>
          <p:nvPr>
            <p:ph type="title"/>
          </p:nvPr>
        </p:nvSpPr>
        <p:spPr>
          <a:xfrm>
            <a:off x="1358262" y="734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Reporting Data to GLOBE</a:t>
            </a:r>
            <a:endParaRPr dirty="0"/>
          </a:p>
        </p:txBody>
      </p:sp>
      <p:sp>
        <p:nvSpPr>
          <p:cNvPr id="4" name="TextBox 3">
            <a:extLst>
              <a:ext uri="{FF2B5EF4-FFF2-40B4-BE49-F238E27FC236}">
                <a16:creationId xmlns:a16="http://schemas.microsoft.com/office/drawing/2014/main" id="{CE612F6A-0DF5-8B22-D4A5-8ADFB86B0207}"/>
              </a:ext>
            </a:extLst>
          </p:cNvPr>
          <p:cNvSpPr txBox="1"/>
          <p:nvPr/>
        </p:nvSpPr>
        <p:spPr>
          <a:xfrm>
            <a:off x="1321551" y="1673018"/>
            <a:ext cx="5614577" cy="2534027"/>
          </a:xfrm>
          <a:prstGeom prst="rect">
            <a:avLst/>
          </a:prstGeom>
          <a:noFill/>
        </p:spPr>
        <p:txBody>
          <a:bodyPr wrap="square">
            <a:spAutoFit/>
          </a:bodyPr>
          <a:lstStyle/>
          <a:p>
            <a:pPr algn="just" rtl="0">
              <a:buNone/>
            </a:pPr>
            <a:r>
              <a:rPr lang="en-US" sz="1400" b="1" i="0" u="none" strike="noStrike" dirty="0">
                <a:solidFill>
                  <a:srgbClr val="000000"/>
                </a:solidFill>
                <a:effectLst/>
                <a:latin typeface="Arial" panose="020B0604020202020204" pitchFamily="34" charset="0"/>
              </a:rPr>
              <a:t>Two Options for Uploading Data:</a:t>
            </a:r>
            <a:endParaRPr lang="en-US" b="0" dirty="0">
              <a:effectLst/>
            </a:endParaRPr>
          </a:p>
          <a:p>
            <a:pPr algn="just" rtl="0">
              <a:spcBef>
                <a:spcPts val="360"/>
              </a:spcBef>
              <a:buNone/>
            </a:pPr>
            <a:r>
              <a:rPr lang="en-US" sz="1400" b="0" i="0" u="none" strike="noStrike" dirty="0">
                <a:solidFill>
                  <a:srgbClr val="000000"/>
                </a:solidFill>
                <a:effectLst/>
                <a:latin typeface="Arial" panose="020B0604020202020204" pitchFamily="34" charset="0"/>
              </a:rPr>
              <a:t>These methods all allow users to submit environmental data – collected at defined sites, according to protocol, and using approved instrumentation – for entry into the official GLOBE science database.</a:t>
            </a:r>
            <a:endParaRPr lang="en-US" dirty="0"/>
          </a:p>
          <a:p>
            <a:pPr algn="just" rtl="0">
              <a:spcBef>
                <a:spcPts val="360"/>
              </a:spcBef>
              <a:buNone/>
            </a:pPr>
            <a:endParaRPr lang="en-US" sz="1400" b="0" i="0" u="none" strike="noStrike" dirty="0">
              <a:solidFill>
                <a:srgbClr val="000000"/>
              </a:solidFill>
              <a:effectLst/>
              <a:latin typeface="Arial" panose="020B0604020202020204" pitchFamily="34" charset="0"/>
            </a:endParaRPr>
          </a:p>
          <a:p>
            <a:pPr marL="342900" indent="-342900" algn="just" rtl="0">
              <a:spcBef>
                <a:spcPts val="360"/>
              </a:spcBef>
              <a:buAutoNum type="arabicPeriod"/>
            </a:pPr>
            <a:r>
              <a:rPr lang="en-US" sz="1400" b="0" i="0" u="none" strike="noStrike" dirty="0">
                <a:solidFill>
                  <a:srgbClr val="000000"/>
                </a:solidFill>
                <a:effectLst/>
                <a:latin typeface="Arial" panose="020B0604020202020204" pitchFamily="34" charset="0"/>
              </a:rPr>
              <a:t>Download the GLOBE Observer mobile app from the </a:t>
            </a:r>
            <a:r>
              <a:rPr lang="en-US" sz="1400" b="0" i="0" u="sng" strike="noStrike" dirty="0">
                <a:solidFill>
                  <a:srgbClr val="000000"/>
                </a:solidFill>
                <a:effectLst/>
                <a:latin typeface="Arial" panose="020B0604020202020204" pitchFamily="34" charset="0"/>
                <a:hlinkClick r:id="rId5"/>
              </a:rPr>
              <a:t>App Store.</a:t>
            </a:r>
            <a:endParaRPr lang="en-US" sz="1400" b="0" i="0" u="sng" strike="noStrike" dirty="0">
              <a:solidFill>
                <a:srgbClr val="000000"/>
              </a:solidFill>
              <a:effectLst/>
              <a:latin typeface="Arial" panose="020B0604020202020204" pitchFamily="34" charset="0"/>
            </a:endParaRPr>
          </a:p>
          <a:p>
            <a:pPr marL="342900" indent="-342900" algn="just" rtl="0">
              <a:spcBef>
                <a:spcPts val="360"/>
              </a:spcBef>
              <a:buAutoNum type="arabicPeriod"/>
            </a:pPr>
            <a:endParaRPr lang="en-US" sz="1600" dirty="0">
              <a:latin typeface="Arial" panose="020B0604020202020204" pitchFamily="34" charset="0"/>
            </a:endParaRPr>
          </a:p>
          <a:p>
            <a:pPr marL="342900" indent="-342900" algn="just" rtl="0">
              <a:spcBef>
                <a:spcPts val="360"/>
              </a:spcBef>
              <a:buAutoNum type="arabicPeriod"/>
            </a:pPr>
            <a:r>
              <a:rPr lang="en-US" sz="1400" b="0" i="0" u="sng" strike="noStrike" dirty="0">
                <a:solidFill>
                  <a:srgbClr val="000000"/>
                </a:solidFill>
                <a:effectLst/>
                <a:latin typeface="Arial" panose="020B0604020202020204" pitchFamily="34" charset="0"/>
                <a:hlinkClick r:id="rId6"/>
              </a:rPr>
              <a:t>Data Entry</a:t>
            </a:r>
            <a:r>
              <a:rPr lang="en-US" sz="1400" b="0" i="0" u="none" strike="noStrike" dirty="0">
                <a:solidFill>
                  <a:srgbClr val="000000"/>
                </a:solidFill>
                <a:effectLst/>
                <a:latin typeface="Arial" panose="020B0604020202020204" pitchFamily="34" charset="0"/>
              </a:rPr>
              <a:t>: Visit </a:t>
            </a:r>
            <a:r>
              <a:rPr lang="en-US" sz="1400" b="0" i="0" u="sng" strike="noStrike" dirty="0">
                <a:solidFill>
                  <a:srgbClr val="000000"/>
                </a:solidFill>
                <a:effectLst/>
                <a:latin typeface="Arial" panose="020B0604020202020204" pitchFamily="34" charset="0"/>
                <a:hlinkClick r:id="rId7"/>
              </a:rPr>
              <a:t>globe.gov</a:t>
            </a:r>
            <a:r>
              <a:rPr lang="en-US" sz="1400" b="0" i="0" u="none" strike="noStrike" dirty="0">
                <a:solidFill>
                  <a:srgbClr val="000000"/>
                </a:solidFill>
                <a:effectLst/>
                <a:latin typeface="Arial" panose="020B0604020202020204" pitchFamily="34" charset="0"/>
              </a:rPr>
              <a:t>, click on the “GLOBE Data” tab, then underneath “Data Entry” click on “Data Entry – New Desktop Forms”.</a:t>
            </a:r>
            <a:endParaRPr lang="en-US" sz="1600" b="0" i="0" u="none" strike="noStrike" dirty="0">
              <a:solidFill>
                <a:srgbClr val="000000"/>
              </a:solidFill>
              <a:effectLst/>
              <a:latin typeface="Arial" panose="020B0604020202020204" pitchFamily="34" charset="0"/>
            </a:endParaRPr>
          </a:p>
        </p:txBody>
      </p:sp>
      <p:pic>
        <p:nvPicPr>
          <p:cNvPr id="5" name="Picture 1" descr="Icon of the GLOBE Observer App.">
            <a:extLst>
              <a:ext uri="{FF2B5EF4-FFF2-40B4-BE49-F238E27FC236}">
                <a16:creationId xmlns:a16="http://schemas.microsoft.com/office/drawing/2014/main" id="{79EF1B3C-D860-9432-8F4E-5D63ED6145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6650" y="2235459"/>
            <a:ext cx="1463725" cy="1463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showing where to find the data entry page on globe.gov. Click the GLOBE Data tab, then under Data Entry, click “Data Entry - New Desktop Forms”.">
            <a:extLst>
              <a:ext uri="{FF2B5EF4-FFF2-40B4-BE49-F238E27FC236}">
                <a16:creationId xmlns:a16="http://schemas.microsoft.com/office/drawing/2014/main" id="{CB644418-D527-A914-0473-15F6493D67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7101" y="4191146"/>
            <a:ext cx="6172842" cy="224194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1712C8F1-D3FD-9015-4351-FB54C1D14710}"/>
              </a:ext>
              <a:ext uri="{C183D7F6-B498-43B3-948B-1728B52AA6E4}">
                <adec:decorative xmlns:adec="http://schemas.microsoft.com/office/drawing/2017/decorative" val="0"/>
              </a:ext>
            </a:extLst>
          </p:cNvPr>
          <p:cNvCxnSpPr>
            <a:cxnSpLocks/>
            <a:endCxn id="5" idx="1"/>
          </p:cNvCxnSpPr>
          <p:nvPr/>
        </p:nvCxnSpPr>
        <p:spPr>
          <a:xfrm flipV="1">
            <a:off x="6858000" y="2967322"/>
            <a:ext cx="628650" cy="1351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9A4B9D9-0422-7858-F634-32E1F30BCDBD}"/>
              </a:ext>
              <a:ext uri="{C183D7F6-B498-43B3-948B-1728B52AA6E4}">
                <adec:decorative xmlns:adec="http://schemas.microsoft.com/office/drawing/2017/decorative" val="0"/>
              </a:ext>
            </a:extLst>
          </p:cNvPr>
          <p:cNvCxnSpPr>
            <a:cxnSpLocks/>
          </p:cNvCxnSpPr>
          <p:nvPr/>
        </p:nvCxnSpPr>
        <p:spPr>
          <a:xfrm flipH="1">
            <a:off x="3498112" y="3944679"/>
            <a:ext cx="808074" cy="12403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17A65C7F-C009-AA92-8DF4-A3679D2BB15F}"/>
              </a:ext>
              <a:ext uri="{C183D7F6-B498-43B3-948B-1728B52AA6E4}">
                <adec:decorative xmlns:adec="http://schemas.microsoft.com/office/drawing/2017/decorative" val="1"/>
              </a:ext>
            </a:extLst>
          </p:cNvPr>
          <p:cNvSpPr/>
          <p:nvPr/>
        </p:nvSpPr>
        <p:spPr>
          <a:xfrm>
            <a:off x="3145971" y="5361317"/>
            <a:ext cx="1261224" cy="1729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07" name="Google Shape;107;p3" descr="Banner: Soil Infiltration Protocol"/>
          <p:cNvPicPr preferRelativeResize="0"/>
          <p:nvPr/>
        </p:nvPicPr>
        <p:blipFill rotWithShape="1">
          <a:blip r:embed="rId3">
            <a:alphaModFix/>
          </a:blip>
          <a:srcRect/>
          <a:stretch/>
        </p:blipFill>
        <p:spPr>
          <a:xfrm>
            <a:off x="1253661" y="-51602"/>
            <a:ext cx="7960458" cy="1019791"/>
          </a:xfrm>
          <a:prstGeom prst="rect">
            <a:avLst/>
          </a:prstGeom>
          <a:noFill/>
          <a:ln>
            <a:noFill/>
          </a:ln>
        </p:spPr>
      </p:pic>
      <p:pic>
        <p:nvPicPr>
          <p:cNvPr id="108" name="Google Shape;108;p3" descr="Menu: Why measure infiltration?"/>
          <p:cNvPicPr preferRelativeResize="0"/>
          <p:nvPr/>
        </p:nvPicPr>
        <p:blipFill rotWithShape="1">
          <a:blip r:embed="rId4">
            <a:alphaModFix/>
          </a:blip>
          <a:srcRect/>
          <a:stretch/>
        </p:blipFill>
        <p:spPr>
          <a:xfrm>
            <a:off x="3360" y="-35858"/>
            <a:ext cx="1268229" cy="6945064"/>
          </a:xfrm>
          <a:prstGeom prst="rect">
            <a:avLst/>
          </a:prstGeom>
          <a:noFill/>
          <a:ln>
            <a:noFill/>
          </a:ln>
        </p:spPr>
      </p:pic>
      <p:sp>
        <p:nvSpPr>
          <p:cNvPr id="109" name="Title"/>
          <p:cNvSpPr txBox="1">
            <a:spLocks noGrp="1"/>
          </p:cNvSpPr>
          <p:nvPr>
            <p:ph type="title"/>
          </p:nvPr>
        </p:nvSpPr>
        <p:spPr>
          <a:xfrm>
            <a:off x="1435749" y="734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latin typeface="Calibri"/>
                <a:ea typeface="Calibri"/>
                <a:cs typeface="Calibri"/>
                <a:sym typeface="Calibri"/>
              </a:rPr>
              <a:t>What is a Soil Infiltration Rate?</a:t>
            </a:r>
            <a:endParaRPr/>
          </a:p>
        </p:txBody>
      </p:sp>
      <p:sp>
        <p:nvSpPr>
          <p:cNvPr id="110" name="Google Shape;110;p3"/>
          <p:cNvSpPr txBox="1">
            <a:spLocks noGrp="1"/>
          </p:cNvSpPr>
          <p:nvPr>
            <p:ph type="body" idx="1"/>
          </p:nvPr>
        </p:nvSpPr>
        <p:spPr>
          <a:xfrm>
            <a:off x="1492899" y="1886952"/>
            <a:ext cx="739626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The infiltration rate is determined by measuring the time it takes for water sitting on a soil to drop a fixed distance. This rate changes with time as the soil pore spaces, filled originally with air,  fill with water.</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n-US"/>
              <a:t>There are three flow rates:</a:t>
            </a:r>
            <a:endParaRPr/>
          </a:p>
          <a:p>
            <a:pPr marL="285750" lvl="0" indent="-285750" algn="l" rtl="0">
              <a:lnSpc>
                <a:spcPct val="90000"/>
              </a:lnSpc>
              <a:spcBef>
                <a:spcPts val="1000"/>
              </a:spcBef>
              <a:spcAft>
                <a:spcPts val="0"/>
              </a:spcAft>
              <a:buClr>
                <a:schemeClr val="dk1"/>
              </a:buClr>
              <a:buSzPts val="1800"/>
              <a:buFont typeface="Arial"/>
              <a:buChar char="•"/>
            </a:pPr>
            <a:r>
              <a:rPr lang="en-US"/>
              <a:t>Unsaturated flow is the initial flow rate and is high as the dry soil pore spaces fill with water.</a:t>
            </a:r>
            <a:endParaRPr/>
          </a:p>
          <a:p>
            <a:pPr marL="285750" lvl="0" indent="-285750" algn="l" rtl="0">
              <a:lnSpc>
                <a:spcPct val="90000"/>
              </a:lnSpc>
              <a:spcBef>
                <a:spcPts val="1000"/>
              </a:spcBef>
              <a:spcAft>
                <a:spcPts val="0"/>
              </a:spcAft>
              <a:buClr>
                <a:schemeClr val="dk1"/>
              </a:buClr>
              <a:buSzPts val="1800"/>
              <a:buFont typeface="Arial"/>
              <a:buChar char="•"/>
            </a:pPr>
            <a:r>
              <a:rPr lang="en-US"/>
              <a:t>Saturated flow is a steady flow rate that occurs as water moves into the soil at a rate determined by soil texture and structure.</a:t>
            </a:r>
            <a:endParaRPr/>
          </a:p>
          <a:p>
            <a:pPr marL="285750" lvl="0" indent="-285750" algn="l" rtl="0">
              <a:lnSpc>
                <a:spcPct val="90000"/>
              </a:lnSpc>
              <a:spcBef>
                <a:spcPts val="1000"/>
              </a:spcBef>
              <a:spcAft>
                <a:spcPts val="0"/>
              </a:spcAft>
              <a:buClr>
                <a:schemeClr val="dk1"/>
              </a:buClr>
              <a:buSzPts val="1800"/>
              <a:buFont typeface="Arial"/>
              <a:buChar char="•"/>
            </a:pPr>
            <a:r>
              <a:rPr lang="en-US"/>
              <a:t>Ponding is the flow rate that occurs when the ground becomes totally saturated and is no longer able to conduct water through its pores.</a:t>
            </a:r>
            <a:endParaRPr>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a:extLst>
            <a:ext uri="{FF2B5EF4-FFF2-40B4-BE49-F238E27FC236}">
              <a16:creationId xmlns:a16="http://schemas.microsoft.com/office/drawing/2014/main" id="{27BBC692-9CA0-EDB9-1FBA-C36385D5BCE0}"/>
            </a:ext>
          </a:extLst>
        </p:cNvPr>
        <p:cNvGrpSpPr/>
        <p:nvPr/>
      </p:nvGrpSpPr>
      <p:grpSpPr>
        <a:xfrm>
          <a:off x="0" y="0"/>
          <a:ext cx="0" cy="0"/>
          <a:chOff x="0" y="0"/>
          <a:chExt cx="0" cy="0"/>
        </a:xfrm>
      </p:grpSpPr>
      <p:sp>
        <p:nvSpPr>
          <p:cNvPr id="365" name="Google Shape;365;p29">
            <a:extLst>
              <a:ext uri="{FF2B5EF4-FFF2-40B4-BE49-F238E27FC236}">
                <a16:creationId xmlns:a16="http://schemas.microsoft.com/office/drawing/2014/main" id="{73A76EC9-2BBA-62F7-43BF-125F22381DA5}"/>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dirty="0"/>
          </a:p>
        </p:txBody>
      </p:sp>
      <p:pic>
        <p:nvPicPr>
          <p:cNvPr id="366" name="Google Shape;366;p29" descr="Banner: Soil Infiltration Protocol">
            <a:extLst>
              <a:ext uri="{FF2B5EF4-FFF2-40B4-BE49-F238E27FC236}">
                <a16:creationId xmlns:a16="http://schemas.microsoft.com/office/drawing/2014/main" id="{2504370D-0A84-7867-62C2-D193E61A7056}"/>
              </a:ext>
            </a:extLst>
          </p:cNvPr>
          <p:cNvPicPr preferRelativeResize="0"/>
          <p:nvPr/>
        </p:nvPicPr>
        <p:blipFill rotWithShape="1">
          <a:blip r:embed="rId3">
            <a:alphaModFix/>
          </a:blip>
          <a:srcRect/>
          <a:stretch/>
        </p:blipFill>
        <p:spPr>
          <a:xfrm>
            <a:off x="1228512" y="-60710"/>
            <a:ext cx="7960458" cy="1019791"/>
          </a:xfrm>
          <a:prstGeom prst="rect">
            <a:avLst/>
          </a:prstGeom>
          <a:noFill/>
          <a:ln>
            <a:noFill/>
          </a:ln>
        </p:spPr>
      </p:pic>
      <p:pic>
        <p:nvPicPr>
          <p:cNvPr id="367" name="Google Shape;367;p29" descr="Menu: Report data to GLOBE">
            <a:extLst>
              <a:ext uri="{FF2B5EF4-FFF2-40B4-BE49-F238E27FC236}">
                <a16:creationId xmlns:a16="http://schemas.microsoft.com/office/drawing/2014/main" id="{7980BCC4-E1AC-1CFA-F40F-D10B9189216F}"/>
              </a:ext>
            </a:extLst>
          </p:cNvPr>
          <p:cNvPicPr preferRelativeResize="0"/>
          <p:nvPr/>
        </p:nvPicPr>
        <p:blipFill rotWithShape="1">
          <a:blip r:embed="rId4">
            <a:alphaModFix/>
          </a:blip>
          <a:srcRect/>
          <a:stretch/>
        </p:blipFill>
        <p:spPr>
          <a:xfrm>
            <a:off x="-36210" y="-45720"/>
            <a:ext cx="1259028" cy="6903720"/>
          </a:xfrm>
          <a:prstGeom prst="rect">
            <a:avLst/>
          </a:prstGeom>
          <a:noFill/>
          <a:ln>
            <a:noFill/>
          </a:ln>
        </p:spPr>
      </p:pic>
      <p:sp>
        <p:nvSpPr>
          <p:cNvPr id="368" name="Title">
            <a:extLst>
              <a:ext uri="{FF2B5EF4-FFF2-40B4-BE49-F238E27FC236}">
                <a16:creationId xmlns:a16="http://schemas.microsoft.com/office/drawing/2014/main" id="{C04A06D5-3F6E-71F9-B89B-FA522BF819FF}"/>
              </a:ext>
            </a:extLst>
          </p:cNvPr>
          <p:cNvSpPr txBox="1">
            <a:spLocks noGrp="1"/>
          </p:cNvSpPr>
          <p:nvPr>
            <p:ph type="title"/>
          </p:nvPr>
        </p:nvSpPr>
        <p:spPr>
          <a:xfrm>
            <a:off x="1358262" y="734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Soil Infiltration Site Creation</a:t>
            </a:r>
            <a:endParaRPr dirty="0"/>
          </a:p>
        </p:txBody>
      </p:sp>
      <p:sp>
        <p:nvSpPr>
          <p:cNvPr id="10" name="TextBox 9">
            <a:extLst>
              <a:ext uri="{FF2B5EF4-FFF2-40B4-BE49-F238E27FC236}">
                <a16:creationId xmlns:a16="http://schemas.microsoft.com/office/drawing/2014/main" id="{C96234DC-2BD3-C9E9-BFE4-BFEF0B3BA8DA}"/>
              </a:ext>
            </a:extLst>
          </p:cNvPr>
          <p:cNvSpPr txBox="1"/>
          <p:nvPr/>
        </p:nvSpPr>
        <p:spPr>
          <a:xfrm>
            <a:off x="1572851" y="1859339"/>
            <a:ext cx="7092177" cy="1477328"/>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If this is your first time making Soil Characterization observations at this location, you will need to create a new Soil Characterization site before entering data. </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To do this, please review the Soil Characterization training.</a:t>
            </a:r>
          </a:p>
        </p:txBody>
      </p:sp>
    </p:spTree>
    <p:extLst>
      <p:ext uri="{BB962C8B-B14F-4D97-AF65-F5344CB8AC3E}">
        <p14:creationId xmlns:p14="http://schemas.microsoft.com/office/powerpoint/2010/main" val="3832809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4">
          <a:extLst>
            <a:ext uri="{FF2B5EF4-FFF2-40B4-BE49-F238E27FC236}">
              <a16:creationId xmlns:a16="http://schemas.microsoft.com/office/drawing/2014/main" id="{D0DFA74F-7B01-B5AF-E5A2-390C7786B064}"/>
            </a:ext>
          </a:extLst>
        </p:cNvPr>
        <p:cNvGrpSpPr/>
        <p:nvPr/>
      </p:nvGrpSpPr>
      <p:grpSpPr>
        <a:xfrm>
          <a:off x="0" y="0"/>
          <a:ext cx="0" cy="0"/>
          <a:chOff x="0" y="0"/>
          <a:chExt cx="0" cy="0"/>
        </a:xfrm>
      </p:grpSpPr>
      <p:sp>
        <p:nvSpPr>
          <p:cNvPr id="365" name="Google Shape;365;p29">
            <a:extLst>
              <a:ext uri="{FF2B5EF4-FFF2-40B4-BE49-F238E27FC236}">
                <a16:creationId xmlns:a16="http://schemas.microsoft.com/office/drawing/2014/main" id="{F6304676-A877-7021-94A4-C28C7A27CC09}"/>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dirty="0"/>
          </a:p>
        </p:txBody>
      </p:sp>
      <p:pic>
        <p:nvPicPr>
          <p:cNvPr id="366" name="Google Shape;366;p29" descr="Banner: Soil Infiltration Protocol">
            <a:extLst>
              <a:ext uri="{FF2B5EF4-FFF2-40B4-BE49-F238E27FC236}">
                <a16:creationId xmlns:a16="http://schemas.microsoft.com/office/drawing/2014/main" id="{6E9690A8-23DF-292C-EBFD-CAED33DC33D7}"/>
              </a:ext>
            </a:extLst>
          </p:cNvPr>
          <p:cNvPicPr preferRelativeResize="0"/>
          <p:nvPr/>
        </p:nvPicPr>
        <p:blipFill rotWithShape="1">
          <a:blip r:embed="rId3">
            <a:alphaModFix/>
          </a:blip>
          <a:srcRect/>
          <a:stretch/>
        </p:blipFill>
        <p:spPr>
          <a:xfrm>
            <a:off x="1228512" y="-60710"/>
            <a:ext cx="7960458" cy="1019791"/>
          </a:xfrm>
          <a:prstGeom prst="rect">
            <a:avLst/>
          </a:prstGeom>
          <a:noFill/>
          <a:ln>
            <a:noFill/>
          </a:ln>
        </p:spPr>
      </p:pic>
      <p:pic>
        <p:nvPicPr>
          <p:cNvPr id="367" name="Google Shape;367;p29" descr="Menu: Report data to GLOBE">
            <a:extLst>
              <a:ext uri="{FF2B5EF4-FFF2-40B4-BE49-F238E27FC236}">
                <a16:creationId xmlns:a16="http://schemas.microsoft.com/office/drawing/2014/main" id="{3A743716-A138-52B5-38FF-81D94C7B247D}"/>
              </a:ext>
            </a:extLst>
          </p:cNvPr>
          <p:cNvPicPr preferRelativeResize="0"/>
          <p:nvPr/>
        </p:nvPicPr>
        <p:blipFill rotWithShape="1">
          <a:blip r:embed="rId4">
            <a:alphaModFix/>
          </a:blip>
          <a:srcRect/>
          <a:stretch/>
        </p:blipFill>
        <p:spPr>
          <a:xfrm>
            <a:off x="-36210" y="-45720"/>
            <a:ext cx="1259028" cy="6903720"/>
          </a:xfrm>
          <a:prstGeom prst="rect">
            <a:avLst/>
          </a:prstGeom>
          <a:noFill/>
          <a:ln>
            <a:noFill/>
          </a:ln>
        </p:spPr>
      </p:pic>
      <p:sp>
        <p:nvSpPr>
          <p:cNvPr id="368" name="Title">
            <a:extLst>
              <a:ext uri="{FF2B5EF4-FFF2-40B4-BE49-F238E27FC236}">
                <a16:creationId xmlns:a16="http://schemas.microsoft.com/office/drawing/2014/main" id="{C892A753-67FE-F199-6679-72073C816F27}"/>
              </a:ext>
            </a:extLst>
          </p:cNvPr>
          <p:cNvSpPr txBox="1">
            <a:spLocks noGrp="1"/>
          </p:cNvSpPr>
          <p:nvPr>
            <p:ph type="title"/>
          </p:nvPr>
        </p:nvSpPr>
        <p:spPr>
          <a:xfrm>
            <a:off x="1358262" y="734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Soil Infiltration Protocol Data Entry</a:t>
            </a:r>
            <a:endParaRPr dirty="0"/>
          </a:p>
        </p:txBody>
      </p:sp>
      <p:sp>
        <p:nvSpPr>
          <p:cNvPr id="10" name="TextBox 9">
            <a:extLst>
              <a:ext uri="{FF2B5EF4-FFF2-40B4-BE49-F238E27FC236}">
                <a16:creationId xmlns:a16="http://schemas.microsoft.com/office/drawing/2014/main" id="{CC926993-ACF5-2E51-4493-7D5BA9B75022}"/>
              </a:ext>
            </a:extLst>
          </p:cNvPr>
          <p:cNvSpPr txBox="1"/>
          <p:nvPr/>
        </p:nvSpPr>
        <p:spPr>
          <a:xfrm>
            <a:off x="6184128" y="2690336"/>
            <a:ext cx="2999148" cy="2585323"/>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To enter data, first return to GLOBE Observer main page by clicking the home button in the bottom left.</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Select “Data Entry”.</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Next, click “New Observation(s)”</a:t>
            </a:r>
          </a:p>
        </p:txBody>
      </p:sp>
      <p:pic>
        <p:nvPicPr>
          <p:cNvPr id="7" name="Picture 6" descr="Screenshot showing the GLOBE Observer App homepage. Select “Data Entry” to record data.">
            <a:extLst>
              <a:ext uri="{FF2B5EF4-FFF2-40B4-BE49-F238E27FC236}">
                <a16:creationId xmlns:a16="http://schemas.microsoft.com/office/drawing/2014/main" id="{2B06F12C-C147-6CA9-6AE9-93F081B5C1F9}"/>
              </a:ext>
            </a:extLst>
          </p:cNvPr>
          <p:cNvPicPr>
            <a:picLocks noChangeAspect="1"/>
          </p:cNvPicPr>
          <p:nvPr/>
        </p:nvPicPr>
        <p:blipFill>
          <a:blip r:embed="rId5"/>
          <a:stretch>
            <a:fillRect/>
          </a:stretch>
        </p:blipFill>
        <p:spPr>
          <a:xfrm>
            <a:off x="1500275" y="1722160"/>
            <a:ext cx="2294228" cy="4662225"/>
          </a:xfrm>
          <a:prstGeom prst="rect">
            <a:avLst/>
          </a:prstGeom>
        </p:spPr>
      </p:pic>
      <p:pic>
        <p:nvPicPr>
          <p:cNvPr id="9" name="Picture 8" descr="Screenshot showing the GLOBE Observer app Data Entry page. Select “New Observation” to enter data.">
            <a:extLst>
              <a:ext uri="{FF2B5EF4-FFF2-40B4-BE49-F238E27FC236}">
                <a16:creationId xmlns:a16="http://schemas.microsoft.com/office/drawing/2014/main" id="{53E446F7-AE81-D669-363B-1A8F5DBD4866}"/>
              </a:ext>
            </a:extLst>
          </p:cNvPr>
          <p:cNvPicPr>
            <a:picLocks noChangeAspect="1"/>
          </p:cNvPicPr>
          <p:nvPr/>
        </p:nvPicPr>
        <p:blipFill>
          <a:blip r:embed="rId6"/>
          <a:stretch>
            <a:fillRect/>
          </a:stretch>
        </p:blipFill>
        <p:spPr>
          <a:xfrm>
            <a:off x="3886265" y="1722160"/>
            <a:ext cx="2297863" cy="4662225"/>
          </a:xfrm>
          <a:prstGeom prst="rect">
            <a:avLst/>
          </a:prstGeom>
        </p:spPr>
      </p:pic>
    </p:spTree>
    <p:extLst>
      <p:ext uri="{BB962C8B-B14F-4D97-AF65-F5344CB8AC3E}">
        <p14:creationId xmlns:p14="http://schemas.microsoft.com/office/powerpoint/2010/main" val="375145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375" name="Google Shape;375;p30" descr="Banner: Soil Infiltration Protocol"/>
          <p:cNvPicPr preferRelativeResize="0"/>
          <p:nvPr/>
        </p:nvPicPr>
        <p:blipFill rotWithShape="1">
          <a:blip r:embed="rId3">
            <a:alphaModFix/>
          </a:blip>
          <a:srcRect/>
          <a:stretch/>
        </p:blipFill>
        <p:spPr>
          <a:xfrm>
            <a:off x="1222818" y="-45720"/>
            <a:ext cx="7960458" cy="1019791"/>
          </a:xfrm>
          <a:prstGeom prst="rect">
            <a:avLst/>
          </a:prstGeom>
          <a:noFill/>
          <a:ln>
            <a:noFill/>
          </a:ln>
        </p:spPr>
      </p:pic>
      <p:pic>
        <p:nvPicPr>
          <p:cNvPr id="376" name="Google Shape;376;p30" descr="Menu: Report data to GLOBE"/>
          <p:cNvPicPr preferRelativeResize="0"/>
          <p:nvPr/>
        </p:nvPicPr>
        <p:blipFill rotWithShape="1">
          <a:blip r:embed="rId4">
            <a:alphaModFix/>
          </a:blip>
          <a:srcRect/>
          <a:stretch/>
        </p:blipFill>
        <p:spPr>
          <a:xfrm>
            <a:off x="-36210" y="-45720"/>
            <a:ext cx="1259028" cy="6903720"/>
          </a:xfrm>
          <a:prstGeom prst="rect">
            <a:avLst/>
          </a:prstGeom>
          <a:noFill/>
          <a:ln>
            <a:noFill/>
          </a:ln>
        </p:spPr>
      </p:pic>
      <p:sp>
        <p:nvSpPr>
          <p:cNvPr id="377" name="Title"/>
          <p:cNvSpPr txBox="1">
            <a:spLocks noGrp="1"/>
          </p:cNvSpPr>
          <p:nvPr>
            <p:ph type="title"/>
          </p:nvPr>
        </p:nvSpPr>
        <p:spPr>
          <a:xfrm>
            <a:off x="1358262" y="734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Entering Measurement Data</a:t>
            </a:r>
            <a:endParaRPr dirty="0"/>
          </a:p>
        </p:txBody>
      </p:sp>
      <p:pic>
        <p:nvPicPr>
          <p:cNvPr id="3" name="Picture 2" descr="A screenshot of a cell phone&#10;&#10;AI-generated content may be incorrect.">
            <a:extLst>
              <a:ext uri="{FF2B5EF4-FFF2-40B4-BE49-F238E27FC236}">
                <a16:creationId xmlns:a16="http://schemas.microsoft.com/office/drawing/2014/main" id="{CB6175F2-C94C-96CD-F055-51849E0FCC1D}"/>
              </a:ext>
            </a:extLst>
          </p:cNvPr>
          <p:cNvPicPr>
            <a:picLocks noChangeAspect="1"/>
          </p:cNvPicPr>
          <p:nvPr/>
        </p:nvPicPr>
        <p:blipFill>
          <a:blip r:embed="rId5"/>
          <a:stretch>
            <a:fillRect/>
          </a:stretch>
        </p:blipFill>
        <p:spPr>
          <a:xfrm>
            <a:off x="1369729" y="1863358"/>
            <a:ext cx="2206772" cy="4488083"/>
          </a:xfrm>
          <a:prstGeom prst="rect">
            <a:avLst/>
          </a:prstGeom>
        </p:spPr>
      </p:pic>
      <p:pic>
        <p:nvPicPr>
          <p:cNvPr id="4" name="Picture 3" descr="Screenshot showing the site location page where you can select from existing sites near you or add a new site if you have not created one yet. ">
            <a:extLst>
              <a:ext uri="{FF2B5EF4-FFF2-40B4-BE49-F238E27FC236}">
                <a16:creationId xmlns:a16="http://schemas.microsoft.com/office/drawing/2014/main" id="{F1A912EC-6F3F-C7D4-A3D1-FC42550D9E09}"/>
              </a:ext>
            </a:extLst>
          </p:cNvPr>
          <p:cNvPicPr>
            <a:picLocks noChangeAspect="1"/>
          </p:cNvPicPr>
          <p:nvPr/>
        </p:nvPicPr>
        <p:blipFill>
          <a:blip r:embed="rId6"/>
          <a:srcRect/>
          <a:stretch/>
        </p:blipFill>
        <p:spPr>
          <a:xfrm>
            <a:off x="3709918" y="1863359"/>
            <a:ext cx="2208702" cy="4488082"/>
          </a:xfrm>
          <a:prstGeom prst="rect">
            <a:avLst/>
          </a:prstGeom>
        </p:spPr>
      </p:pic>
      <p:sp>
        <p:nvSpPr>
          <p:cNvPr id="8" name="TextBox 7">
            <a:extLst>
              <a:ext uri="{FF2B5EF4-FFF2-40B4-BE49-F238E27FC236}">
                <a16:creationId xmlns:a16="http://schemas.microsoft.com/office/drawing/2014/main" id="{460F3269-BA71-AD92-6F11-E4BEE69C87CC}"/>
              </a:ext>
            </a:extLst>
          </p:cNvPr>
          <p:cNvSpPr txBox="1"/>
          <p:nvPr/>
        </p:nvSpPr>
        <p:spPr>
          <a:xfrm>
            <a:off x="6228241" y="2214573"/>
            <a:ext cx="2707099" cy="3785652"/>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Under the Pedosphere tab, select “Soil Infiltration” then click Continue at the bottom of the page. </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Next, select your Soil Characterization Site. Existing sites near you will show up below “Search Site Names”</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3">
          <a:extLst>
            <a:ext uri="{FF2B5EF4-FFF2-40B4-BE49-F238E27FC236}">
              <a16:creationId xmlns:a16="http://schemas.microsoft.com/office/drawing/2014/main" id="{C5760271-4820-8E6F-B7BA-F3E6827A7A99}"/>
            </a:ext>
          </a:extLst>
        </p:cNvPr>
        <p:cNvGrpSpPr/>
        <p:nvPr/>
      </p:nvGrpSpPr>
      <p:grpSpPr>
        <a:xfrm>
          <a:off x="0" y="0"/>
          <a:ext cx="0" cy="0"/>
          <a:chOff x="0" y="0"/>
          <a:chExt cx="0" cy="0"/>
        </a:xfrm>
      </p:grpSpPr>
      <p:sp>
        <p:nvSpPr>
          <p:cNvPr id="374" name="Google Shape;374;p30">
            <a:extLst>
              <a:ext uri="{FF2B5EF4-FFF2-40B4-BE49-F238E27FC236}">
                <a16:creationId xmlns:a16="http://schemas.microsoft.com/office/drawing/2014/main" id="{62A1604E-204A-A30E-C8D6-87FAA6BAE9EC}"/>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375" name="Google Shape;375;p30" descr="Banner: Soil Infiltration Protocol">
            <a:extLst>
              <a:ext uri="{FF2B5EF4-FFF2-40B4-BE49-F238E27FC236}">
                <a16:creationId xmlns:a16="http://schemas.microsoft.com/office/drawing/2014/main" id="{628863B5-1B04-5E83-6C92-B31ACED43F8D}"/>
              </a:ext>
            </a:extLst>
          </p:cNvPr>
          <p:cNvPicPr preferRelativeResize="0"/>
          <p:nvPr/>
        </p:nvPicPr>
        <p:blipFill rotWithShape="1">
          <a:blip r:embed="rId3">
            <a:alphaModFix/>
          </a:blip>
          <a:srcRect/>
          <a:stretch/>
        </p:blipFill>
        <p:spPr>
          <a:xfrm>
            <a:off x="1222818" y="-45720"/>
            <a:ext cx="7960458" cy="1019791"/>
          </a:xfrm>
          <a:prstGeom prst="rect">
            <a:avLst/>
          </a:prstGeom>
          <a:noFill/>
          <a:ln>
            <a:noFill/>
          </a:ln>
        </p:spPr>
      </p:pic>
      <p:pic>
        <p:nvPicPr>
          <p:cNvPr id="376" name="Google Shape;376;p30" descr="Menu: Report data to GLOBE">
            <a:extLst>
              <a:ext uri="{FF2B5EF4-FFF2-40B4-BE49-F238E27FC236}">
                <a16:creationId xmlns:a16="http://schemas.microsoft.com/office/drawing/2014/main" id="{615F210C-AEB5-7F56-2DF5-F0BEEA677FD4}"/>
              </a:ext>
            </a:extLst>
          </p:cNvPr>
          <p:cNvPicPr preferRelativeResize="0"/>
          <p:nvPr/>
        </p:nvPicPr>
        <p:blipFill rotWithShape="1">
          <a:blip r:embed="rId4">
            <a:alphaModFix/>
          </a:blip>
          <a:srcRect/>
          <a:stretch/>
        </p:blipFill>
        <p:spPr>
          <a:xfrm>
            <a:off x="-36210" y="-45720"/>
            <a:ext cx="1259028" cy="6903720"/>
          </a:xfrm>
          <a:prstGeom prst="rect">
            <a:avLst/>
          </a:prstGeom>
          <a:noFill/>
          <a:ln>
            <a:noFill/>
          </a:ln>
        </p:spPr>
      </p:pic>
      <p:sp>
        <p:nvSpPr>
          <p:cNvPr id="377" name="Title">
            <a:extLst>
              <a:ext uri="{FF2B5EF4-FFF2-40B4-BE49-F238E27FC236}">
                <a16:creationId xmlns:a16="http://schemas.microsoft.com/office/drawing/2014/main" id="{33BB42C8-0D84-5B79-CD5A-2BB89B413636}"/>
              </a:ext>
            </a:extLst>
          </p:cNvPr>
          <p:cNvSpPr txBox="1">
            <a:spLocks noGrp="1"/>
          </p:cNvSpPr>
          <p:nvPr>
            <p:ph type="title"/>
          </p:nvPr>
        </p:nvSpPr>
        <p:spPr>
          <a:xfrm>
            <a:off x="1358262" y="734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Entering Measurement Data</a:t>
            </a:r>
            <a:endParaRPr dirty="0"/>
          </a:p>
        </p:txBody>
      </p:sp>
      <p:sp>
        <p:nvSpPr>
          <p:cNvPr id="378" name="Google Shape;378;p30">
            <a:extLst>
              <a:ext uri="{FF2B5EF4-FFF2-40B4-BE49-F238E27FC236}">
                <a16:creationId xmlns:a16="http://schemas.microsoft.com/office/drawing/2014/main" id="{0CD9DB06-AC51-D1CC-A6E8-599F9521575C}"/>
              </a:ext>
            </a:extLst>
          </p:cNvPr>
          <p:cNvSpPr txBox="1">
            <a:spLocks noGrp="1"/>
          </p:cNvSpPr>
          <p:nvPr>
            <p:ph type="body" idx="2"/>
          </p:nvPr>
        </p:nvSpPr>
        <p:spPr>
          <a:xfrm>
            <a:off x="5220182" y="2592729"/>
            <a:ext cx="3731623" cy="376223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000"/>
              <a:buChar char="•"/>
            </a:pPr>
            <a:r>
              <a:rPr lang="en-US" sz="2000" dirty="0">
                <a:solidFill>
                  <a:srgbClr val="000000"/>
                </a:solidFill>
              </a:rPr>
              <a:t>Enter the date and time you took the measurements. </a:t>
            </a:r>
            <a:endParaRPr dirty="0"/>
          </a:p>
          <a:p>
            <a:pPr marL="228600" lvl="0" indent="-101600" algn="l" rtl="0">
              <a:lnSpc>
                <a:spcPct val="90000"/>
              </a:lnSpc>
              <a:spcBef>
                <a:spcPts val="1000"/>
              </a:spcBef>
              <a:spcAft>
                <a:spcPts val="0"/>
              </a:spcAft>
              <a:buClr>
                <a:schemeClr val="dk1"/>
              </a:buClr>
              <a:buSzPts val="2000"/>
              <a:buNone/>
            </a:pPr>
            <a:endParaRPr sz="2000" dirty="0">
              <a:solidFill>
                <a:srgbClr val="000000"/>
              </a:solidFill>
            </a:endParaRPr>
          </a:p>
          <a:p>
            <a:pPr marL="228600" lvl="0" indent="-228600" algn="l" rtl="0">
              <a:lnSpc>
                <a:spcPct val="90000"/>
              </a:lnSpc>
              <a:spcBef>
                <a:spcPts val="1000"/>
              </a:spcBef>
              <a:spcAft>
                <a:spcPts val="0"/>
              </a:spcAft>
              <a:buClr>
                <a:srgbClr val="000000"/>
              </a:buClr>
              <a:buSzPts val="2000"/>
              <a:buChar char="•"/>
            </a:pPr>
            <a:r>
              <a:rPr lang="en-US" sz="2000" dirty="0">
                <a:solidFill>
                  <a:srgbClr val="000000"/>
                </a:solidFill>
              </a:rPr>
              <a:t>Once you enter the date, select Soil Infiltration to enter your data.</a:t>
            </a:r>
            <a:endParaRPr dirty="0"/>
          </a:p>
        </p:txBody>
      </p:sp>
      <p:pic>
        <p:nvPicPr>
          <p:cNvPr id="5" name="Picture 4" descr="Screenshot showing date and time entry page">
            <a:extLst>
              <a:ext uri="{FF2B5EF4-FFF2-40B4-BE49-F238E27FC236}">
                <a16:creationId xmlns:a16="http://schemas.microsoft.com/office/drawing/2014/main" id="{0CE34195-3E1B-9C8C-6DC8-23AF6001427A}"/>
              </a:ext>
            </a:extLst>
          </p:cNvPr>
          <p:cNvPicPr>
            <a:picLocks noChangeAspect="1"/>
          </p:cNvPicPr>
          <p:nvPr/>
        </p:nvPicPr>
        <p:blipFill>
          <a:blip r:embed="rId5"/>
          <a:stretch>
            <a:fillRect/>
          </a:stretch>
        </p:blipFill>
        <p:spPr>
          <a:xfrm>
            <a:off x="2361235" y="1645214"/>
            <a:ext cx="2430684" cy="4924025"/>
          </a:xfrm>
          <a:prstGeom prst="rect">
            <a:avLst/>
          </a:prstGeom>
        </p:spPr>
      </p:pic>
    </p:spTree>
    <p:extLst>
      <p:ext uri="{BB962C8B-B14F-4D97-AF65-F5344CB8AC3E}">
        <p14:creationId xmlns:p14="http://schemas.microsoft.com/office/powerpoint/2010/main" val="2171667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385" name="Google Shape;385;p31" descr="Banner: Soil Infiltration Protocol"/>
          <p:cNvPicPr preferRelativeResize="0"/>
          <p:nvPr/>
        </p:nvPicPr>
        <p:blipFill rotWithShape="1">
          <a:blip r:embed="rId3">
            <a:alphaModFix/>
          </a:blip>
          <a:srcRect/>
          <a:stretch/>
        </p:blipFill>
        <p:spPr>
          <a:xfrm>
            <a:off x="1222818" y="-45720"/>
            <a:ext cx="7960458" cy="1019791"/>
          </a:xfrm>
          <a:prstGeom prst="rect">
            <a:avLst/>
          </a:prstGeom>
          <a:noFill/>
          <a:ln>
            <a:noFill/>
          </a:ln>
        </p:spPr>
      </p:pic>
      <p:pic>
        <p:nvPicPr>
          <p:cNvPr id="386" name="Google Shape;386;p31" descr="Menu: Report data to GLOBE"/>
          <p:cNvPicPr preferRelativeResize="0"/>
          <p:nvPr/>
        </p:nvPicPr>
        <p:blipFill rotWithShape="1">
          <a:blip r:embed="rId4">
            <a:alphaModFix/>
          </a:blip>
          <a:srcRect/>
          <a:stretch/>
        </p:blipFill>
        <p:spPr>
          <a:xfrm>
            <a:off x="-36210" y="-45720"/>
            <a:ext cx="1259028" cy="6903720"/>
          </a:xfrm>
          <a:prstGeom prst="rect">
            <a:avLst/>
          </a:prstGeom>
          <a:noFill/>
          <a:ln>
            <a:noFill/>
          </a:ln>
        </p:spPr>
      </p:pic>
      <p:sp>
        <p:nvSpPr>
          <p:cNvPr id="21" name="Title">
            <a:extLst>
              <a:ext uri="{FF2B5EF4-FFF2-40B4-BE49-F238E27FC236}">
                <a16:creationId xmlns:a16="http://schemas.microsoft.com/office/drawing/2014/main" id="{E44D9260-C820-BE00-CA1F-73B61E9AE0EE}"/>
              </a:ext>
            </a:extLst>
          </p:cNvPr>
          <p:cNvSpPr txBox="1">
            <a:spLocks noGrp="1"/>
          </p:cNvSpPr>
          <p:nvPr>
            <p:ph type="title"/>
          </p:nvPr>
        </p:nvSpPr>
        <p:spPr>
          <a:xfrm>
            <a:off x="1358262" y="734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Enter Specifications of your Dual Ring Infiltrometer</a:t>
            </a:r>
            <a:endParaRPr dirty="0"/>
          </a:p>
        </p:txBody>
      </p:sp>
      <p:sp>
        <p:nvSpPr>
          <p:cNvPr id="20" name="TextBox 19">
            <a:extLst>
              <a:ext uri="{FF2B5EF4-FFF2-40B4-BE49-F238E27FC236}">
                <a16:creationId xmlns:a16="http://schemas.microsoft.com/office/drawing/2014/main" id="{CA6DECC9-5388-A53D-8398-A107E4ECEC20}"/>
              </a:ext>
            </a:extLst>
          </p:cNvPr>
          <p:cNvSpPr txBox="1"/>
          <p:nvPr/>
        </p:nvSpPr>
        <p:spPr>
          <a:xfrm>
            <a:off x="6212046" y="2690336"/>
            <a:ext cx="2971230" cy="1477328"/>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Enter the soil moisture data you collect for the saturated soil from the center of the infiltrometer at the end of the protocol.</a:t>
            </a:r>
          </a:p>
        </p:txBody>
      </p:sp>
      <p:pic>
        <p:nvPicPr>
          <p:cNvPr id="3" name="Picture 2" descr="First screenshot showing data entry page for Set 1 of Soil Infiltration. Enter Water Level Change Interval Depth, then Saturated Soil Water Content below.">
            <a:extLst>
              <a:ext uri="{FF2B5EF4-FFF2-40B4-BE49-F238E27FC236}">
                <a16:creationId xmlns:a16="http://schemas.microsoft.com/office/drawing/2014/main" id="{EB1B096C-9AF2-440D-F5D4-F8DE10359E45}"/>
              </a:ext>
            </a:extLst>
          </p:cNvPr>
          <p:cNvPicPr>
            <a:picLocks noChangeAspect="1"/>
          </p:cNvPicPr>
          <p:nvPr/>
        </p:nvPicPr>
        <p:blipFill>
          <a:blip r:embed="rId5"/>
          <a:stretch>
            <a:fillRect/>
          </a:stretch>
        </p:blipFill>
        <p:spPr>
          <a:xfrm>
            <a:off x="3803405" y="1696709"/>
            <a:ext cx="2472845" cy="5022623"/>
          </a:xfrm>
          <a:prstGeom prst="rect">
            <a:avLst/>
          </a:prstGeom>
        </p:spPr>
      </p:pic>
      <p:cxnSp>
        <p:nvCxnSpPr>
          <p:cNvPr id="17" name="Straight Arrow Connector 16">
            <a:extLst>
              <a:ext uri="{FF2B5EF4-FFF2-40B4-BE49-F238E27FC236}">
                <a16:creationId xmlns:a16="http://schemas.microsoft.com/office/drawing/2014/main" id="{5EFE842B-FF7D-A706-0652-79D8A4F5ECCC}"/>
              </a:ext>
              <a:ext uri="{C183D7F6-B498-43B3-948B-1728B52AA6E4}">
                <adec:decorative xmlns:adec="http://schemas.microsoft.com/office/drawing/2017/decorative" val="1"/>
              </a:ext>
            </a:extLst>
          </p:cNvPr>
          <p:cNvCxnSpPr>
            <a:cxnSpLocks/>
          </p:cNvCxnSpPr>
          <p:nvPr/>
        </p:nvCxnSpPr>
        <p:spPr>
          <a:xfrm>
            <a:off x="1990846" y="1696709"/>
            <a:ext cx="1812559" cy="7802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A9E89F7-1E2F-FAB0-4D9C-26DFE15B4425}"/>
              </a:ext>
              <a:ext uri="{C183D7F6-B498-43B3-948B-1728B52AA6E4}">
                <adec:decorative xmlns:adec="http://schemas.microsoft.com/office/drawing/2017/decorative" val="1"/>
              </a:ext>
            </a:extLst>
          </p:cNvPr>
          <p:cNvCxnSpPr>
            <a:cxnSpLocks/>
            <a:stCxn id="20" idx="2"/>
          </p:cNvCxnSpPr>
          <p:nvPr/>
        </p:nvCxnSpPr>
        <p:spPr>
          <a:xfrm flipH="1">
            <a:off x="6157602" y="4167664"/>
            <a:ext cx="1540059" cy="7506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3">
          <a:extLst>
            <a:ext uri="{FF2B5EF4-FFF2-40B4-BE49-F238E27FC236}">
              <a16:creationId xmlns:a16="http://schemas.microsoft.com/office/drawing/2014/main" id="{F0278C4C-3736-20A7-354D-60699F1652AF}"/>
            </a:ext>
          </a:extLst>
        </p:cNvPr>
        <p:cNvGrpSpPr/>
        <p:nvPr/>
      </p:nvGrpSpPr>
      <p:grpSpPr>
        <a:xfrm>
          <a:off x="0" y="0"/>
          <a:ext cx="0" cy="0"/>
          <a:chOff x="0" y="0"/>
          <a:chExt cx="0" cy="0"/>
        </a:xfrm>
      </p:grpSpPr>
      <p:sp>
        <p:nvSpPr>
          <p:cNvPr id="384" name="Google Shape;384;p31">
            <a:extLst>
              <a:ext uri="{FF2B5EF4-FFF2-40B4-BE49-F238E27FC236}">
                <a16:creationId xmlns:a16="http://schemas.microsoft.com/office/drawing/2014/main" id="{6A854CB8-2914-97AA-0426-425845308D51}"/>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385" name="Google Shape;385;p31" descr="Banner: Soil Infiltration Protocol">
            <a:extLst>
              <a:ext uri="{FF2B5EF4-FFF2-40B4-BE49-F238E27FC236}">
                <a16:creationId xmlns:a16="http://schemas.microsoft.com/office/drawing/2014/main" id="{3CED9225-2767-7355-A5B1-AC5A119C4284}"/>
              </a:ext>
            </a:extLst>
          </p:cNvPr>
          <p:cNvPicPr preferRelativeResize="0"/>
          <p:nvPr/>
        </p:nvPicPr>
        <p:blipFill rotWithShape="1">
          <a:blip r:embed="rId3">
            <a:alphaModFix/>
          </a:blip>
          <a:srcRect/>
          <a:stretch/>
        </p:blipFill>
        <p:spPr>
          <a:xfrm>
            <a:off x="1222818" y="-45720"/>
            <a:ext cx="7960458" cy="1019791"/>
          </a:xfrm>
          <a:prstGeom prst="rect">
            <a:avLst/>
          </a:prstGeom>
          <a:noFill/>
          <a:ln>
            <a:noFill/>
          </a:ln>
        </p:spPr>
      </p:pic>
      <p:pic>
        <p:nvPicPr>
          <p:cNvPr id="386" name="Google Shape;386;p31" descr="Menu: Report data to GLOBE">
            <a:extLst>
              <a:ext uri="{FF2B5EF4-FFF2-40B4-BE49-F238E27FC236}">
                <a16:creationId xmlns:a16="http://schemas.microsoft.com/office/drawing/2014/main" id="{6B57F7D2-733D-F082-C87F-DEC20C2B8B58}"/>
              </a:ext>
            </a:extLst>
          </p:cNvPr>
          <p:cNvPicPr preferRelativeResize="0"/>
          <p:nvPr/>
        </p:nvPicPr>
        <p:blipFill rotWithShape="1">
          <a:blip r:embed="rId4">
            <a:alphaModFix/>
          </a:blip>
          <a:srcRect/>
          <a:stretch/>
        </p:blipFill>
        <p:spPr>
          <a:xfrm>
            <a:off x="-36210" y="-45720"/>
            <a:ext cx="1259028" cy="6903720"/>
          </a:xfrm>
          <a:prstGeom prst="rect">
            <a:avLst/>
          </a:prstGeom>
          <a:noFill/>
          <a:ln>
            <a:noFill/>
          </a:ln>
        </p:spPr>
      </p:pic>
      <p:sp>
        <p:nvSpPr>
          <p:cNvPr id="15" name="Title">
            <a:extLst>
              <a:ext uri="{FF2B5EF4-FFF2-40B4-BE49-F238E27FC236}">
                <a16:creationId xmlns:a16="http://schemas.microsoft.com/office/drawing/2014/main" id="{7F2C7867-012B-AAD6-E0AA-65AACA0F986C}"/>
              </a:ext>
            </a:extLst>
          </p:cNvPr>
          <p:cNvSpPr txBox="1">
            <a:spLocks/>
          </p:cNvSpPr>
          <p:nvPr/>
        </p:nvSpPr>
        <p:spPr>
          <a:xfrm>
            <a:off x="1358262" y="734126"/>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48340C"/>
              </a:buClr>
              <a:buSzPts val="2800"/>
              <a:buFont typeface="Calibri"/>
              <a:buNone/>
              <a:defRPr sz="2800" b="1" i="0" u="none" strike="noStrike" cap="none">
                <a:solidFill>
                  <a:srgbClr val="48340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Adding Sequence Times</a:t>
            </a:r>
          </a:p>
        </p:txBody>
      </p:sp>
      <p:sp>
        <p:nvSpPr>
          <p:cNvPr id="7" name="TextBox 6">
            <a:extLst>
              <a:ext uri="{FF2B5EF4-FFF2-40B4-BE49-F238E27FC236}">
                <a16:creationId xmlns:a16="http://schemas.microsoft.com/office/drawing/2014/main" id="{738FFD69-80E3-263B-6A03-22FD89EA6A18}"/>
              </a:ext>
            </a:extLst>
          </p:cNvPr>
          <p:cNvSpPr txBox="1"/>
          <p:nvPr/>
        </p:nvSpPr>
        <p:spPr>
          <a:xfrm>
            <a:off x="1511605" y="3210227"/>
            <a:ext cx="3318704" cy="2031325"/>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Add sequence start and end times. </a:t>
            </a: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Click “Add Sequence” to add another set of sequence times. </a:t>
            </a:r>
          </a:p>
        </p:txBody>
      </p:sp>
      <p:pic>
        <p:nvPicPr>
          <p:cNvPr id="5" name="Picture 4" descr="Second screenshot showing data entry page for Set 1 of Soil Infiltration. Enter the sequence number 1 start and end times in the first set of Sequence boxes, and use “Add Sequence” to add more time sets.">
            <a:extLst>
              <a:ext uri="{FF2B5EF4-FFF2-40B4-BE49-F238E27FC236}">
                <a16:creationId xmlns:a16="http://schemas.microsoft.com/office/drawing/2014/main" id="{4F5EE50C-3C7B-47AD-0098-0FB4DD5CADE9}"/>
              </a:ext>
            </a:extLst>
          </p:cNvPr>
          <p:cNvPicPr>
            <a:picLocks noChangeAspect="1"/>
          </p:cNvPicPr>
          <p:nvPr/>
        </p:nvPicPr>
        <p:blipFill>
          <a:blip r:embed="rId5"/>
          <a:stretch>
            <a:fillRect/>
          </a:stretch>
        </p:blipFill>
        <p:spPr>
          <a:xfrm>
            <a:off x="5640560" y="1641729"/>
            <a:ext cx="2469603" cy="5022623"/>
          </a:xfrm>
          <a:prstGeom prst="rect">
            <a:avLst/>
          </a:prstGeom>
        </p:spPr>
      </p:pic>
      <p:cxnSp>
        <p:nvCxnSpPr>
          <p:cNvPr id="6" name="Straight Arrow Connector 5">
            <a:extLst>
              <a:ext uri="{FF2B5EF4-FFF2-40B4-BE49-F238E27FC236}">
                <a16:creationId xmlns:a16="http://schemas.microsoft.com/office/drawing/2014/main" id="{F962FDB5-58BE-2CEA-9F88-F6434782B403}"/>
              </a:ext>
              <a:ext uri="{C183D7F6-B498-43B3-948B-1728B52AA6E4}">
                <adec:decorative xmlns:adec="http://schemas.microsoft.com/office/drawing/2017/decorative" val="1"/>
              </a:ext>
            </a:extLst>
          </p:cNvPr>
          <p:cNvCxnSpPr>
            <a:cxnSpLocks/>
          </p:cNvCxnSpPr>
          <p:nvPr/>
        </p:nvCxnSpPr>
        <p:spPr>
          <a:xfrm>
            <a:off x="4296767" y="3579229"/>
            <a:ext cx="1594747" cy="14757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3BABFF0-A8BB-8CAA-B70D-A58F46CB8BA8}"/>
              </a:ext>
              <a:ext uri="{C183D7F6-B498-43B3-948B-1728B52AA6E4}">
                <adec:decorative xmlns:adec="http://schemas.microsoft.com/office/drawing/2017/decorative" val="1"/>
              </a:ext>
            </a:extLst>
          </p:cNvPr>
          <p:cNvCxnSpPr>
            <a:cxnSpLocks/>
          </p:cNvCxnSpPr>
          <p:nvPr/>
        </p:nvCxnSpPr>
        <p:spPr>
          <a:xfrm>
            <a:off x="4505761" y="5270733"/>
            <a:ext cx="2566371" cy="5513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85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31" name="Google Shape;431;p36" descr="Banner: Soil Infiltration Protocol"/>
          <p:cNvPicPr preferRelativeResize="0"/>
          <p:nvPr/>
        </p:nvPicPr>
        <p:blipFill rotWithShape="1">
          <a:blip r:embed="rId3">
            <a:alphaModFix/>
          </a:blip>
          <a:srcRect/>
          <a:stretch/>
        </p:blipFill>
        <p:spPr>
          <a:xfrm>
            <a:off x="1222818" y="-45720"/>
            <a:ext cx="7960458" cy="1019791"/>
          </a:xfrm>
          <a:prstGeom prst="rect">
            <a:avLst/>
          </a:prstGeom>
          <a:noFill/>
          <a:ln>
            <a:noFill/>
          </a:ln>
        </p:spPr>
      </p:pic>
      <p:pic>
        <p:nvPicPr>
          <p:cNvPr id="432" name="Google Shape;432;p36" descr="Menu: Report data to GLOBE"/>
          <p:cNvPicPr preferRelativeResize="0"/>
          <p:nvPr/>
        </p:nvPicPr>
        <p:blipFill rotWithShape="1">
          <a:blip r:embed="rId4">
            <a:alphaModFix/>
          </a:blip>
          <a:srcRect/>
          <a:stretch/>
        </p:blipFill>
        <p:spPr>
          <a:xfrm>
            <a:off x="-36210" y="-45720"/>
            <a:ext cx="1259028" cy="6903720"/>
          </a:xfrm>
          <a:prstGeom prst="rect">
            <a:avLst/>
          </a:prstGeom>
          <a:noFill/>
          <a:ln>
            <a:noFill/>
          </a:ln>
        </p:spPr>
      </p:pic>
      <p:sp>
        <p:nvSpPr>
          <p:cNvPr id="433" name="Title"/>
          <p:cNvSpPr txBox="1">
            <a:spLocks noGrp="1"/>
          </p:cNvSpPr>
          <p:nvPr>
            <p:ph type="title"/>
          </p:nvPr>
        </p:nvSpPr>
        <p:spPr>
          <a:xfrm>
            <a:off x="1358262" y="734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Review data entry and send data</a:t>
            </a:r>
            <a:endParaRPr dirty="0"/>
          </a:p>
        </p:txBody>
      </p:sp>
      <p:sp>
        <p:nvSpPr>
          <p:cNvPr id="8" name="TextBox 7">
            <a:extLst>
              <a:ext uri="{FF2B5EF4-FFF2-40B4-BE49-F238E27FC236}">
                <a16:creationId xmlns:a16="http://schemas.microsoft.com/office/drawing/2014/main" id="{EBDA13B1-796C-5245-E972-52D1CCE06604}"/>
              </a:ext>
            </a:extLst>
          </p:cNvPr>
          <p:cNvSpPr txBox="1"/>
          <p:nvPr/>
        </p:nvSpPr>
        <p:spPr>
          <a:xfrm>
            <a:off x="7125876" y="2690336"/>
            <a:ext cx="2057400" cy="2585323"/>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Review the data you entered and check for errors.</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When complete, select Finish to complete the send the observation to GLOBE.</a:t>
            </a:r>
          </a:p>
        </p:txBody>
      </p:sp>
      <p:pic>
        <p:nvPicPr>
          <p:cNvPr id="3" name="Picture 2" descr="First screenshot showing the Soil Infiltration review page. Check that the data you entered is correct.">
            <a:extLst>
              <a:ext uri="{FF2B5EF4-FFF2-40B4-BE49-F238E27FC236}">
                <a16:creationId xmlns:a16="http://schemas.microsoft.com/office/drawing/2014/main" id="{DD831F26-DDA8-96D1-E0E1-7F171B59CD39}"/>
              </a:ext>
            </a:extLst>
          </p:cNvPr>
          <p:cNvPicPr>
            <a:picLocks noChangeAspect="1"/>
          </p:cNvPicPr>
          <p:nvPr/>
        </p:nvPicPr>
        <p:blipFill>
          <a:blip r:embed="rId5"/>
          <a:stretch>
            <a:fillRect/>
          </a:stretch>
        </p:blipFill>
        <p:spPr>
          <a:xfrm>
            <a:off x="1718333" y="1633118"/>
            <a:ext cx="2535461" cy="5149804"/>
          </a:xfrm>
          <a:prstGeom prst="rect">
            <a:avLst/>
          </a:prstGeom>
        </p:spPr>
      </p:pic>
      <p:pic>
        <p:nvPicPr>
          <p:cNvPr id="5" name="Picture 4" descr="Second screenshot showing data entry review page. If all data entered is correct, click Finish to send your observation to GLOBE.">
            <a:extLst>
              <a:ext uri="{FF2B5EF4-FFF2-40B4-BE49-F238E27FC236}">
                <a16:creationId xmlns:a16="http://schemas.microsoft.com/office/drawing/2014/main" id="{95349AD6-095E-3C59-3948-72F0D5B74FAF}"/>
              </a:ext>
            </a:extLst>
          </p:cNvPr>
          <p:cNvPicPr>
            <a:picLocks noChangeAspect="1"/>
          </p:cNvPicPr>
          <p:nvPr/>
        </p:nvPicPr>
        <p:blipFill>
          <a:blip r:embed="rId6"/>
          <a:stretch>
            <a:fillRect/>
          </a:stretch>
        </p:blipFill>
        <p:spPr>
          <a:xfrm>
            <a:off x="4389238" y="1633118"/>
            <a:ext cx="2525514" cy="514980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440" name="Google Shape;440;p37" descr="Banner: Soil Infiltration Protocol"/>
          <p:cNvPicPr preferRelativeResize="0"/>
          <p:nvPr/>
        </p:nvPicPr>
        <p:blipFill rotWithShape="1">
          <a:blip r:embed="rId3">
            <a:alphaModFix/>
          </a:blip>
          <a:srcRect/>
          <a:stretch/>
        </p:blipFill>
        <p:spPr>
          <a:xfrm>
            <a:off x="1222818" y="-45720"/>
            <a:ext cx="7960458" cy="1019791"/>
          </a:xfrm>
          <a:prstGeom prst="rect">
            <a:avLst/>
          </a:prstGeom>
          <a:noFill/>
          <a:ln>
            <a:noFill/>
          </a:ln>
        </p:spPr>
      </p:pic>
      <p:pic>
        <p:nvPicPr>
          <p:cNvPr id="441" name="Google Shape;441;p37" descr="Menu: Report data to GLOBE"/>
          <p:cNvPicPr preferRelativeResize="0"/>
          <p:nvPr/>
        </p:nvPicPr>
        <p:blipFill rotWithShape="1">
          <a:blip r:embed="rId4">
            <a:alphaModFix/>
          </a:blip>
          <a:srcRect/>
          <a:stretch/>
        </p:blipFill>
        <p:spPr>
          <a:xfrm>
            <a:off x="-36210" y="-45720"/>
            <a:ext cx="1259028" cy="6903720"/>
          </a:xfrm>
          <a:prstGeom prst="rect">
            <a:avLst/>
          </a:prstGeom>
          <a:noFill/>
          <a:ln>
            <a:noFill/>
          </a:ln>
        </p:spPr>
      </p:pic>
      <p:sp>
        <p:nvSpPr>
          <p:cNvPr id="442" name="Title"/>
          <p:cNvSpPr txBox="1">
            <a:spLocks noGrp="1"/>
          </p:cNvSpPr>
          <p:nvPr>
            <p:ph type="title"/>
          </p:nvPr>
        </p:nvSpPr>
        <p:spPr>
          <a:xfrm>
            <a:off x="1358262" y="734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Data System Responses</a:t>
            </a:r>
            <a:endParaRPr/>
          </a:p>
        </p:txBody>
      </p:sp>
      <p:sp>
        <p:nvSpPr>
          <p:cNvPr id="4" name="TextBox 3">
            <a:extLst>
              <a:ext uri="{FF2B5EF4-FFF2-40B4-BE49-F238E27FC236}">
                <a16:creationId xmlns:a16="http://schemas.microsoft.com/office/drawing/2014/main" id="{3DC95976-7D4D-D4DA-A1C5-3A7F3992C69C}"/>
              </a:ext>
            </a:extLst>
          </p:cNvPr>
          <p:cNvSpPr txBox="1"/>
          <p:nvPr/>
        </p:nvSpPr>
        <p:spPr>
          <a:xfrm>
            <a:off x="1571759" y="2214344"/>
            <a:ext cx="2497497" cy="3754874"/>
          </a:xfrm>
          <a:prstGeom prst="rect">
            <a:avLst/>
          </a:prstGeom>
          <a:noFill/>
        </p:spPr>
        <p:txBody>
          <a:bodyPr wrap="square">
            <a:spAutoFit/>
          </a:bodyPr>
          <a:lstStyle/>
          <a:p>
            <a:r>
              <a:rPr lang="en-US" dirty="0"/>
              <a:t>If your observations are within the appropriate ranges, you will see a green smiley face.</a:t>
            </a:r>
          </a:p>
          <a:p>
            <a:endParaRPr lang="en-US" dirty="0"/>
          </a:p>
          <a:p>
            <a:endParaRPr lang="en-US" dirty="0"/>
          </a:p>
          <a:p>
            <a:r>
              <a:rPr lang="en-US" dirty="0"/>
              <a:t>You can review or edit your observation if needed.</a:t>
            </a:r>
          </a:p>
          <a:p>
            <a:endParaRPr lang="en-US" dirty="0"/>
          </a:p>
          <a:p>
            <a:endParaRPr lang="en-US" dirty="0"/>
          </a:p>
          <a:p>
            <a:endParaRPr lang="en-US" dirty="0"/>
          </a:p>
          <a:p>
            <a:r>
              <a:rPr lang="en-US" dirty="0"/>
              <a:t>When ready, select “Send these measurements now” to send your data to GLOBE. When it has been sent, you will see a “Success” message.</a:t>
            </a:r>
          </a:p>
        </p:txBody>
      </p:sp>
      <p:pic>
        <p:nvPicPr>
          <p:cNvPr id="5" name="Picture 4" descr="Screenshot showing a green smiley face with text stating Your Data has been saved on this device. This means your observations are within the appropriate ranges. On the same page you can send your measurements or review/edit your observations.">
            <a:extLst>
              <a:ext uri="{FF2B5EF4-FFF2-40B4-BE49-F238E27FC236}">
                <a16:creationId xmlns:a16="http://schemas.microsoft.com/office/drawing/2014/main" id="{52E576BF-8B06-88A9-B73F-06D0C42A66D5}"/>
              </a:ext>
            </a:extLst>
          </p:cNvPr>
          <p:cNvPicPr>
            <a:picLocks noChangeAspect="1"/>
          </p:cNvPicPr>
          <p:nvPr/>
        </p:nvPicPr>
        <p:blipFill>
          <a:blip r:embed="rId5"/>
          <a:stretch>
            <a:fillRect/>
          </a:stretch>
        </p:blipFill>
        <p:spPr>
          <a:xfrm>
            <a:off x="4055576" y="1704709"/>
            <a:ext cx="2154697" cy="4364937"/>
          </a:xfrm>
          <a:prstGeom prst="rect">
            <a:avLst/>
          </a:prstGeom>
        </p:spPr>
      </p:pic>
      <p:pic>
        <p:nvPicPr>
          <p:cNvPr id="6" name="Picture 5" descr="Screenshot showing a popup window which says Success, your observation has been successfully sent to GLOBE.">
            <a:extLst>
              <a:ext uri="{FF2B5EF4-FFF2-40B4-BE49-F238E27FC236}">
                <a16:creationId xmlns:a16="http://schemas.microsoft.com/office/drawing/2014/main" id="{432C4377-FA7D-1AA2-DAF2-16C3F6EC2F20}"/>
              </a:ext>
            </a:extLst>
          </p:cNvPr>
          <p:cNvPicPr>
            <a:picLocks noChangeAspect="1"/>
          </p:cNvPicPr>
          <p:nvPr/>
        </p:nvPicPr>
        <p:blipFill>
          <a:blip r:embed="rId6"/>
          <a:stretch>
            <a:fillRect/>
          </a:stretch>
        </p:blipFill>
        <p:spPr>
          <a:xfrm>
            <a:off x="6333421" y="1704708"/>
            <a:ext cx="2274458" cy="4364938"/>
          </a:xfrm>
          <a:prstGeom prst="rect">
            <a:avLst/>
          </a:prstGeom>
        </p:spPr>
      </p:pic>
      <p:cxnSp>
        <p:nvCxnSpPr>
          <p:cNvPr id="7" name="Straight Arrow Connector 6">
            <a:extLst>
              <a:ext uri="{FF2B5EF4-FFF2-40B4-BE49-F238E27FC236}">
                <a16:creationId xmlns:a16="http://schemas.microsoft.com/office/drawing/2014/main" id="{3E415577-4A93-50F7-AACE-D75599DD0857}"/>
              </a:ext>
              <a:ext uri="{C183D7F6-B498-43B3-948B-1728B52AA6E4}">
                <adec:decorative xmlns:adec="http://schemas.microsoft.com/office/drawing/2017/decorative" val="1"/>
              </a:ext>
            </a:extLst>
          </p:cNvPr>
          <p:cNvCxnSpPr>
            <a:cxnSpLocks/>
          </p:cNvCxnSpPr>
          <p:nvPr/>
        </p:nvCxnSpPr>
        <p:spPr>
          <a:xfrm flipV="1">
            <a:off x="3905319" y="4113970"/>
            <a:ext cx="2728614" cy="10686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7C4F73-F675-F6E6-9F9D-DF266CC369BF}"/>
              </a:ext>
              <a:ext uri="{C183D7F6-B498-43B3-948B-1728B52AA6E4}">
                <adec:decorative xmlns:adec="http://schemas.microsoft.com/office/drawing/2017/decorative" val="1"/>
              </a:ext>
            </a:extLst>
          </p:cNvPr>
          <p:cNvCxnSpPr>
            <a:cxnSpLocks/>
          </p:cNvCxnSpPr>
          <p:nvPr/>
        </p:nvCxnSpPr>
        <p:spPr>
          <a:xfrm flipV="1">
            <a:off x="3592286" y="3648287"/>
            <a:ext cx="586437" cy="2796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6991C83-8352-B7CD-1435-880BC3674C48}"/>
              </a:ext>
              <a:ext uri="{C183D7F6-B498-43B3-948B-1728B52AA6E4}">
                <adec:decorative xmlns:adec="http://schemas.microsoft.com/office/drawing/2017/decorative" val="1"/>
              </a:ext>
            </a:extLst>
          </p:cNvPr>
          <p:cNvCxnSpPr>
            <a:cxnSpLocks/>
          </p:cNvCxnSpPr>
          <p:nvPr/>
        </p:nvCxnSpPr>
        <p:spPr>
          <a:xfrm flipV="1">
            <a:off x="3472543" y="2431768"/>
            <a:ext cx="583033" cy="1478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449" name="Google Shape;449;p38" descr="Banner: Soil Infiltration Protocol"/>
          <p:cNvPicPr preferRelativeResize="0"/>
          <p:nvPr/>
        </p:nvPicPr>
        <p:blipFill rotWithShape="1">
          <a:blip r:embed="rId3">
            <a:alphaModFix/>
          </a:blip>
          <a:srcRect/>
          <a:stretch/>
        </p:blipFill>
        <p:spPr>
          <a:xfrm>
            <a:off x="1220421" y="-45720"/>
            <a:ext cx="7960458" cy="1019791"/>
          </a:xfrm>
          <a:prstGeom prst="rect">
            <a:avLst/>
          </a:prstGeom>
          <a:noFill/>
          <a:ln>
            <a:noFill/>
          </a:ln>
        </p:spPr>
      </p:pic>
      <p:pic>
        <p:nvPicPr>
          <p:cNvPr id="450" name="Google Shape;450;p38" descr="Menu: H. Data Visualization"/>
          <p:cNvPicPr preferRelativeResize="0"/>
          <p:nvPr/>
        </p:nvPicPr>
        <p:blipFill rotWithShape="1">
          <a:blip r:embed="rId4">
            <a:alphaModFix/>
          </a:blip>
          <a:srcRect/>
          <a:stretch/>
        </p:blipFill>
        <p:spPr>
          <a:xfrm>
            <a:off x="-40522" y="-45720"/>
            <a:ext cx="1272773" cy="6903720"/>
          </a:xfrm>
          <a:prstGeom prst="rect">
            <a:avLst/>
          </a:prstGeom>
          <a:noFill/>
          <a:ln>
            <a:noFill/>
          </a:ln>
        </p:spPr>
      </p:pic>
      <p:sp>
        <p:nvSpPr>
          <p:cNvPr id="451" name="Title"/>
          <p:cNvSpPr txBox="1">
            <a:spLocks noGrp="1"/>
          </p:cNvSpPr>
          <p:nvPr>
            <p:ph type="title"/>
          </p:nvPr>
        </p:nvSpPr>
        <p:spPr>
          <a:xfrm>
            <a:off x="1257300" y="97710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Visualizing Data-1</a:t>
            </a:r>
            <a:br>
              <a:rPr lang="en-US"/>
            </a:br>
            <a:endParaRPr/>
          </a:p>
        </p:txBody>
      </p:sp>
      <p:sp>
        <p:nvSpPr>
          <p:cNvPr id="452" name="Google Shape;452;p38"/>
          <p:cNvSpPr txBox="1">
            <a:spLocks noGrp="1"/>
          </p:cNvSpPr>
          <p:nvPr>
            <p:ph type="body" idx="1"/>
          </p:nvPr>
        </p:nvSpPr>
        <p:spPr>
          <a:xfrm>
            <a:off x="1232251" y="1829705"/>
            <a:ext cx="7676838" cy="6886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Currently soil infiltration data are not available in the GLOBE Visualization System. However, soil moisture data are available and are shown below.  </a:t>
            </a:r>
            <a:endParaRPr/>
          </a:p>
        </p:txBody>
      </p:sp>
      <p:pic>
        <p:nvPicPr>
          <p:cNvPr id="453" name="Google Shape;453;p38" descr="Screenshot, Map interface, GLOBE Visualization System. Select the appropriate data layer, and &quot;add&quot;. "/>
          <p:cNvPicPr preferRelativeResize="0">
            <a:picLocks noGrp="1"/>
          </p:cNvPicPr>
          <p:nvPr>
            <p:ph type="body" idx="2"/>
          </p:nvPr>
        </p:nvPicPr>
        <p:blipFill rotWithShape="1">
          <a:blip r:embed="rId5">
            <a:alphaModFix/>
          </a:blip>
          <a:srcRect/>
          <a:stretch/>
        </p:blipFill>
        <p:spPr>
          <a:xfrm>
            <a:off x="1946302" y="2614916"/>
            <a:ext cx="6079850" cy="312635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459" name="Google Shape;459;p39" descr="Banner: Soil Infiltration Protocol"/>
          <p:cNvPicPr preferRelativeResize="0"/>
          <p:nvPr/>
        </p:nvPicPr>
        <p:blipFill rotWithShape="1">
          <a:blip r:embed="rId3">
            <a:alphaModFix/>
          </a:blip>
          <a:srcRect/>
          <a:stretch/>
        </p:blipFill>
        <p:spPr>
          <a:xfrm>
            <a:off x="1232251" y="-42685"/>
            <a:ext cx="7960458" cy="1019791"/>
          </a:xfrm>
          <a:prstGeom prst="rect">
            <a:avLst/>
          </a:prstGeom>
          <a:noFill/>
          <a:ln>
            <a:noFill/>
          </a:ln>
        </p:spPr>
      </p:pic>
      <p:pic>
        <p:nvPicPr>
          <p:cNvPr id="460" name="Google Shape;460;p39" descr="Menu: H. Data Visualization"/>
          <p:cNvPicPr preferRelativeResize="0"/>
          <p:nvPr/>
        </p:nvPicPr>
        <p:blipFill rotWithShape="1">
          <a:blip r:embed="rId4">
            <a:alphaModFix/>
          </a:blip>
          <a:srcRect/>
          <a:stretch/>
        </p:blipFill>
        <p:spPr>
          <a:xfrm>
            <a:off x="-40522" y="-45720"/>
            <a:ext cx="1272773" cy="6903720"/>
          </a:xfrm>
          <a:prstGeom prst="rect">
            <a:avLst/>
          </a:prstGeom>
          <a:noFill/>
          <a:ln>
            <a:noFill/>
          </a:ln>
        </p:spPr>
      </p:pic>
      <p:sp>
        <p:nvSpPr>
          <p:cNvPr id="461" name="Title"/>
          <p:cNvSpPr txBox="1">
            <a:spLocks noGrp="1"/>
          </p:cNvSpPr>
          <p:nvPr>
            <p:ph type="title"/>
          </p:nvPr>
        </p:nvSpPr>
        <p:spPr>
          <a:xfrm>
            <a:off x="1257300" y="97710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Visualizing Data-2</a:t>
            </a:r>
            <a:br>
              <a:rPr lang="en-US"/>
            </a:br>
            <a:endParaRPr/>
          </a:p>
        </p:txBody>
      </p:sp>
      <p:sp>
        <p:nvSpPr>
          <p:cNvPr id="462" name="Google Shape;462;p39"/>
          <p:cNvSpPr txBox="1">
            <a:spLocks noGrp="1"/>
          </p:cNvSpPr>
          <p:nvPr>
            <p:ph type="body" idx="1"/>
          </p:nvPr>
        </p:nvSpPr>
        <p:spPr>
          <a:xfrm>
            <a:off x="1232251" y="1829705"/>
            <a:ext cx="7676838" cy="6886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Currently soil infiltration data are not available in the GLOBE Visualization System. However, soil moisture data are available and are shown below.  </a:t>
            </a:r>
            <a:endParaRPr/>
          </a:p>
        </p:txBody>
      </p:sp>
      <p:pic>
        <p:nvPicPr>
          <p:cNvPr id="463" name="Google Shape;463;p39" descr="Screenshot, Map interface, GLOBE Visualization System. Enter the date or range of dates of interest and you will see icons where data have been submitted. "/>
          <p:cNvPicPr preferRelativeResize="0">
            <a:picLocks noGrp="1"/>
          </p:cNvPicPr>
          <p:nvPr>
            <p:ph type="body" idx="2"/>
          </p:nvPr>
        </p:nvPicPr>
        <p:blipFill rotWithShape="1">
          <a:blip r:embed="rId5">
            <a:alphaModFix/>
          </a:blip>
          <a:srcRect/>
          <a:stretch/>
        </p:blipFill>
        <p:spPr>
          <a:xfrm>
            <a:off x="1691077" y="2598083"/>
            <a:ext cx="6587770" cy="35913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16" name="Google Shape;116;p4" descr="Banner: Soil Infiltration Protocol"/>
          <p:cNvPicPr preferRelativeResize="0"/>
          <p:nvPr/>
        </p:nvPicPr>
        <p:blipFill rotWithShape="1">
          <a:blip r:embed="rId3">
            <a:alphaModFix/>
          </a:blip>
          <a:srcRect/>
          <a:stretch/>
        </p:blipFill>
        <p:spPr>
          <a:xfrm>
            <a:off x="1253661" y="-51602"/>
            <a:ext cx="7960458" cy="1019791"/>
          </a:xfrm>
          <a:prstGeom prst="rect">
            <a:avLst/>
          </a:prstGeom>
          <a:noFill/>
          <a:ln>
            <a:noFill/>
          </a:ln>
        </p:spPr>
      </p:pic>
      <p:pic>
        <p:nvPicPr>
          <p:cNvPr id="117" name="Google Shape;117;p4" descr="Menu: Why measure infiltration?"/>
          <p:cNvPicPr preferRelativeResize="0"/>
          <p:nvPr/>
        </p:nvPicPr>
        <p:blipFill rotWithShape="1">
          <a:blip r:embed="rId4">
            <a:alphaModFix/>
          </a:blip>
          <a:srcRect/>
          <a:stretch/>
        </p:blipFill>
        <p:spPr>
          <a:xfrm>
            <a:off x="3360" y="-35858"/>
            <a:ext cx="1268229" cy="6945064"/>
          </a:xfrm>
          <a:prstGeom prst="rect">
            <a:avLst/>
          </a:prstGeom>
          <a:noFill/>
          <a:ln>
            <a:noFill/>
          </a:ln>
        </p:spPr>
      </p:pic>
      <p:sp>
        <p:nvSpPr>
          <p:cNvPr id="118" name="Title"/>
          <p:cNvSpPr txBox="1">
            <a:spLocks noGrp="1"/>
          </p:cNvSpPr>
          <p:nvPr>
            <p:ph type="title"/>
          </p:nvPr>
        </p:nvSpPr>
        <p:spPr>
          <a:xfrm>
            <a:off x="1435749" y="734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latin typeface="Calibri"/>
                <a:ea typeface="Calibri"/>
                <a:cs typeface="Calibri"/>
                <a:sym typeface="Calibri"/>
              </a:rPr>
              <a:t>The Role of Soil Moisture in the Environment</a:t>
            </a:r>
            <a:endParaRPr/>
          </a:p>
        </p:txBody>
      </p:sp>
      <p:sp>
        <p:nvSpPr>
          <p:cNvPr id="119" name="Google Shape;119;p4"/>
          <p:cNvSpPr txBox="1">
            <a:spLocks noGrp="1"/>
          </p:cNvSpPr>
          <p:nvPr>
            <p:ph type="body" idx="1"/>
          </p:nvPr>
        </p:nvSpPr>
        <p:spPr>
          <a:xfrm>
            <a:off x="1492899" y="1886952"/>
            <a:ext cx="7396268" cy="435133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000000"/>
              </a:buClr>
              <a:buSzPts val="1800"/>
              <a:buFont typeface="Arial"/>
              <a:buChar char="•"/>
            </a:pPr>
            <a:r>
              <a:rPr lang="en-US">
                <a:solidFill>
                  <a:srgbClr val="000000"/>
                </a:solidFill>
              </a:rPr>
              <a:t>Soil acts like a sponge spread across the land surface. It absorbs rain and snowmelt, slows run-off and helps to control flooding. </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The absorbed water is held on soil particle surfaces and in pore spaces between particles. This water is available for use by plants. </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Some of this water evaporates back into the air; some of this water is transpired by plants; some drains through the soil into groundwater.</a:t>
            </a:r>
            <a:endParaRPr/>
          </a:p>
          <a:p>
            <a:pPr marL="285750" lvl="0" indent="-285750" algn="l" rtl="0">
              <a:lnSpc>
                <a:spcPct val="90000"/>
              </a:lnSpc>
              <a:spcBef>
                <a:spcPts val="1000"/>
              </a:spcBef>
              <a:spcAft>
                <a:spcPts val="0"/>
              </a:spcAft>
              <a:buClr>
                <a:schemeClr val="dk1"/>
              </a:buClr>
              <a:buSzPts val="1800"/>
              <a:buFont typeface="Arial"/>
              <a:buChar char="•"/>
            </a:pPr>
            <a:r>
              <a:rPr lang="en-US"/>
              <a:t>The infiltration rate of water into soil changes depending upon the level of soil saturation. Water that is not stored in the ground evaporates or becomes runoff and may pool on the surface for a time. It  is possible to determine how flood-prone an area is, based on the infiltration rate of the soil.</a:t>
            </a:r>
            <a:endParaRPr>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469" name="Google Shape;469;p40" descr="Banner: Soil Infiltration Protocol"/>
          <p:cNvPicPr preferRelativeResize="0"/>
          <p:nvPr/>
        </p:nvPicPr>
        <p:blipFill rotWithShape="1">
          <a:blip r:embed="rId3">
            <a:alphaModFix/>
          </a:blip>
          <a:srcRect/>
          <a:stretch/>
        </p:blipFill>
        <p:spPr>
          <a:xfrm>
            <a:off x="1220421" y="-45720"/>
            <a:ext cx="7960458" cy="1019791"/>
          </a:xfrm>
          <a:prstGeom prst="rect">
            <a:avLst/>
          </a:prstGeom>
          <a:noFill/>
          <a:ln>
            <a:noFill/>
          </a:ln>
        </p:spPr>
      </p:pic>
      <p:pic>
        <p:nvPicPr>
          <p:cNvPr id="470" name="Google Shape;470;p40" descr="Menu: H. Data Visualization"/>
          <p:cNvPicPr preferRelativeResize="0"/>
          <p:nvPr/>
        </p:nvPicPr>
        <p:blipFill rotWithShape="1">
          <a:blip r:embed="rId4">
            <a:alphaModFix/>
          </a:blip>
          <a:srcRect/>
          <a:stretch/>
        </p:blipFill>
        <p:spPr>
          <a:xfrm>
            <a:off x="-40522" y="-45720"/>
            <a:ext cx="1272773" cy="6903720"/>
          </a:xfrm>
          <a:prstGeom prst="rect">
            <a:avLst/>
          </a:prstGeom>
          <a:noFill/>
          <a:ln>
            <a:noFill/>
          </a:ln>
        </p:spPr>
      </p:pic>
      <p:sp>
        <p:nvSpPr>
          <p:cNvPr id="471" name="Title"/>
          <p:cNvSpPr txBox="1">
            <a:spLocks noGrp="1"/>
          </p:cNvSpPr>
          <p:nvPr>
            <p:ph type="title"/>
          </p:nvPr>
        </p:nvSpPr>
        <p:spPr>
          <a:xfrm>
            <a:off x="1257300" y="97710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Visualizing Data- 3</a:t>
            </a:r>
            <a:br>
              <a:rPr lang="en-US"/>
            </a:br>
            <a:endParaRPr/>
          </a:p>
        </p:txBody>
      </p:sp>
      <p:sp>
        <p:nvSpPr>
          <p:cNvPr id="472" name="Google Shape;472;p40"/>
          <p:cNvSpPr txBox="1">
            <a:spLocks noGrp="1"/>
          </p:cNvSpPr>
          <p:nvPr>
            <p:ph type="body" idx="1"/>
          </p:nvPr>
        </p:nvSpPr>
        <p:spPr>
          <a:xfrm>
            <a:off x="1232251" y="1829705"/>
            <a:ext cx="7676838" cy="688643"/>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0000"/>
              <a:buNone/>
            </a:pPr>
            <a:r>
              <a:rPr lang="en-US"/>
              <a:t>Currently soil infiltration data are not available in the GLOBE Visualization System. However, soil moisture data are available and are shown as an example below.  </a:t>
            </a:r>
            <a:endParaRPr/>
          </a:p>
        </p:txBody>
      </p:sp>
      <p:pic>
        <p:nvPicPr>
          <p:cNvPr id="473" name="Google Shape;473;p40" descr="Screenshot, Map interface, GLOBE Visualization System. Click on an  icon where data have been submitted and you will obtain data from this location."/>
          <p:cNvPicPr preferRelativeResize="0">
            <a:picLocks noGrp="1"/>
          </p:cNvPicPr>
          <p:nvPr>
            <p:ph type="body" idx="2"/>
          </p:nvPr>
        </p:nvPicPr>
        <p:blipFill rotWithShape="1">
          <a:blip r:embed="rId5">
            <a:alphaModFix/>
          </a:blip>
          <a:srcRect/>
          <a:stretch/>
        </p:blipFill>
        <p:spPr>
          <a:xfrm>
            <a:off x="1876360" y="2611959"/>
            <a:ext cx="6388620" cy="372107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479" name="Google Shape;479;p41" descr="Banner: Soil Infiltration Protocol"/>
          <p:cNvPicPr preferRelativeResize="0"/>
          <p:nvPr/>
        </p:nvPicPr>
        <p:blipFill rotWithShape="1">
          <a:blip r:embed="rId3">
            <a:alphaModFix/>
          </a:blip>
          <a:srcRect/>
          <a:stretch/>
        </p:blipFill>
        <p:spPr>
          <a:xfrm>
            <a:off x="1253661" y="-51602"/>
            <a:ext cx="7960458" cy="1019791"/>
          </a:xfrm>
          <a:prstGeom prst="rect">
            <a:avLst/>
          </a:prstGeom>
          <a:noFill/>
          <a:ln>
            <a:noFill/>
          </a:ln>
        </p:spPr>
      </p:pic>
      <p:pic>
        <p:nvPicPr>
          <p:cNvPr id="483" name="Google Shape;483;p41" descr="Menu: H. Data Visualization"/>
          <p:cNvPicPr preferRelativeResize="0"/>
          <p:nvPr/>
        </p:nvPicPr>
        <p:blipFill rotWithShape="1">
          <a:blip r:embed="rId4">
            <a:alphaModFix/>
          </a:blip>
          <a:srcRect/>
          <a:stretch/>
        </p:blipFill>
        <p:spPr>
          <a:xfrm>
            <a:off x="-40522" y="-45720"/>
            <a:ext cx="1337580" cy="6903720"/>
          </a:xfrm>
          <a:prstGeom prst="rect">
            <a:avLst/>
          </a:prstGeom>
          <a:noFill/>
          <a:ln>
            <a:noFill/>
          </a:ln>
        </p:spPr>
      </p:pic>
      <p:sp>
        <p:nvSpPr>
          <p:cNvPr id="480" name="Title"/>
          <p:cNvSpPr txBox="1">
            <a:spLocks noGrp="1"/>
          </p:cNvSpPr>
          <p:nvPr>
            <p:ph type="title"/>
          </p:nvPr>
        </p:nvSpPr>
        <p:spPr>
          <a:xfrm>
            <a:off x="1297058" y="57639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Looking at the Data</a:t>
            </a:r>
            <a:endParaRPr/>
          </a:p>
        </p:txBody>
      </p:sp>
      <p:sp>
        <p:nvSpPr>
          <p:cNvPr id="481" name="Google Shape;481;p41"/>
          <p:cNvSpPr txBox="1">
            <a:spLocks noGrp="1"/>
          </p:cNvSpPr>
          <p:nvPr>
            <p:ph type="body" idx="1"/>
          </p:nvPr>
        </p:nvSpPr>
        <p:spPr>
          <a:xfrm>
            <a:off x="1497143" y="1737425"/>
            <a:ext cx="3464601"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a:t>Infiltration rate is determined by dividing the distance that the water level decreases by the time required for this decrease. For GLOBE measurements this is equal to the width of the reference band on the infiltrometer divided by the difference between the start and end times for an interval.</a:t>
            </a:r>
            <a:endParaRPr/>
          </a:p>
          <a:p>
            <a:pPr marL="0" lvl="0" indent="0" algn="l" rtl="0">
              <a:lnSpc>
                <a:spcPct val="90000"/>
              </a:lnSpc>
              <a:spcBef>
                <a:spcPts val="1000"/>
              </a:spcBef>
              <a:spcAft>
                <a:spcPts val="0"/>
              </a:spcAft>
              <a:buClr>
                <a:schemeClr val="dk1"/>
              </a:buClr>
              <a:buSzPct val="100000"/>
              <a:buNone/>
            </a:pPr>
            <a:r>
              <a:rPr lang="en-US"/>
              <a:t>The Infiltration Data Sheet can be used to record and help calculate the values needed to plot measurement results. The flow rate for each timing interval is the average value during an interval. The flow rate should be plotted at the midpoint of the interval times.</a:t>
            </a:r>
            <a:endParaRPr/>
          </a:p>
          <a:p>
            <a:pPr marL="0" lvl="0" indent="0" algn="l" rtl="0">
              <a:lnSpc>
                <a:spcPct val="90000"/>
              </a:lnSpc>
              <a:spcBef>
                <a:spcPts val="1000"/>
              </a:spcBef>
              <a:spcAft>
                <a:spcPts val="0"/>
              </a:spcAft>
              <a:buClr>
                <a:schemeClr val="dk1"/>
              </a:buClr>
              <a:buSzPct val="100000"/>
              <a:buNone/>
            </a:pPr>
            <a:r>
              <a:rPr lang="en-US"/>
              <a:t>Infiltration should decrease with time and it is important to keep track of the cumulative time from when water was first poured into the inner ring. The table and graph below demonstrate how to calculate infiltration rates and plot them on a graph.</a:t>
            </a:r>
            <a:endParaRPr/>
          </a:p>
        </p:txBody>
      </p:sp>
      <p:pic>
        <p:nvPicPr>
          <p:cNvPr id="482" name="Google Shape;482;p41" descr="Graph of soil infiltration. The rate of soil infiltration decreased exponentially as time passed in this example, wth no further soil infiltrtion after 37 minutes."/>
          <p:cNvPicPr preferRelativeResize="0">
            <a:picLocks noGrp="1"/>
          </p:cNvPicPr>
          <p:nvPr>
            <p:ph type="body" idx="2"/>
          </p:nvPr>
        </p:nvPicPr>
        <p:blipFill rotWithShape="1">
          <a:blip r:embed="rId5">
            <a:alphaModFix/>
          </a:blip>
          <a:srcRect/>
          <a:stretch/>
        </p:blipFill>
        <p:spPr>
          <a:xfrm>
            <a:off x="5161829" y="1737425"/>
            <a:ext cx="3505200" cy="3149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489" name="Google Shape;489;p42" descr="Banner: Soil Infiltration Protocol"/>
          <p:cNvPicPr preferRelativeResize="0"/>
          <p:nvPr/>
        </p:nvPicPr>
        <p:blipFill rotWithShape="1">
          <a:blip r:embed="rId3">
            <a:alphaModFix/>
          </a:blip>
          <a:srcRect/>
          <a:stretch/>
        </p:blipFill>
        <p:spPr>
          <a:xfrm>
            <a:off x="1253661" y="-51602"/>
            <a:ext cx="7960458" cy="1019791"/>
          </a:xfrm>
          <a:prstGeom prst="rect">
            <a:avLst/>
          </a:prstGeom>
          <a:noFill/>
          <a:ln>
            <a:noFill/>
          </a:ln>
        </p:spPr>
      </p:pic>
      <p:pic>
        <p:nvPicPr>
          <p:cNvPr id="5" name="Picture 4" descr="Menu: I. Additional Information">
            <a:extLst>
              <a:ext uri="{FF2B5EF4-FFF2-40B4-BE49-F238E27FC236}">
                <a16:creationId xmlns:a16="http://schemas.microsoft.com/office/drawing/2014/main" id="{E0CD021D-524B-B459-E678-F8981F46F792}"/>
              </a:ext>
            </a:extLst>
          </p:cNvPr>
          <p:cNvPicPr>
            <a:picLocks noChangeAspect="1"/>
          </p:cNvPicPr>
          <p:nvPr/>
        </p:nvPicPr>
        <p:blipFill>
          <a:blip r:embed="rId4"/>
          <a:stretch>
            <a:fillRect/>
          </a:stretch>
        </p:blipFill>
        <p:spPr>
          <a:xfrm>
            <a:off x="-38271" y="-51602"/>
            <a:ext cx="1301652" cy="6909602"/>
          </a:xfrm>
          <a:prstGeom prst="rect">
            <a:avLst/>
          </a:prstGeom>
        </p:spPr>
      </p:pic>
      <p:sp>
        <p:nvSpPr>
          <p:cNvPr id="490" name="Title"/>
          <p:cNvSpPr txBox="1">
            <a:spLocks noGrp="1"/>
          </p:cNvSpPr>
          <p:nvPr>
            <p:ph type="title"/>
          </p:nvPr>
        </p:nvSpPr>
        <p:spPr>
          <a:xfrm>
            <a:off x="1404937" y="7180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The Soils on Planet Earth</a:t>
            </a:r>
            <a:endParaRPr sz="3200"/>
          </a:p>
        </p:txBody>
      </p:sp>
      <p:sp>
        <p:nvSpPr>
          <p:cNvPr id="491" name="Google Shape;491;p42"/>
          <p:cNvSpPr txBox="1">
            <a:spLocks noGrp="1"/>
          </p:cNvSpPr>
          <p:nvPr>
            <p:ph type="body" idx="1"/>
          </p:nvPr>
        </p:nvSpPr>
        <p:spPr>
          <a:xfrm>
            <a:off x="1404936" y="1822450"/>
            <a:ext cx="4716917" cy="43497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dirty="0">
                <a:solidFill>
                  <a:srgbClr val="000000"/>
                </a:solidFill>
              </a:rPr>
              <a:t>By studying the soil in your area and reporting these data to GLOBE, you will make an invaluable contribution to our knowledge of planet Earth. </a:t>
            </a:r>
            <a:endParaRPr dirty="0"/>
          </a:p>
          <a:p>
            <a:pPr marL="0" lvl="0" indent="0" algn="l" rtl="0">
              <a:lnSpc>
                <a:spcPct val="90000"/>
              </a:lnSpc>
              <a:spcBef>
                <a:spcPts val="1000"/>
              </a:spcBef>
              <a:spcAft>
                <a:spcPts val="0"/>
              </a:spcAft>
              <a:buClr>
                <a:schemeClr val="dk1"/>
              </a:buClr>
              <a:buSzPts val="1800"/>
              <a:buNone/>
            </a:pPr>
            <a:endParaRPr sz="1800" dirty="0">
              <a:solidFill>
                <a:srgbClr val="000000"/>
              </a:solidFill>
            </a:endParaRPr>
          </a:p>
          <a:p>
            <a:pPr marL="0" lvl="0" indent="0" algn="l" rtl="0">
              <a:lnSpc>
                <a:spcPct val="90000"/>
              </a:lnSpc>
              <a:spcBef>
                <a:spcPts val="1000"/>
              </a:spcBef>
              <a:spcAft>
                <a:spcPts val="0"/>
              </a:spcAft>
              <a:buClr>
                <a:srgbClr val="000000"/>
              </a:buClr>
              <a:buSzPts val="1800"/>
              <a:buNone/>
            </a:pPr>
            <a:r>
              <a:rPr lang="en-US" sz="1800" dirty="0">
                <a:solidFill>
                  <a:srgbClr val="000000"/>
                </a:solidFill>
              </a:rPr>
              <a:t>As you take your soil measurements, remember that you are likely the only ones who will study your specific soil. For much of this critical information, there exists no other way to study the soil in your community. Your contribution to science will be important and unique.</a:t>
            </a:r>
            <a:endParaRPr dirty="0"/>
          </a:p>
        </p:txBody>
      </p:sp>
      <p:pic>
        <p:nvPicPr>
          <p:cNvPr id="492" name="Google Shape;492;p42" descr="Photo image of a soil profile. Taken together, the different profiles in this presentation show how very different soils can be, because of differences in the soil formation factors at any one location. "/>
          <p:cNvPicPr preferRelativeResize="0">
            <a:picLocks noGrp="1"/>
          </p:cNvPicPr>
          <p:nvPr>
            <p:ph type="body" idx="2"/>
          </p:nvPr>
        </p:nvPicPr>
        <p:blipFill rotWithShape="1">
          <a:blip r:embed="rId5">
            <a:alphaModFix/>
          </a:blip>
          <a:srcRect/>
          <a:stretch/>
        </p:blipFill>
        <p:spPr>
          <a:xfrm>
            <a:off x="6269491" y="1420142"/>
            <a:ext cx="2376572" cy="515595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43">
            <a:extLst>
              <a:ext uri="{C183D7F6-B498-43B3-948B-1728B52AA6E4}">
                <adec:decorative xmlns:adec="http://schemas.microsoft.com/office/drawing/2017/decorative" val="1"/>
              </a:ext>
            </a:extLst>
          </p:cNvPr>
          <p:cNvPicPr preferRelativeResize="0"/>
          <p:nvPr/>
        </p:nvPicPr>
        <p:blipFill rotWithShape="1">
          <a:blip r:embed="rId3">
            <a:alphaModFix amt="18000"/>
          </a:blip>
          <a:srcRect/>
          <a:stretch/>
        </p:blipFill>
        <p:spPr>
          <a:xfrm>
            <a:off x="0" y="905080"/>
            <a:ext cx="9144000" cy="5921969"/>
          </a:xfrm>
          <a:prstGeom prst="rect">
            <a:avLst/>
          </a:prstGeom>
          <a:noFill/>
          <a:ln>
            <a:noFill/>
          </a:ln>
        </p:spPr>
      </p:pic>
      <p:sp>
        <p:nvSpPr>
          <p:cNvPr id="501" name="Google Shape;501;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502" name="Google Shape;502;p43" descr="Banner: Soil Infiltration Protocol"/>
          <p:cNvPicPr preferRelativeResize="0"/>
          <p:nvPr/>
        </p:nvPicPr>
        <p:blipFill rotWithShape="1">
          <a:blip r:embed="rId4">
            <a:alphaModFix/>
          </a:blip>
          <a:srcRect/>
          <a:stretch/>
        </p:blipFill>
        <p:spPr>
          <a:xfrm>
            <a:off x="1253661" y="-51602"/>
            <a:ext cx="7960458" cy="1019791"/>
          </a:xfrm>
          <a:prstGeom prst="rect">
            <a:avLst/>
          </a:prstGeom>
          <a:noFill/>
          <a:ln>
            <a:noFill/>
          </a:ln>
        </p:spPr>
      </p:pic>
      <p:pic>
        <p:nvPicPr>
          <p:cNvPr id="2" name="Picture 1" descr="Menu: I. Additional Information">
            <a:extLst>
              <a:ext uri="{FF2B5EF4-FFF2-40B4-BE49-F238E27FC236}">
                <a16:creationId xmlns:a16="http://schemas.microsoft.com/office/drawing/2014/main" id="{F8654ACF-11F0-BB1E-66A1-788BA0B1291B}"/>
              </a:ext>
            </a:extLst>
          </p:cNvPr>
          <p:cNvPicPr>
            <a:picLocks noChangeAspect="1"/>
          </p:cNvPicPr>
          <p:nvPr/>
        </p:nvPicPr>
        <p:blipFill>
          <a:blip r:embed="rId5"/>
          <a:stretch>
            <a:fillRect/>
          </a:stretch>
        </p:blipFill>
        <p:spPr>
          <a:xfrm>
            <a:off x="-38271" y="-51602"/>
            <a:ext cx="1301652" cy="6909602"/>
          </a:xfrm>
          <a:prstGeom prst="rect">
            <a:avLst/>
          </a:prstGeom>
        </p:spPr>
      </p:pic>
      <p:sp>
        <p:nvSpPr>
          <p:cNvPr id="503" name="Title"/>
          <p:cNvSpPr txBox="1">
            <a:spLocks noGrp="1"/>
          </p:cNvSpPr>
          <p:nvPr>
            <p:ph type="title"/>
          </p:nvPr>
        </p:nvSpPr>
        <p:spPr>
          <a:xfrm>
            <a:off x="1378747" y="70968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3600"/>
              <a:buFont typeface="Calibri"/>
              <a:buNone/>
            </a:pPr>
            <a:r>
              <a:rPr lang="en-US" sz="3600"/>
              <a:t>Frequently Asked Questions</a:t>
            </a:r>
            <a:endParaRPr/>
          </a:p>
        </p:txBody>
      </p:sp>
      <p:sp>
        <p:nvSpPr>
          <p:cNvPr id="504" name="Google Shape;504;p43"/>
          <p:cNvSpPr txBox="1">
            <a:spLocks noGrp="1"/>
          </p:cNvSpPr>
          <p:nvPr>
            <p:ph type="body" idx="1"/>
          </p:nvPr>
        </p:nvSpPr>
        <p:spPr>
          <a:xfrm>
            <a:off x="1378747" y="1736542"/>
            <a:ext cx="716983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b="1" dirty="0"/>
              <a:t>How often should I conduct the soil protocols?</a:t>
            </a:r>
            <a:endParaRPr dirty="0"/>
          </a:p>
          <a:p>
            <a:pPr marL="0" lvl="0" indent="0" algn="l" rtl="0">
              <a:lnSpc>
                <a:spcPct val="90000"/>
              </a:lnSpc>
              <a:spcBef>
                <a:spcPts val="1000"/>
              </a:spcBef>
              <a:spcAft>
                <a:spcPts val="0"/>
              </a:spcAft>
              <a:buClr>
                <a:schemeClr val="dk1"/>
              </a:buClr>
              <a:buSzPts val="2400"/>
              <a:buNone/>
            </a:pPr>
            <a:r>
              <a:rPr lang="en-US" sz="2400" dirty="0"/>
              <a:t>It depends on which soil property you are examining. Soil properties change over time on different timescales. Properties such as temperature, moisture content, and local composition of air change over a period of minutes or hours. Other properties change over months or years, including soil pH, soil color, soil structure, bulk density, soil organic matter, soil fertility, and the microorganisms, animals and plants in the soil. Over much longer timescales, that is, tens to hundreds and thousands of years, changes in mineral content, particle size distribution, horizons and particle density take place. These last measurements you need to do only once. </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44">
            <a:extLst>
              <a:ext uri="{C183D7F6-B498-43B3-948B-1728B52AA6E4}">
                <adec:decorative xmlns:adec="http://schemas.microsoft.com/office/drawing/2017/decorative" val="1"/>
              </a:ext>
            </a:extLst>
          </p:cNvPr>
          <p:cNvPicPr preferRelativeResize="0"/>
          <p:nvPr/>
        </p:nvPicPr>
        <p:blipFill rotWithShape="1">
          <a:blip r:embed="rId3">
            <a:alphaModFix amt="18000"/>
          </a:blip>
          <a:srcRect/>
          <a:stretch/>
        </p:blipFill>
        <p:spPr>
          <a:xfrm>
            <a:off x="-28572" y="905081"/>
            <a:ext cx="9144000" cy="5921969"/>
          </a:xfrm>
          <a:prstGeom prst="rect">
            <a:avLst/>
          </a:prstGeom>
          <a:noFill/>
          <a:ln>
            <a:noFill/>
          </a:ln>
        </p:spPr>
      </p:pic>
      <p:sp>
        <p:nvSpPr>
          <p:cNvPr id="514" name="Google Shape;514;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pic>
        <p:nvPicPr>
          <p:cNvPr id="515" name="Google Shape;515;p44" descr="Banner: Soil Infiltration Protocol"/>
          <p:cNvPicPr preferRelativeResize="0"/>
          <p:nvPr/>
        </p:nvPicPr>
        <p:blipFill rotWithShape="1">
          <a:blip r:embed="rId4">
            <a:alphaModFix/>
          </a:blip>
          <a:srcRect/>
          <a:stretch/>
        </p:blipFill>
        <p:spPr>
          <a:xfrm>
            <a:off x="1253661" y="-51602"/>
            <a:ext cx="7960458" cy="1019791"/>
          </a:xfrm>
          <a:prstGeom prst="rect">
            <a:avLst/>
          </a:prstGeom>
          <a:noFill/>
          <a:ln>
            <a:noFill/>
          </a:ln>
        </p:spPr>
      </p:pic>
      <p:pic>
        <p:nvPicPr>
          <p:cNvPr id="2" name="Picture 1" descr="Menu: I. Additional Information">
            <a:extLst>
              <a:ext uri="{FF2B5EF4-FFF2-40B4-BE49-F238E27FC236}">
                <a16:creationId xmlns:a16="http://schemas.microsoft.com/office/drawing/2014/main" id="{0169A2FD-E31D-2023-0211-62BB218761FE}"/>
              </a:ext>
            </a:extLst>
          </p:cNvPr>
          <p:cNvPicPr>
            <a:picLocks noChangeAspect="1"/>
          </p:cNvPicPr>
          <p:nvPr/>
        </p:nvPicPr>
        <p:blipFill>
          <a:blip r:embed="rId5"/>
          <a:stretch>
            <a:fillRect/>
          </a:stretch>
        </p:blipFill>
        <p:spPr>
          <a:xfrm>
            <a:off x="-38271" y="-51602"/>
            <a:ext cx="1301652" cy="6909602"/>
          </a:xfrm>
          <a:prstGeom prst="rect">
            <a:avLst/>
          </a:prstGeom>
        </p:spPr>
      </p:pic>
      <p:sp>
        <p:nvSpPr>
          <p:cNvPr id="516" name="Title"/>
          <p:cNvSpPr txBox="1">
            <a:spLocks noGrp="1"/>
          </p:cNvSpPr>
          <p:nvPr>
            <p:ph type="title"/>
          </p:nvPr>
        </p:nvSpPr>
        <p:spPr>
          <a:xfrm>
            <a:off x="1253661" y="57621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3600"/>
              <a:buFont typeface="Calibri"/>
              <a:buNone/>
            </a:pPr>
            <a:r>
              <a:rPr lang="en-US" sz="3600"/>
              <a:t>Frequently Asked Questions (Cont’d)</a:t>
            </a:r>
            <a:endParaRPr/>
          </a:p>
        </p:txBody>
      </p:sp>
      <p:sp>
        <p:nvSpPr>
          <p:cNvPr id="517" name="Google Shape;517;p44"/>
          <p:cNvSpPr txBox="1">
            <a:spLocks noGrp="1"/>
          </p:cNvSpPr>
          <p:nvPr>
            <p:ph type="body" idx="1"/>
          </p:nvPr>
        </p:nvSpPr>
        <p:spPr>
          <a:xfrm>
            <a:off x="1378747" y="1736542"/>
            <a:ext cx="716983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b="1" dirty="0"/>
              <a:t>How can I use soil protocols with learners?</a:t>
            </a:r>
            <a:endParaRPr dirty="0"/>
          </a:p>
          <a:p>
            <a:pPr marL="0" lvl="0" indent="0" algn="l" rtl="0">
              <a:lnSpc>
                <a:spcPct val="90000"/>
              </a:lnSpc>
              <a:spcBef>
                <a:spcPts val="1000"/>
              </a:spcBef>
              <a:spcAft>
                <a:spcPts val="0"/>
              </a:spcAft>
              <a:buClr>
                <a:schemeClr val="dk1"/>
              </a:buClr>
              <a:buSzPts val="2400"/>
              <a:buNone/>
            </a:pPr>
            <a:r>
              <a:rPr lang="en-US" sz="2400" dirty="0"/>
              <a:t>The </a:t>
            </a:r>
            <a:r>
              <a:rPr lang="en-US" sz="2400" u="sng" dirty="0">
                <a:solidFill>
                  <a:schemeClr val="hlink"/>
                </a:solidFill>
                <a:hlinkClick r:id="rId6"/>
              </a:rPr>
              <a:t>GLOBE Implementation Guide </a:t>
            </a:r>
            <a:r>
              <a:rPr lang="en-US" sz="2400" dirty="0"/>
              <a:t>provides an example of a classroom soil unit and many tips for using GLOBE investigations to meet your curriculum requirements. </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45">
            <a:extLst>
              <a:ext uri="{C183D7F6-B498-43B3-948B-1728B52AA6E4}">
                <adec:decorative xmlns:adec="http://schemas.microsoft.com/office/drawing/2017/decorative" val="1"/>
              </a:ext>
            </a:extLst>
          </p:cNvPr>
          <p:cNvPicPr preferRelativeResize="0"/>
          <p:nvPr/>
        </p:nvPicPr>
        <p:blipFill rotWithShape="1">
          <a:blip r:embed="rId3">
            <a:alphaModFix amt="20000"/>
          </a:blip>
          <a:srcRect/>
          <a:stretch/>
        </p:blipFill>
        <p:spPr>
          <a:xfrm>
            <a:off x="-28572" y="917997"/>
            <a:ext cx="9144000" cy="5921969"/>
          </a:xfrm>
          <a:prstGeom prst="rect">
            <a:avLst/>
          </a:prstGeom>
          <a:noFill/>
          <a:ln>
            <a:noFill/>
          </a:ln>
        </p:spPr>
      </p:pic>
      <p:sp>
        <p:nvSpPr>
          <p:cNvPr id="526" name="Google Shape;526;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3" name="Google Shape;515;p44" descr="Banner: Soil Infiltration Protocol">
            <a:extLst>
              <a:ext uri="{FF2B5EF4-FFF2-40B4-BE49-F238E27FC236}">
                <a16:creationId xmlns:a16="http://schemas.microsoft.com/office/drawing/2014/main" id="{BFCB7695-F1F4-86E3-243A-D25E816E0669}"/>
              </a:ext>
            </a:extLst>
          </p:cNvPr>
          <p:cNvPicPr preferRelativeResize="0"/>
          <p:nvPr/>
        </p:nvPicPr>
        <p:blipFill rotWithShape="1">
          <a:blip r:embed="rId4">
            <a:alphaModFix/>
          </a:blip>
          <a:srcRect/>
          <a:stretch/>
        </p:blipFill>
        <p:spPr>
          <a:xfrm>
            <a:off x="1253661" y="-51602"/>
            <a:ext cx="7960458" cy="1019791"/>
          </a:xfrm>
          <a:prstGeom prst="rect">
            <a:avLst/>
          </a:prstGeom>
          <a:noFill/>
          <a:ln>
            <a:noFill/>
          </a:ln>
        </p:spPr>
      </p:pic>
      <p:pic>
        <p:nvPicPr>
          <p:cNvPr id="2" name="Picture 1" descr="Menu: I. Additional Information">
            <a:extLst>
              <a:ext uri="{FF2B5EF4-FFF2-40B4-BE49-F238E27FC236}">
                <a16:creationId xmlns:a16="http://schemas.microsoft.com/office/drawing/2014/main" id="{65A43C5F-FA06-0097-A4C9-4C4FD0F8378B}"/>
              </a:ext>
            </a:extLst>
          </p:cNvPr>
          <p:cNvPicPr>
            <a:picLocks noChangeAspect="1"/>
          </p:cNvPicPr>
          <p:nvPr/>
        </p:nvPicPr>
        <p:blipFill>
          <a:blip r:embed="rId5"/>
          <a:stretch>
            <a:fillRect/>
          </a:stretch>
        </p:blipFill>
        <p:spPr>
          <a:xfrm>
            <a:off x="-38271" y="-51602"/>
            <a:ext cx="1301652" cy="6909602"/>
          </a:xfrm>
          <a:prstGeom prst="rect">
            <a:avLst/>
          </a:prstGeom>
        </p:spPr>
      </p:pic>
      <p:sp>
        <p:nvSpPr>
          <p:cNvPr id="528" name="Google Shape;528;p45"/>
          <p:cNvSpPr txBox="1">
            <a:spLocks noGrp="1"/>
          </p:cNvSpPr>
          <p:nvPr>
            <p:ph type="title"/>
          </p:nvPr>
        </p:nvSpPr>
        <p:spPr>
          <a:xfrm>
            <a:off x="1257300" y="815718"/>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8340C"/>
              </a:buClr>
              <a:buSzPts val="1800"/>
              <a:buFont typeface="Calibri"/>
              <a:buNone/>
            </a:pPr>
            <a:br>
              <a:rPr lang="en-US" sz="1800" dirty="0"/>
            </a:br>
            <a:r>
              <a:rPr lang="en-US" sz="1600" b="1" dirty="0">
                <a:solidFill>
                  <a:srgbClr val="48340C"/>
                </a:solidFill>
              </a:rPr>
              <a:t>Request for your feedback on this module! </a:t>
            </a:r>
            <a:r>
              <a:rPr lang="en-US" sz="1600" b="1" dirty="0"/>
              <a:t>Please provide us with feedback about this module. This is a community project and we need your comments, suggestions and edits! </a:t>
            </a:r>
            <a:br>
              <a:rPr lang="en-US" sz="1600" b="1" dirty="0"/>
            </a:br>
            <a:br>
              <a:rPr lang="en-US" sz="1600" dirty="0"/>
            </a:br>
            <a:r>
              <a:rPr lang="en-US" sz="1600" dirty="0"/>
              <a:t>Questions  after reviewing this module? Contact GLOBE: </a:t>
            </a:r>
            <a:r>
              <a:rPr lang="en-US" sz="1600" u="sng" dirty="0">
                <a:solidFill>
                  <a:schemeClr val="hlink"/>
                </a:solidFill>
                <a:hlinkClick r:id="rId6"/>
              </a:rPr>
              <a:t>help@nasaglobe.org</a:t>
            </a:r>
            <a:br>
              <a:rPr lang="en-US" sz="1600" i="1" dirty="0"/>
            </a:br>
            <a:endParaRPr sz="1600" b="1" dirty="0"/>
          </a:p>
        </p:txBody>
      </p:sp>
      <p:sp>
        <p:nvSpPr>
          <p:cNvPr id="529" name="Google Shape;529;p45"/>
          <p:cNvSpPr txBox="1">
            <a:spLocks noGrp="1"/>
          </p:cNvSpPr>
          <p:nvPr>
            <p:ph type="body" idx="1"/>
          </p:nvPr>
        </p:nvSpPr>
        <p:spPr>
          <a:xfrm>
            <a:off x="1257300" y="2039001"/>
            <a:ext cx="7379494" cy="4490629"/>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48340C"/>
              </a:buClr>
              <a:buSzPct val="100000"/>
              <a:buNone/>
            </a:pPr>
            <a:r>
              <a:rPr lang="en-US" sz="2000" b="1" dirty="0">
                <a:solidFill>
                  <a:srgbClr val="48340C"/>
                </a:solidFill>
              </a:rPr>
              <a:t>Credits</a:t>
            </a:r>
            <a:endParaRPr dirty="0"/>
          </a:p>
          <a:p>
            <a:pPr marL="0" lvl="0" indent="0" algn="l" rtl="0">
              <a:lnSpc>
                <a:spcPct val="90000"/>
              </a:lnSpc>
              <a:spcBef>
                <a:spcPts val="1000"/>
              </a:spcBef>
              <a:spcAft>
                <a:spcPts val="0"/>
              </a:spcAft>
              <a:buClr>
                <a:schemeClr val="dk1"/>
              </a:buClr>
              <a:buSzPct val="100000"/>
              <a:buNone/>
            </a:pPr>
            <a:r>
              <a:rPr lang="en-US" sz="1600" b="1" dirty="0"/>
              <a:t>Slides: </a:t>
            </a:r>
            <a:r>
              <a:rPr lang="en-US" sz="1600" dirty="0"/>
              <a:t>Izolda</a:t>
            </a:r>
            <a:r>
              <a:rPr lang="en-US" sz="1600" b="1" dirty="0"/>
              <a:t> </a:t>
            </a:r>
            <a:r>
              <a:rPr lang="en-US" sz="1600" dirty="0"/>
              <a:t>Trachtenberg, Dixon Butler, </a:t>
            </a:r>
            <a:r>
              <a:rPr lang="en-US" sz="1600" dirty="0" err="1"/>
              <a:t>Russanne</a:t>
            </a:r>
            <a:r>
              <a:rPr lang="en-US" sz="1600" dirty="0"/>
              <a:t> Low</a:t>
            </a:r>
            <a:endParaRPr dirty="0"/>
          </a:p>
          <a:p>
            <a:pPr marL="0" lvl="0" indent="0" algn="l" rtl="0">
              <a:lnSpc>
                <a:spcPct val="90000"/>
              </a:lnSpc>
              <a:spcBef>
                <a:spcPts val="1000"/>
              </a:spcBef>
              <a:spcAft>
                <a:spcPts val="0"/>
              </a:spcAft>
              <a:buClr>
                <a:schemeClr val="dk1"/>
              </a:buClr>
              <a:buSzPct val="100000"/>
              <a:buNone/>
            </a:pPr>
            <a:r>
              <a:rPr lang="en-US" sz="1600" b="1" dirty="0"/>
              <a:t>Photographs: </a:t>
            </a:r>
            <a:r>
              <a:rPr lang="en-US" sz="1600" dirty="0"/>
              <a:t>Izolda Trachtenberg</a:t>
            </a:r>
            <a:endParaRPr dirty="0"/>
          </a:p>
          <a:p>
            <a:pPr marL="0" lvl="0" indent="0" algn="l" rtl="0">
              <a:lnSpc>
                <a:spcPct val="90000"/>
              </a:lnSpc>
              <a:spcBef>
                <a:spcPts val="1000"/>
              </a:spcBef>
              <a:spcAft>
                <a:spcPts val="0"/>
              </a:spcAft>
              <a:buClr>
                <a:schemeClr val="dk1"/>
              </a:buClr>
              <a:buSzPct val="100000"/>
              <a:buNone/>
            </a:pPr>
            <a:r>
              <a:rPr lang="en-US" sz="1600" b="1" dirty="0"/>
              <a:t>Illustrations: </a:t>
            </a:r>
            <a:r>
              <a:rPr lang="en-US" sz="1600" dirty="0"/>
              <a:t>Rich Potter</a:t>
            </a:r>
            <a:endParaRPr dirty="0"/>
          </a:p>
          <a:p>
            <a:pPr marL="0" lvl="0" indent="0" algn="l" rtl="0">
              <a:lnSpc>
                <a:spcPct val="90000"/>
              </a:lnSpc>
              <a:spcBef>
                <a:spcPts val="1000"/>
              </a:spcBef>
              <a:spcAft>
                <a:spcPts val="0"/>
              </a:spcAft>
              <a:buClr>
                <a:schemeClr val="dk1"/>
              </a:buClr>
              <a:buSzPct val="100000"/>
              <a:buNone/>
            </a:pPr>
            <a:r>
              <a:rPr lang="en-US" sz="1600" b="1" dirty="0"/>
              <a:t>Cover Art: </a:t>
            </a:r>
            <a:r>
              <a:rPr lang="en-US" sz="1600" dirty="0"/>
              <a:t>Jenn Glaser, </a:t>
            </a:r>
            <a:r>
              <a:rPr lang="en-US" sz="1600" i="1" dirty="0" err="1"/>
              <a:t>ScribeArts</a:t>
            </a:r>
            <a:endParaRPr sz="1600" i="1" dirty="0"/>
          </a:p>
          <a:p>
            <a:pPr marL="0" lvl="0" indent="0" algn="l" rtl="0">
              <a:lnSpc>
                <a:spcPct val="90000"/>
              </a:lnSpc>
              <a:spcBef>
                <a:spcPts val="1000"/>
              </a:spcBef>
              <a:spcAft>
                <a:spcPts val="0"/>
              </a:spcAft>
              <a:buClr>
                <a:schemeClr val="dk1"/>
              </a:buClr>
              <a:buSzPct val="100000"/>
              <a:buNone/>
            </a:pPr>
            <a:r>
              <a:rPr lang="en-US" sz="1600" b="1" dirty="0"/>
              <a:t>More Information:</a:t>
            </a:r>
            <a:endParaRPr dirty="0"/>
          </a:p>
          <a:p>
            <a:pPr marL="0" lvl="0" indent="0" algn="l" rtl="0">
              <a:lnSpc>
                <a:spcPct val="90000"/>
              </a:lnSpc>
              <a:spcBef>
                <a:spcPts val="1000"/>
              </a:spcBef>
              <a:spcAft>
                <a:spcPts val="0"/>
              </a:spcAft>
              <a:buClr>
                <a:schemeClr val="dk1"/>
              </a:buClr>
              <a:buSzPct val="100000"/>
              <a:buNone/>
            </a:pPr>
            <a:r>
              <a:rPr lang="en-US" sz="1600" u="sng" dirty="0">
                <a:solidFill>
                  <a:schemeClr val="hlink"/>
                </a:solidFill>
                <a:hlinkClick r:id="rId7"/>
              </a:rPr>
              <a:t>GLOBE Program</a:t>
            </a:r>
            <a:endParaRPr sz="1600" dirty="0"/>
          </a:p>
          <a:p>
            <a:pPr marL="0" lvl="0" indent="0" algn="l" rtl="0">
              <a:lnSpc>
                <a:spcPct val="90000"/>
              </a:lnSpc>
              <a:spcBef>
                <a:spcPts val="1000"/>
              </a:spcBef>
              <a:spcAft>
                <a:spcPts val="0"/>
              </a:spcAft>
              <a:buClr>
                <a:schemeClr val="dk1"/>
              </a:buClr>
              <a:buSzPct val="100000"/>
              <a:buNone/>
            </a:pPr>
            <a:r>
              <a:rPr lang="en-US" sz="1600" u="sng" dirty="0">
                <a:solidFill>
                  <a:schemeClr val="hlink"/>
                </a:solidFill>
                <a:hlinkClick r:id="rId8"/>
              </a:rPr>
              <a:t>NASA Earth Science </a:t>
            </a:r>
            <a:endParaRPr sz="1600" dirty="0"/>
          </a:p>
          <a:p>
            <a:pPr marL="0" lvl="0" indent="0" algn="l" rtl="0">
              <a:lnSpc>
                <a:spcPct val="90000"/>
              </a:lnSpc>
              <a:spcBef>
                <a:spcPts val="1000"/>
              </a:spcBef>
              <a:spcAft>
                <a:spcPts val="0"/>
              </a:spcAft>
              <a:buClr>
                <a:schemeClr val="dk1"/>
              </a:buClr>
              <a:buSzPct val="100000"/>
              <a:buNone/>
            </a:pPr>
            <a:r>
              <a:rPr lang="en-US" sz="1600" u="sng" dirty="0">
                <a:solidFill>
                  <a:schemeClr val="hlink"/>
                </a:solidFill>
                <a:hlinkClick r:id="rId9"/>
              </a:rPr>
              <a:t>NASA Global Climate Change: Vital Signs of the Planet</a:t>
            </a:r>
            <a:endParaRPr sz="1600" dirty="0"/>
          </a:p>
          <a:p>
            <a:pPr marL="0" lvl="0" indent="0" algn="l" rtl="0">
              <a:lnSpc>
                <a:spcPct val="90000"/>
              </a:lnSpc>
              <a:spcBef>
                <a:spcPts val="1000"/>
              </a:spcBef>
              <a:spcAft>
                <a:spcPts val="0"/>
              </a:spcAft>
              <a:buClr>
                <a:schemeClr val="dk1"/>
              </a:buClr>
              <a:buSzPct val="100000"/>
              <a:buNone/>
            </a:pPr>
            <a:endParaRPr sz="1600" dirty="0"/>
          </a:p>
          <a:p>
            <a:pPr marL="0" lvl="0" indent="0" algn="l" rtl="0">
              <a:lnSpc>
                <a:spcPct val="90000"/>
              </a:lnSpc>
              <a:spcBef>
                <a:spcPts val="1000"/>
              </a:spcBef>
              <a:spcAft>
                <a:spcPts val="0"/>
              </a:spcAft>
              <a:buClr>
                <a:schemeClr val="dk1"/>
              </a:buClr>
              <a:buSzPct val="100000"/>
              <a:buNone/>
            </a:pPr>
            <a:r>
              <a:rPr lang="en-US" sz="1600" dirty="0"/>
              <a:t>The GLOBE Program is sponsored by these organizations: </a:t>
            </a:r>
            <a:endParaRPr dirty="0"/>
          </a:p>
          <a:p>
            <a:pPr marL="0" lvl="0" indent="0" algn="l" rtl="0">
              <a:lnSpc>
                <a:spcPct val="90000"/>
              </a:lnSpc>
              <a:spcBef>
                <a:spcPts val="1000"/>
              </a:spcBef>
              <a:spcAft>
                <a:spcPts val="0"/>
              </a:spcAft>
              <a:buClr>
                <a:schemeClr val="dk1"/>
              </a:buClr>
              <a:buSzPct val="100000"/>
              <a:buNone/>
            </a:pPr>
            <a:endParaRPr sz="1600" dirty="0"/>
          </a:p>
          <a:p>
            <a:pPr marL="0" lvl="0" indent="0" algn="l" rtl="0">
              <a:lnSpc>
                <a:spcPct val="90000"/>
              </a:lnSpc>
              <a:spcBef>
                <a:spcPts val="1000"/>
              </a:spcBef>
              <a:spcAft>
                <a:spcPts val="0"/>
              </a:spcAft>
              <a:buClr>
                <a:schemeClr val="dk1"/>
              </a:buClr>
              <a:buSzPct val="100000"/>
              <a:buNone/>
            </a:pPr>
            <a:endParaRPr sz="1600" dirty="0"/>
          </a:p>
          <a:p>
            <a:pPr marL="0" lvl="0" indent="0" algn="l" rtl="0">
              <a:lnSpc>
                <a:spcPct val="90000"/>
              </a:lnSpc>
              <a:spcBef>
                <a:spcPts val="1000"/>
              </a:spcBef>
              <a:spcAft>
                <a:spcPts val="0"/>
              </a:spcAft>
              <a:buClr>
                <a:schemeClr val="dk1"/>
              </a:buClr>
              <a:buSzPct val="100000"/>
              <a:buNone/>
            </a:pPr>
            <a:endParaRPr sz="1600" dirty="0"/>
          </a:p>
          <a:p>
            <a:pPr marL="0" lvl="0" indent="0">
              <a:buClr>
                <a:srgbClr val="000000"/>
              </a:buClr>
              <a:buSzPct val="100000"/>
            </a:pPr>
            <a:r>
              <a:rPr lang="en-US" sz="1400" i="1" dirty="0">
                <a:solidFill>
                  <a:srgbClr val="000000"/>
                </a:solidFill>
              </a:rPr>
              <a:t>November 2025. GLOBE Implementation Office: </a:t>
            </a:r>
            <a:r>
              <a:rPr lang="en-US" sz="1400" i="1" dirty="0"/>
              <a:t>Science, Training, Education, and Public Engagement Team.</a:t>
            </a:r>
            <a:br>
              <a:rPr lang="en-US" sz="1400" i="1" dirty="0">
                <a:solidFill>
                  <a:srgbClr val="000000"/>
                </a:solidFill>
              </a:rPr>
            </a:br>
            <a:r>
              <a:rPr lang="en-US" sz="1400" i="1" dirty="0">
                <a:solidFill>
                  <a:srgbClr val="000000"/>
                </a:solidFill>
              </a:rPr>
              <a:t>If you edit and modify this slide set for use for educational purposes,  please note “modified by (and your name and date)” on this page. Thank you.</a:t>
            </a:r>
            <a:endParaRPr sz="2400" b="1" dirty="0"/>
          </a:p>
        </p:txBody>
      </p:sp>
      <p:pic>
        <p:nvPicPr>
          <p:cNvPr id="530" name="Google Shape;530;p45" descr="Logos for NASA, NOAA, NSF and the U.S. Department of State."/>
          <p:cNvPicPr preferRelativeResize="0"/>
          <p:nvPr/>
        </p:nvPicPr>
        <p:blipFill rotWithShape="1">
          <a:blip r:embed="rId10">
            <a:alphaModFix/>
          </a:blip>
          <a:srcRect/>
          <a:stretch/>
        </p:blipFill>
        <p:spPr>
          <a:xfrm>
            <a:off x="3633217" y="5204873"/>
            <a:ext cx="2297876" cy="4808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25" name="Google Shape;125;p5" descr="Banner: Soil Infiltration Protocol"/>
          <p:cNvPicPr preferRelativeResize="0"/>
          <p:nvPr/>
        </p:nvPicPr>
        <p:blipFill rotWithShape="1">
          <a:blip r:embed="rId3">
            <a:alphaModFix/>
          </a:blip>
          <a:srcRect/>
          <a:stretch/>
        </p:blipFill>
        <p:spPr>
          <a:xfrm>
            <a:off x="1253661" y="-51602"/>
            <a:ext cx="7960458" cy="1019791"/>
          </a:xfrm>
          <a:prstGeom prst="rect">
            <a:avLst/>
          </a:prstGeom>
          <a:noFill/>
          <a:ln>
            <a:noFill/>
          </a:ln>
        </p:spPr>
      </p:pic>
      <p:pic>
        <p:nvPicPr>
          <p:cNvPr id="126" name="Google Shape;126;p5" descr="Menu: Why measure infiltration?"/>
          <p:cNvPicPr preferRelativeResize="0"/>
          <p:nvPr/>
        </p:nvPicPr>
        <p:blipFill rotWithShape="1">
          <a:blip r:embed="rId4">
            <a:alphaModFix/>
          </a:blip>
          <a:srcRect/>
          <a:stretch/>
        </p:blipFill>
        <p:spPr>
          <a:xfrm>
            <a:off x="3360" y="-35858"/>
            <a:ext cx="1268229" cy="6945064"/>
          </a:xfrm>
          <a:prstGeom prst="rect">
            <a:avLst/>
          </a:prstGeom>
          <a:noFill/>
          <a:ln>
            <a:noFill/>
          </a:ln>
        </p:spPr>
      </p:pic>
      <p:sp>
        <p:nvSpPr>
          <p:cNvPr id="127" name="Title"/>
          <p:cNvSpPr txBox="1">
            <a:spLocks noGrp="1"/>
          </p:cNvSpPr>
          <p:nvPr>
            <p:ph type="title"/>
          </p:nvPr>
        </p:nvSpPr>
        <p:spPr>
          <a:xfrm>
            <a:off x="1327419" y="734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The Importance of Infiltration</a:t>
            </a:r>
            <a:endParaRPr/>
          </a:p>
        </p:txBody>
      </p:sp>
      <p:sp>
        <p:nvSpPr>
          <p:cNvPr id="128" name="Google Shape;128;p5"/>
          <p:cNvSpPr txBox="1">
            <a:spLocks noGrp="1"/>
          </p:cNvSpPr>
          <p:nvPr>
            <p:ph type="body" idx="1"/>
          </p:nvPr>
        </p:nvSpPr>
        <p:spPr>
          <a:xfrm>
            <a:off x="1384568" y="1763028"/>
            <a:ext cx="757954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The rate at which water flows through the soil affects how much water is available for plant use; how nutrients and other particles move through the soil; the amount of water available for use by animals; and the length of time the water will remain in the soil. </a:t>
            </a:r>
            <a:endParaRPr/>
          </a:p>
        </p:txBody>
      </p:sp>
      <p:pic>
        <p:nvPicPr>
          <p:cNvPr id="129" name="Google Shape;129;p5" descr="Illustration showing how soil infiltration is important: for plant use, water storage, and weathering and erosion Soil infiltration rates will influence flooding and evaporation rates. "/>
          <p:cNvPicPr preferRelativeResize="0">
            <a:picLocks noGrp="1"/>
          </p:cNvPicPr>
          <p:nvPr>
            <p:ph type="body" idx="2"/>
          </p:nvPr>
        </p:nvPicPr>
        <p:blipFill rotWithShape="1">
          <a:blip r:embed="rId5">
            <a:alphaModFix/>
          </a:blip>
          <a:srcRect/>
          <a:stretch/>
        </p:blipFill>
        <p:spPr>
          <a:xfrm>
            <a:off x="1736360" y="3032915"/>
            <a:ext cx="6493239" cy="34118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35" name="Google Shape;135;p6" descr="Banner: Soil Infiltration Protocol"/>
          <p:cNvPicPr preferRelativeResize="0"/>
          <p:nvPr/>
        </p:nvPicPr>
        <p:blipFill rotWithShape="1">
          <a:blip r:embed="rId3">
            <a:alphaModFix/>
          </a:blip>
          <a:srcRect/>
          <a:stretch/>
        </p:blipFill>
        <p:spPr>
          <a:xfrm>
            <a:off x="1253661" y="-51602"/>
            <a:ext cx="7960458" cy="1019791"/>
          </a:xfrm>
          <a:prstGeom prst="rect">
            <a:avLst/>
          </a:prstGeom>
          <a:noFill/>
          <a:ln>
            <a:noFill/>
          </a:ln>
        </p:spPr>
      </p:pic>
      <p:pic>
        <p:nvPicPr>
          <p:cNvPr id="136" name="Google Shape;136;p6" descr="Menu: Soil properties affecting infiltration"/>
          <p:cNvPicPr preferRelativeResize="0"/>
          <p:nvPr/>
        </p:nvPicPr>
        <p:blipFill rotWithShape="1">
          <a:blip r:embed="rId4">
            <a:alphaModFix/>
          </a:blip>
          <a:srcRect/>
          <a:stretch/>
        </p:blipFill>
        <p:spPr>
          <a:xfrm>
            <a:off x="11150" y="-53787"/>
            <a:ext cx="1273840" cy="7010400"/>
          </a:xfrm>
          <a:prstGeom prst="rect">
            <a:avLst/>
          </a:prstGeom>
          <a:noFill/>
          <a:ln>
            <a:noFill/>
          </a:ln>
        </p:spPr>
      </p:pic>
      <p:sp>
        <p:nvSpPr>
          <p:cNvPr id="137" name="Title"/>
          <p:cNvSpPr txBox="1">
            <a:spLocks noGrp="1"/>
          </p:cNvSpPr>
          <p:nvPr>
            <p:ph type="title"/>
          </p:nvPr>
        </p:nvSpPr>
        <p:spPr>
          <a:xfrm>
            <a:off x="1479377" y="7740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Soil Properties Affect Infiltration Rates</a:t>
            </a:r>
            <a:endParaRPr/>
          </a:p>
        </p:txBody>
      </p:sp>
      <p:sp>
        <p:nvSpPr>
          <p:cNvPr id="138" name="Google Shape;138;p6"/>
          <p:cNvSpPr txBox="1">
            <a:spLocks noGrp="1"/>
          </p:cNvSpPr>
          <p:nvPr>
            <p:ph type="body" idx="1"/>
          </p:nvPr>
        </p:nvSpPr>
        <p:spPr>
          <a:xfrm>
            <a:off x="1664996" y="1991377"/>
            <a:ext cx="302988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A soil’s structure, texture, density, and relative amount of organic material affect the speed at which water flows through soil. </a:t>
            </a:r>
            <a:endParaRPr/>
          </a:p>
          <a:p>
            <a:pPr marL="0" lvl="0" indent="0" algn="l" rtl="0">
              <a:lnSpc>
                <a:spcPct val="90000"/>
              </a:lnSpc>
              <a:spcBef>
                <a:spcPts val="1000"/>
              </a:spcBef>
              <a:spcAft>
                <a:spcPts val="0"/>
              </a:spcAft>
              <a:buClr>
                <a:schemeClr val="dk1"/>
              </a:buClr>
              <a:buSzPts val="1000"/>
              <a:buNone/>
            </a:pPr>
            <a:endParaRPr sz="1000">
              <a:solidFill>
                <a:srgbClr val="000000"/>
              </a:solidFill>
            </a:endParaRPr>
          </a:p>
          <a:p>
            <a:pPr marL="0" lvl="0" indent="0" algn="l" rtl="0">
              <a:lnSpc>
                <a:spcPct val="90000"/>
              </a:lnSpc>
              <a:spcBef>
                <a:spcPts val="1000"/>
              </a:spcBef>
              <a:spcAft>
                <a:spcPts val="0"/>
              </a:spcAft>
              <a:buClr>
                <a:srgbClr val="000000"/>
              </a:buClr>
              <a:buSzPts val="1800"/>
              <a:buNone/>
            </a:pPr>
            <a:r>
              <a:rPr lang="en-US">
                <a:solidFill>
                  <a:srgbClr val="000000"/>
                </a:solidFill>
              </a:rPr>
              <a:t>If the soil is dense and/or compacted, water will likely move through it more slowly. </a:t>
            </a:r>
            <a:endParaRPr/>
          </a:p>
          <a:p>
            <a:pPr marL="0" lvl="0" indent="0" algn="l" rtl="0">
              <a:lnSpc>
                <a:spcPct val="90000"/>
              </a:lnSpc>
              <a:spcBef>
                <a:spcPts val="1000"/>
              </a:spcBef>
              <a:spcAft>
                <a:spcPts val="0"/>
              </a:spcAft>
              <a:buClr>
                <a:schemeClr val="dk1"/>
              </a:buClr>
              <a:buSzPts val="1000"/>
              <a:buNone/>
            </a:pPr>
            <a:endParaRPr sz="1000">
              <a:solidFill>
                <a:srgbClr val="000000"/>
              </a:solidFill>
              <a:latin typeface="Palatino"/>
              <a:ea typeface="Palatino"/>
              <a:cs typeface="Palatino"/>
              <a:sym typeface="Palatino"/>
            </a:endParaRPr>
          </a:p>
          <a:p>
            <a:pPr marL="0" lvl="0" indent="0" algn="l" rtl="0">
              <a:lnSpc>
                <a:spcPct val="90000"/>
              </a:lnSpc>
              <a:spcBef>
                <a:spcPts val="1000"/>
              </a:spcBef>
              <a:spcAft>
                <a:spcPts val="0"/>
              </a:spcAft>
              <a:buClr>
                <a:srgbClr val="000000"/>
              </a:buClr>
              <a:buSzPts val="1800"/>
              <a:buNone/>
            </a:pPr>
            <a:r>
              <a:rPr lang="en-US">
                <a:solidFill>
                  <a:srgbClr val="000000"/>
                </a:solidFill>
              </a:rPr>
              <a:t>If the soil has relatively little pore space or is already saturated, flooding or run off will occur. </a:t>
            </a:r>
            <a:endParaRPr/>
          </a:p>
        </p:txBody>
      </p:sp>
      <p:pic>
        <p:nvPicPr>
          <p:cNvPr id="139" name="Google Shape;139;p6" descr="Three photographs of hands,  one holding a clump of dark, organic soil, one holding a ball of red clay and a third cupping a handful of sand. "/>
          <p:cNvPicPr preferRelativeResize="0">
            <a:picLocks noGrp="1"/>
          </p:cNvPicPr>
          <p:nvPr>
            <p:ph type="body" idx="2"/>
          </p:nvPr>
        </p:nvPicPr>
        <p:blipFill rotWithShape="1">
          <a:blip r:embed="rId5">
            <a:alphaModFix/>
          </a:blip>
          <a:srcRect/>
          <a:stretch/>
        </p:blipFill>
        <p:spPr>
          <a:xfrm>
            <a:off x="4579552" y="1793830"/>
            <a:ext cx="4564448" cy="36898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45" name="Google Shape;145;p7" descr="Banner: Soil Infiltration Protocol"/>
          <p:cNvPicPr preferRelativeResize="0"/>
          <p:nvPr/>
        </p:nvPicPr>
        <p:blipFill rotWithShape="1">
          <a:blip r:embed="rId3">
            <a:alphaModFix/>
          </a:blip>
          <a:srcRect/>
          <a:stretch/>
        </p:blipFill>
        <p:spPr>
          <a:xfrm>
            <a:off x="1253661" y="-51602"/>
            <a:ext cx="7960458" cy="1019791"/>
          </a:xfrm>
          <a:prstGeom prst="rect">
            <a:avLst/>
          </a:prstGeom>
          <a:noFill/>
          <a:ln>
            <a:noFill/>
          </a:ln>
        </p:spPr>
      </p:pic>
      <p:pic>
        <p:nvPicPr>
          <p:cNvPr id="146" name="Google Shape;146;p7" descr="Menu: Soil properties affecting infiltration"/>
          <p:cNvPicPr preferRelativeResize="0"/>
          <p:nvPr/>
        </p:nvPicPr>
        <p:blipFill rotWithShape="1">
          <a:blip r:embed="rId4">
            <a:alphaModFix/>
          </a:blip>
          <a:srcRect/>
          <a:stretch/>
        </p:blipFill>
        <p:spPr>
          <a:xfrm>
            <a:off x="11150" y="-53787"/>
            <a:ext cx="1273840" cy="7010400"/>
          </a:xfrm>
          <a:prstGeom prst="rect">
            <a:avLst/>
          </a:prstGeom>
          <a:noFill/>
          <a:ln>
            <a:noFill/>
          </a:ln>
        </p:spPr>
      </p:pic>
      <p:sp>
        <p:nvSpPr>
          <p:cNvPr id="147" name="Title"/>
          <p:cNvSpPr txBox="1">
            <a:spLocks noGrp="1"/>
          </p:cNvSpPr>
          <p:nvPr>
            <p:ph type="title"/>
          </p:nvPr>
        </p:nvSpPr>
        <p:spPr>
          <a:xfrm>
            <a:off x="1479377" y="7740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Ideal Soil Composition</a:t>
            </a:r>
            <a:endParaRPr/>
          </a:p>
        </p:txBody>
      </p:sp>
      <p:sp>
        <p:nvSpPr>
          <p:cNvPr id="148" name="Google Shape;148;p7"/>
          <p:cNvSpPr txBox="1">
            <a:spLocks noGrp="1"/>
          </p:cNvSpPr>
          <p:nvPr>
            <p:ph type="body" idx="1"/>
          </p:nvPr>
        </p:nvSpPr>
        <p:spPr>
          <a:xfrm>
            <a:off x="1479377" y="5320590"/>
            <a:ext cx="723916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The air and water in soil represent the soil’s pore space. Volumetrically, they should comprise approximately 50% of the soil’s volume.</a:t>
            </a:r>
            <a:endParaRPr/>
          </a:p>
          <a:p>
            <a:pPr marL="0" lvl="0" indent="0" algn="l" rtl="0">
              <a:lnSpc>
                <a:spcPct val="90000"/>
              </a:lnSpc>
              <a:spcBef>
                <a:spcPts val="1000"/>
              </a:spcBef>
              <a:spcAft>
                <a:spcPts val="0"/>
              </a:spcAft>
              <a:buClr>
                <a:srgbClr val="000000"/>
              </a:buClr>
              <a:buSzPts val="1800"/>
              <a:buNone/>
            </a:pPr>
            <a:r>
              <a:rPr lang="en-US">
                <a:solidFill>
                  <a:srgbClr val="000000"/>
                </a:solidFill>
              </a:rPr>
              <a:t>The pore space allows for movement of air, water, and organisms through the soil.</a:t>
            </a:r>
            <a:endParaRPr/>
          </a:p>
        </p:txBody>
      </p:sp>
      <p:pic>
        <p:nvPicPr>
          <p:cNvPr id="149" name="Google Shape;149;p7" descr="A pie chart graph showing ideal soil composition by approximate soil volume: 45% minerals, 25% water, 5% organic matter and 25% air. "/>
          <p:cNvPicPr preferRelativeResize="0">
            <a:picLocks noGrp="1"/>
          </p:cNvPicPr>
          <p:nvPr>
            <p:ph type="body" idx="2"/>
          </p:nvPr>
        </p:nvPicPr>
        <p:blipFill rotWithShape="1">
          <a:blip r:embed="rId5">
            <a:alphaModFix/>
          </a:blip>
          <a:srcRect/>
          <a:stretch/>
        </p:blipFill>
        <p:spPr>
          <a:xfrm>
            <a:off x="2742017" y="1631689"/>
            <a:ext cx="5015074" cy="36394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55" name="Google Shape;155;p8" descr="Banner: Soil Infiltration Protocol"/>
          <p:cNvPicPr preferRelativeResize="0"/>
          <p:nvPr/>
        </p:nvPicPr>
        <p:blipFill rotWithShape="1">
          <a:blip r:embed="rId3">
            <a:alphaModFix/>
          </a:blip>
          <a:srcRect/>
          <a:stretch/>
        </p:blipFill>
        <p:spPr>
          <a:xfrm>
            <a:off x="1253661" y="-51602"/>
            <a:ext cx="7960458" cy="1019791"/>
          </a:xfrm>
          <a:prstGeom prst="rect">
            <a:avLst/>
          </a:prstGeom>
          <a:noFill/>
          <a:ln>
            <a:noFill/>
          </a:ln>
        </p:spPr>
      </p:pic>
      <p:pic>
        <p:nvPicPr>
          <p:cNvPr id="156" name="Google Shape;156;p8" descr="Menu: Soil properties affecting infiltration"/>
          <p:cNvPicPr preferRelativeResize="0"/>
          <p:nvPr/>
        </p:nvPicPr>
        <p:blipFill rotWithShape="1">
          <a:blip r:embed="rId4">
            <a:alphaModFix/>
          </a:blip>
          <a:srcRect/>
          <a:stretch/>
        </p:blipFill>
        <p:spPr>
          <a:xfrm>
            <a:off x="11150" y="-53787"/>
            <a:ext cx="1273840" cy="7010400"/>
          </a:xfrm>
          <a:prstGeom prst="rect">
            <a:avLst/>
          </a:prstGeom>
          <a:noFill/>
          <a:ln>
            <a:noFill/>
          </a:ln>
        </p:spPr>
      </p:pic>
      <p:sp>
        <p:nvSpPr>
          <p:cNvPr id="157" name="Title"/>
          <p:cNvSpPr txBox="1">
            <a:spLocks noGrp="1"/>
          </p:cNvSpPr>
          <p:nvPr>
            <p:ph type="title"/>
          </p:nvPr>
        </p:nvSpPr>
        <p:spPr>
          <a:xfrm>
            <a:off x="1479377" y="7740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Sample Soil Components</a:t>
            </a:r>
            <a:endParaRPr/>
          </a:p>
        </p:txBody>
      </p:sp>
      <p:sp>
        <p:nvSpPr>
          <p:cNvPr id="158" name="Google Shape;158;p8"/>
          <p:cNvSpPr txBox="1">
            <a:spLocks noGrp="1"/>
          </p:cNvSpPr>
          <p:nvPr>
            <p:ph type="body" idx="1"/>
          </p:nvPr>
        </p:nvSpPr>
        <p:spPr>
          <a:xfrm>
            <a:off x="1479377" y="4656206"/>
            <a:ext cx="7239161" cy="1909486"/>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000000"/>
              </a:buClr>
              <a:buSzPct val="180000"/>
              <a:buNone/>
            </a:pPr>
            <a:r>
              <a:rPr lang="en-US">
                <a:solidFill>
                  <a:srgbClr val="000000"/>
                </a:solidFill>
              </a:rPr>
              <a:t>If soil pore space increases and density decreases, water moves through soil more quickly. If the pore space decreases and soil’s density increases, water moves through the soil more slowly.</a:t>
            </a:r>
            <a:endParaRPr sz="1000">
              <a:solidFill>
                <a:srgbClr val="000000"/>
              </a:solidFill>
            </a:endParaRPr>
          </a:p>
          <a:p>
            <a:pPr marL="0" lvl="0" indent="0" algn="l" rtl="0">
              <a:lnSpc>
                <a:spcPct val="90000"/>
              </a:lnSpc>
              <a:spcBef>
                <a:spcPts val="1000"/>
              </a:spcBef>
              <a:spcAft>
                <a:spcPts val="0"/>
              </a:spcAft>
              <a:buClr>
                <a:srgbClr val="000000"/>
              </a:buClr>
              <a:buSzPct val="180000"/>
              <a:buNone/>
            </a:pPr>
            <a:r>
              <a:rPr lang="en-US">
                <a:solidFill>
                  <a:srgbClr val="000000"/>
                </a:solidFill>
              </a:rPr>
              <a:t>A high infiltration rate keeps water and nutrients available to plants for growth. A too-high rate might lead to unwanted chemicals and nutrients in the groundwater or other subsurface water.</a:t>
            </a:r>
            <a:endParaRPr sz="1000">
              <a:solidFill>
                <a:srgbClr val="000000"/>
              </a:solidFill>
            </a:endParaRPr>
          </a:p>
          <a:p>
            <a:pPr marL="0" lvl="0" indent="0" algn="l" rtl="0">
              <a:lnSpc>
                <a:spcPct val="90000"/>
              </a:lnSpc>
              <a:spcBef>
                <a:spcPts val="1000"/>
              </a:spcBef>
              <a:spcAft>
                <a:spcPts val="0"/>
              </a:spcAft>
              <a:buClr>
                <a:srgbClr val="000000"/>
              </a:buClr>
              <a:buSzPct val="100000"/>
              <a:buNone/>
            </a:pPr>
            <a:r>
              <a:rPr lang="en-US">
                <a:solidFill>
                  <a:srgbClr val="000000"/>
                </a:solidFill>
              </a:rPr>
              <a:t>A low infiltration rate might lead to increased run-off, which might also lead to flooding and erosion.</a:t>
            </a:r>
            <a:endParaRPr/>
          </a:p>
        </p:txBody>
      </p:sp>
      <p:pic>
        <p:nvPicPr>
          <p:cNvPr id="159" name="Google Shape;159;p8" descr="Diagram soil particles, with air and water found in the pore spaces in the soil."/>
          <p:cNvPicPr preferRelativeResize="0">
            <a:picLocks noGrp="1"/>
          </p:cNvPicPr>
          <p:nvPr>
            <p:ph type="body" idx="2"/>
          </p:nvPr>
        </p:nvPicPr>
        <p:blipFill rotWithShape="1">
          <a:blip r:embed="rId5">
            <a:alphaModFix/>
          </a:blip>
          <a:srcRect/>
          <a:stretch/>
        </p:blipFill>
        <p:spPr>
          <a:xfrm>
            <a:off x="2635458" y="1793830"/>
            <a:ext cx="5072824" cy="28623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65" name="Google Shape;165;p9" descr="Banner: Soil Infiltration Protocol"/>
          <p:cNvPicPr preferRelativeResize="0"/>
          <p:nvPr/>
        </p:nvPicPr>
        <p:blipFill rotWithShape="1">
          <a:blip r:embed="rId3">
            <a:alphaModFix/>
          </a:blip>
          <a:srcRect/>
          <a:stretch/>
        </p:blipFill>
        <p:spPr>
          <a:xfrm>
            <a:off x="1183542" y="-34863"/>
            <a:ext cx="7960458" cy="1019791"/>
          </a:xfrm>
          <a:prstGeom prst="rect">
            <a:avLst/>
          </a:prstGeom>
          <a:noFill/>
          <a:ln>
            <a:noFill/>
          </a:ln>
        </p:spPr>
      </p:pic>
      <p:pic>
        <p:nvPicPr>
          <p:cNvPr id="166" name="Google Shape;166;p9" descr="Menu: When and where to measure"/>
          <p:cNvPicPr preferRelativeResize="0"/>
          <p:nvPr/>
        </p:nvPicPr>
        <p:blipFill rotWithShape="1">
          <a:blip r:embed="rId4">
            <a:alphaModFix/>
          </a:blip>
          <a:srcRect/>
          <a:stretch/>
        </p:blipFill>
        <p:spPr>
          <a:xfrm>
            <a:off x="-40522" y="-34863"/>
            <a:ext cx="1262137" cy="6874933"/>
          </a:xfrm>
          <a:prstGeom prst="rect">
            <a:avLst/>
          </a:prstGeom>
          <a:noFill/>
          <a:ln>
            <a:noFill/>
          </a:ln>
        </p:spPr>
      </p:pic>
      <p:sp>
        <p:nvSpPr>
          <p:cNvPr id="167" name="Title"/>
          <p:cNvSpPr txBox="1">
            <a:spLocks noGrp="1"/>
          </p:cNvSpPr>
          <p:nvPr>
            <p:ph type="title"/>
          </p:nvPr>
        </p:nvSpPr>
        <p:spPr>
          <a:xfrm>
            <a:off x="1327419" y="734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Overview of Protocol</a:t>
            </a:r>
            <a:endParaRPr/>
          </a:p>
        </p:txBody>
      </p:sp>
      <p:graphicFrame>
        <p:nvGraphicFramePr>
          <p:cNvPr id="168" name="Google Shape;168;p9" descr="Chart Overview of the Protocol: Where- Conduct this protocol at your soil moisture study site and your soil characterization site, within 5 m of your sample site. Key Equipment- Infiltrometer, can be build using 2 different sized coffee cans. Time: One class period to build and test the double-rig infiltrometer, 45 minutes to make the measurement. Frequency: 3-4 times a year at the soil moisture study site, 1 time at the soil characterization sample site. Documents needed- hot links to the Soil Infiltration Protocol and Field Guide and Soil Infiltration Data Sheet."/>
          <p:cNvGraphicFramePr/>
          <p:nvPr/>
        </p:nvGraphicFramePr>
        <p:xfrm>
          <a:off x="1327419" y="1978702"/>
          <a:ext cx="7496950" cy="3779210"/>
        </p:xfrm>
        <a:graphic>
          <a:graphicData uri="http://schemas.openxmlformats.org/drawingml/2006/table">
            <a:tbl>
              <a:tblPr firstRow="1" bandRow="1">
                <a:noFill/>
                <a:tableStyleId>{D236F167-7071-4A67-B0E2-812F176A4F79}</a:tableStyleId>
              </a:tblPr>
              <a:tblGrid>
                <a:gridCol w="1655625">
                  <a:extLst>
                    <a:ext uri="{9D8B030D-6E8A-4147-A177-3AD203B41FA5}">
                      <a16:colId xmlns:a16="http://schemas.microsoft.com/office/drawing/2014/main" val="20000"/>
                    </a:ext>
                  </a:extLst>
                </a:gridCol>
                <a:gridCol w="5841325">
                  <a:extLst>
                    <a:ext uri="{9D8B030D-6E8A-4147-A177-3AD203B41FA5}">
                      <a16:colId xmlns:a16="http://schemas.microsoft.com/office/drawing/2014/main" val="20001"/>
                    </a:ext>
                  </a:extLst>
                </a:gridCol>
              </a:tblGrid>
              <a:tr h="914400">
                <a:tc>
                  <a:txBody>
                    <a:bodyPr/>
                    <a:lstStyle/>
                    <a:p>
                      <a:pPr marL="0" marR="0" lvl="0" indent="0" algn="l" rtl="0">
                        <a:spcBef>
                          <a:spcPts val="0"/>
                        </a:spcBef>
                        <a:spcAft>
                          <a:spcPts val="0"/>
                        </a:spcAft>
                        <a:buNone/>
                      </a:pPr>
                      <a:r>
                        <a:rPr lang="en-US" sz="1800" b="1" u="none" strike="noStrike" cap="none"/>
                        <a:t>Where</a:t>
                      </a:r>
                      <a:endParaRPr/>
                    </a:p>
                  </a:txBody>
                  <a:tcPr marL="91450" marR="91450" marT="45725" marB="45725"/>
                </a:tc>
                <a:tc>
                  <a:txBody>
                    <a:bodyPr/>
                    <a:lstStyle/>
                    <a:p>
                      <a:pPr marL="0" marR="0" lvl="0" indent="0" algn="l" rtl="0">
                        <a:spcBef>
                          <a:spcPts val="0"/>
                        </a:spcBef>
                        <a:spcAft>
                          <a:spcPts val="0"/>
                        </a:spcAft>
                        <a:buNone/>
                      </a:pPr>
                      <a:r>
                        <a:rPr lang="en-US" sz="1800" b="0"/>
                        <a:t>Conduct this protocol at your soil moisture study site and your soil characterization sample site, within 5 m of your sample site</a:t>
                      </a:r>
                      <a:endParaRPr sz="1800" b="0"/>
                    </a:p>
                  </a:txBody>
                  <a:tcPr marL="91450" marR="91450" marT="45725" marB="45725"/>
                </a:tc>
                <a:extLst>
                  <a:ext uri="{0D108BD9-81ED-4DB2-BD59-A6C34878D82A}">
                    <a16:rowId xmlns:a16="http://schemas.microsoft.com/office/drawing/2014/main" val="10000"/>
                  </a:ext>
                </a:extLst>
              </a:tr>
              <a:tr h="716200">
                <a:tc>
                  <a:txBody>
                    <a:bodyPr/>
                    <a:lstStyle/>
                    <a:p>
                      <a:pPr marL="0" marR="0" lvl="0" indent="0" algn="l" rtl="0">
                        <a:spcBef>
                          <a:spcPts val="0"/>
                        </a:spcBef>
                        <a:spcAft>
                          <a:spcPts val="0"/>
                        </a:spcAft>
                        <a:buNone/>
                      </a:pPr>
                      <a:r>
                        <a:rPr lang="en-US" sz="1800" b="1"/>
                        <a:t>Key Equipment</a:t>
                      </a:r>
                      <a:endParaRPr sz="1800" b="1"/>
                    </a:p>
                  </a:txBody>
                  <a:tcPr marL="91450" marR="91450" marT="45725" marB="45725"/>
                </a:tc>
                <a:tc>
                  <a:txBody>
                    <a:bodyPr/>
                    <a:lstStyle/>
                    <a:p>
                      <a:pPr marL="0" marR="0" lvl="0" indent="0" algn="l" rtl="0">
                        <a:spcBef>
                          <a:spcPts val="0"/>
                        </a:spcBef>
                        <a:spcAft>
                          <a:spcPts val="0"/>
                        </a:spcAft>
                        <a:buNone/>
                      </a:pPr>
                      <a:r>
                        <a:rPr lang="en-US" sz="1800"/>
                        <a:t>Infiltrometer, can be built using 2 different sized coffee cans</a:t>
                      </a:r>
                      <a:endParaRPr sz="1800"/>
                    </a:p>
                  </a:txBody>
                  <a:tcPr marL="91450" marR="91450" marT="45725" marB="45725"/>
                </a:tc>
                <a:extLst>
                  <a:ext uri="{0D108BD9-81ED-4DB2-BD59-A6C34878D82A}">
                    <a16:rowId xmlns:a16="http://schemas.microsoft.com/office/drawing/2014/main" val="10001"/>
                  </a:ext>
                </a:extLst>
              </a:tr>
              <a:tr h="716200">
                <a:tc>
                  <a:txBody>
                    <a:bodyPr/>
                    <a:lstStyle/>
                    <a:p>
                      <a:pPr marL="0" marR="0" lvl="0" indent="0" algn="l" rtl="0">
                        <a:spcBef>
                          <a:spcPts val="0"/>
                        </a:spcBef>
                        <a:spcAft>
                          <a:spcPts val="0"/>
                        </a:spcAft>
                        <a:buNone/>
                      </a:pPr>
                      <a:r>
                        <a:rPr lang="en-US" sz="1800" b="1"/>
                        <a:t>Time</a:t>
                      </a:r>
                      <a:endParaRPr/>
                    </a:p>
                  </a:txBody>
                  <a:tcPr marL="91450" marR="91450" marT="45725" marB="45725"/>
                </a:tc>
                <a:tc>
                  <a:txBody>
                    <a:bodyPr/>
                    <a:lstStyle/>
                    <a:p>
                      <a:pPr marL="0" marR="0" lvl="0" indent="0" algn="l" rtl="0">
                        <a:spcBef>
                          <a:spcPts val="0"/>
                        </a:spcBef>
                        <a:spcAft>
                          <a:spcPts val="0"/>
                        </a:spcAft>
                        <a:buNone/>
                      </a:pPr>
                      <a:r>
                        <a:rPr lang="en-US" sz="1800"/>
                        <a:t>One class period to build and test the double-rig infiltrometer; 45 minutes to make the measurement</a:t>
                      </a:r>
                      <a:endParaRPr sz="1800"/>
                    </a:p>
                  </a:txBody>
                  <a:tcPr marL="91450" marR="91450" marT="45725" marB="45725"/>
                </a:tc>
                <a:extLst>
                  <a:ext uri="{0D108BD9-81ED-4DB2-BD59-A6C34878D82A}">
                    <a16:rowId xmlns:a16="http://schemas.microsoft.com/office/drawing/2014/main" val="10002"/>
                  </a:ext>
                </a:extLst>
              </a:tr>
              <a:tr h="716200">
                <a:tc>
                  <a:txBody>
                    <a:bodyPr/>
                    <a:lstStyle/>
                    <a:p>
                      <a:pPr marL="0" marR="0" lvl="0" indent="0" algn="l" rtl="0">
                        <a:spcBef>
                          <a:spcPts val="0"/>
                        </a:spcBef>
                        <a:spcAft>
                          <a:spcPts val="0"/>
                        </a:spcAft>
                        <a:buNone/>
                      </a:pPr>
                      <a:r>
                        <a:rPr lang="en-US" sz="1800" b="1"/>
                        <a:t>Frequency</a:t>
                      </a:r>
                      <a:endParaRPr/>
                    </a:p>
                  </a:txBody>
                  <a:tcPr marL="91450" marR="91450" marT="45725" marB="45725"/>
                </a:tc>
                <a:tc>
                  <a:txBody>
                    <a:bodyPr/>
                    <a:lstStyle/>
                    <a:p>
                      <a:pPr marL="0" marR="0" lvl="0" indent="0" algn="l" rtl="0">
                        <a:spcBef>
                          <a:spcPts val="0"/>
                        </a:spcBef>
                        <a:spcAft>
                          <a:spcPts val="0"/>
                        </a:spcAft>
                        <a:buNone/>
                      </a:pPr>
                      <a:r>
                        <a:rPr lang="en-US" sz="1800"/>
                        <a:t>3-4 times a year at Soil Moisture Study Site</a:t>
                      </a:r>
                      <a:endParaRPr/>
                    </a:p>
                    <a:p>
                      <a:pPr marL="0" marR="0" lvl="0" indent="0" algn="l" rtl="0">
                        <a:spcBef>
                          <a:spcPts val="0"/>
                        </a:spcBef>
                        <a:spcAft>
                          <a:spcPts val="0"/>
                        </a:spcAft>
                        <a:buNone/>
                      </a:pPr>
                      <a:r>
                        <a:rPr lang="en-US" sz="1800"/>
                        <a:t>1 time at Soil Characterization Sample Site</a:t>
                      </a:r>
                      <a:endParaRPr sz="1800"/>
                    </a:p>
                  </a:txBody>
                  <a:tcPr marL="91450" marR="91450" marT="45725" marB="45725"/>
                </a:tc>
                <a:extLst>
                  <a:ext uri="{0D108BD9-81ED-4DB2-BD59-A6C34878D82A}">
                    <a16:rowId xmlns:a16="http://schemas.microsoft.com/office/drawing/2014/main" val="10003"/>
                  </a:ext>
                </a:extLst>
              </a:tr>
              <a:tr h="716200">
                <a:tc>
                  <a:txBody>
                    <a:bodyPr/>
                    <a:lstStyle/>
                    <a:p>
                      <a:pPr marL="0" marR="0" lvl="0" indent="0" algn="l" rtl="0">
                        <a:spcBef>
                          <a:spcPts val="0"/>
                        </a:spcBef>
                        <a:spcAft>
                          <a:spcPts val="0"/>
                        </a:spcAft>
                        <a:buNone/>
                      </a:pPr>
                      <a:r>
                        <a:rPr lang="en-US" sz="1800" b="1"/>
                        <a:t>Documents needed </a:t>
                      </a:r>
                      <a:endParaRPr/>
                    </a:p>
                  </a:txBody>
                  <a:tcPr marL="91450" marR="91450" marT="45725" marB="45725"/>
                </a:tc>
                <a:tc>
                  <a:txBody>
                    <a:bodyPr/>
                    <a:lstStyle/>
                    <a:p>
                      <a:pPr marL="0" marR="0" lvl="0" indent="0" algn="l" rtl="0">
                        <a:spcBef>
                          <a:spcPts val="0"/>
                        </a:spcBef>
                        <a:spcAft>
                          <a:spcPts val="0"/>
                        </a:spcAft>
                        <a:buNone/>
                      </a:pPr>
                      <a:r>
                        <a:rPr lang="en-US" sz="1800" u="sng" dirty="0">
                          <a:solidFill>
                            <a:schemeClr val="hlink"/>
                          </a:solidFill>
                          <a:hlinkClick r:id="rId5"/>
                        </a:rPr>
                        <a:t>Soil Infiltration Protocol and Field Guide</a:t>
                      </a:r>
                      <a:endParaRPr sz="1800" dirty="0"/>
                    </a:p>
                    <a:p>
                      <a:pPr marL="0" marR="0" lvl="0" indent="0" algn="l" rtl="0">
                        <a:spcBef>
                          <a:spcPts val="0"/>
                        </a:spcBef>
                        <a:spcAft>
                          <a:spcPts val="0"/>
                        </a:spcAft>
                        <a:buNone/>
                      </a:pPr>
                      <a:r>
                        <a:rPr lang="en-US" sz="1800" u="sng" dirty="0">
                          <a:solidFill>
                            <a:schemeClr val="hlink"/>
                          </a:solidFill>
                          <a:hlinkClick r:id="rId6"/>
                        </a:rPr>
                        <a:t>Soil Infiltration Data Sheet</a:t>
                      </a:r>
                      <a:endParaRPr sz="1800"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2936</Words>
  <Application>Microsoft Macintosh PowerPoint</Application>
  <PresentationFormat>On-screen Show (4:3)</PresentationFormat>
  <Paragraphs>303</Paragraphs>
  <Slides>45</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Palatino</vt:lpstr>
      <vt:lpstr>Office Theme</vt:lpstr>
      <vt:lpstr>Slide 1</vt:lpstr>
      <vt:lpstr>Overview and Learning Objectives</vt:lpstr>
      <vt:lpstr>What is a Soil Infiltration Rate?</vt:lpstr>
      <vt:lpstr>The Role of Soil Moisture in the Environment</vt:lpstr>
      <vt:lpstr>The Importance of Infiltration</vt:lpstr>
      <vt:lpstr>Soil Properties Affect Infiltration Rates</vt:lpstr>
      <vt:lpstr>Ideal Soil Composition</vt:lpstr>
      <vt:lpstr>Sample Soil Components</vt:lpstr>
      <vt:lpstr>Overview of Protocol</vt:lpstr>
      <vt:lpstr>Required Materials </vt:lpstr>
      <vt:lpstr>Constructing a Dual-Ring Infiltrometer</vt:lpstr>
      <vt:lpstr>Measuring your Dual-Ring Infiltrometer</vt:lpstr>
      <vt:lpstr>Marking the Outside of the Dual-Ring Infiltrometer</vt:lpstr>
      <vt:lpstr>Diagram of the Finished Dual-Ring Infiltrometer</vt:lpstr>
      <vt:lpstr>Measuring Infiltration Rates: Clear Vegetation</vt:lpstr>
      <vt:lpstr>Push Cans into the Soil</vt:lpstr>
      <vt:lpstr>Instilling Cans in Hard Soil </vt:lpstr>
      <vt:lpstr>Overview of Measuring Soil Infiltration</vt:lpstr>
      <vt:lpstr>Pouring Water into the Rings</vt:lpstr>
      <vt:lpstr>Topping up the Outer Ring</vt:lpstr>
      <vt:lpstr>Begin Timing Infiltration Rate</vt:lpstr>
      <vt:lpstr>Maintain the Water Level in the Outer Ring Equal to the Water Level in the Inner Ring</vt:lpstr>
      <vt:lpstr>Record the End Time</vt:lpstr>
      <vt:lpstr>Troubleshooting: Soils Impervious to Water Infiltration</vt:lpstr>
      <vt:lpstr>Recording and Calculating the Time Interval </vt:lpstr>
      <vt:lpstr>Repeat Measurement</vt:lpstr>
      <vt:lpstr>Infiltration Measurement of a Top 5 cm Soil Moisture Sample- 1 </vt:lpstr>
      <vt:lpstr>Infiltration Measurement of a Top 5 cm Soil Moisture Sample- 2 </vt:lpstr>
      <vt:lpstr>Reporting Data to GLOBE</vt:lpstr>
      <vt:lpstr>Soil Infiltration Site Creation</vt:lpstr>
      <vt:lpstr>Soil Infiltration Protocol Data Entry</vt:lpstr>
      <vt:lpstr>Entering Measurement Data</vt:lpstr>
      <vt:lpstr>Entering Measurement Data</vt:lpstr>
      <vt:lpstr>Enter Specifications of your Dual Ring Infiltrometer</vt:lpstr>
      <vt:lpstr>PowerPoint Presentation</vt:lpstr>
      <vt:lpstr>Review data entry and send data</vt:lpstr>
      <vt:lpstr>Data System Responses</vt:lpstr>
      <vt:lpstr>Visualizing Data-1 </vt:lpstr>
      <vt:lpstr>Visualizing Data-2 </vt:lpstr>
      <vt:lpstr>Visualizing Data- 3 </vt:lpstr>
      <vt:lpstr>Looking at the Data</vt:lpstr>
      <vt:lpstr>The Soils on Planet Earth</vt:lpstr>
      <vt:lpstr>Frequently Asked Questions</vt:lpstr>
      <vt:lpstr>Frequently Asked Questions (Cont’d)</vt:lpstr>
      <vt:lpstr> Request for your feedback on this module! Please provide us with feedback about this module. This is a community project and we need your comments, suggestions and edits!   Questions  after reviewing this module? Contact GLOBE: help@nasaglobe.org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7</cp:revision>
  <dcterms:created xsi:type="dcterms:W3CDTF">2016-04-01T00:37:38Z</dcterms:created>
  <dcterms:modified xsi:type="dcterms:W3CDTF">2025-11-15T23:23:31Z</dcterms:modified>
</cp:coreProperties>
</file>