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311" r:id="rId35"/>
    <p:sldId id="312" r:id="rId36"/>
    <p:sldId id="313" r:id="rId37"/>
    <p:sldId id="289" r:id="rId38"/>
    <p:sldId id="290" r:id="rId39"/>
    <p:sldId id="318" r:id="rId40"/>
    <p:sldId id="314" r:id="rId41"/>
    <p:sldId id="292" r:id="rId42"/>
    <p:sldId id="317" r:id="rId43"/>
    <p:sldId id="291" r:id="rId44"/>
    <p:sldId id="315" r:id="rId45"/>
    <p:sldId id="316" r:id="rId46"/>
    <p:sldId id="298" r:id="rId47"/>
    <p:sldId id="300" r:id="rId48"/>
    <p:sldId id="303" r:id="rId49"/>
    <p:sldId id="304" r:id="rId50"/>
    <p:sldId id="305" r:id="rId51"/>
    <p:sldId id="306" r:id="rId52"/>
    <p:sldId id="307" r:id="rId53"/>
    <p:sldId id="308" r:id="rId54"/>
    <p:sldId id="309" r:id="rId5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h6j5OkTFmeABD0JD4E1ewQyMLN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A20449-3956-48D7-9560-2112BB3647DE}">
  <a:tblStyle styleId="{27A20449-3956-48D7-9560-2112BB3647DE}" styleName="Table_0">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F0F0F0"/>
          </a:solidFill>
        </a:fill>
      </a:tcStyle>
    </a:lastRow>
    <a:seCell>
      <a:tcTxStyle/>
      <a:tcStyle>
        <a:tcBdr/>
      </a:tcStyle>
    </a:seCell>
    <a:swCell>
      <a:tcTxStyle/>
      <a:tcStyle>
        <a:tcBdr/>
      </a:tcStyle>
    </a:swCell>
    <a:firstRow>
      <a:tcTxStyle b="on" i="off"/>
      <a:tcStyle>
        <a:tcBdr/>
        <a:fill>
          <a:solidFill>
            <a:srgbClr val="F0F0F0"/>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2"/>
    <p:restoredTop sz="94726"/>
  </p:normalViewPr>
  <p:slideViewPr>
    <p:cSldViewPr snapToGrid="0">
      <p:cViewPr varScale="1">
        <p:scale>
          <a:sx n="120" d="100"/>
          <a:sy n="120" d="100"/>
        </p:scale>
        <p:origin x="4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a:extLst>
            <a:ext uri="{FF2B5EF4-FFF2-40B4-BE49-F238E27FC236}">
              <a16:creationId xmlns:a16="http://schemas.microsoft.com/office/drawing/2014/main" id="{D5016B7C-7B1B-965E-A182-0380F1CE91AB}"/>
            </a:ext>
          </a:extLst>
        </p:cNvPr>
        <p:cNvGrpSpPr/>
        <p:nvPr/>
      </p:nvGrpSpPr>
      <p:grpSpPr>
        <a:xfrm>
          <a:off x="0" y="0"/>
          <a:ext cx="0" cy="0"/>
          <a:chOff x="0" y="0"/>
          <a:chExt cx="0" cy="0"/>
        </a:xfrm>
      </p:grpSpPr>
      <p:sp>
        <p:nvSpPr>
          <p:cNvPr id="426" name="Google Shape;426;p33:notes">
            <a:extLst>
              <a:ext uri="{FF2B5EF4-FFF2-40B4-BE49-F238E27FC236}">
                <a16:creationId xmlns:a16="http://schemas.microsoft.com/office/drawing/2014/main" id="{40EA02B4-4CF2-63B8-4BC4-0B7DD9DCD9D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3:notes">
            <a:extLst>
              <a:ext uri="{FF2B5EF4-FFF2-40B4-BE49-F238E27FC236}">
                <a16:creationId xmlns:a16="http://schemas.microsoft.com/office/drawing/2014/main" id="{57C038A5-CA59-18E4-4BE7-CF103EB41FE5}"/>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0965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a:extLst>
            <a:ext uri="{FF2B5EF4-FFF2-40B4-BE49-F238E27FC236}">
              <a16:creationId xmlns:a16="http://schemas.microsoft.com/office/drawing/2014/main" id="{25E6A164-784F-E62C-F0FE-55383707877C}"/>
            </a:ext>
          </a:extLst>
        </p:cNvPr>
        <p:cNvGrpSpPr/>
        <p:nvPr/>
      </p:nvGrpSpPr>
      <p:grpSpPr>
        <a:xfrm>
          <a:off x="0" y="0"/>
          <a:ext cx="0" cy="0"/>
          <a:chOff x="0" y="0"/>
          <a:chExt cx="0" cy="0"/>
        </a:xfrm>
      </p:grpSpPr>
      <p:sp>
        <p:nvSpPr>
          <p:cNvPr id="426" name="Google Shape;426;p33:notes">
            <a:extLst>
              <a:ext uri="{FF2B5EF4-FFF2-40B4-BE49-F238E27FC236}">
                <a16:creationId xmlns:a16="http://schemas.microsoft.com/office/drawing/2014/main" id="{ABC59BFF-4188-C621-FDDB-2A429EB36AF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3:notes">
            <a:extLst>
              <a:ext uri="{FF2B5EF4-FFF2-40B4-BE49-F238E27FC236}">
                <a16:creationId xmlns:a16="http://schemas.microsoft.com/office/drawing/2014/main" id="{642695D7-9205-1955-2983-0D7BC45EFAE8}"/>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602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a:extLst>
            <a:ext uri="{FF2B5EF4-FFF2-40B4-BE49-F238E27FC236}">
              <a16:creationId xmlns:a16="http://schemas.microsoft.com/office/drawing/2014/main" id="{2B0E7B83-19C6-D1FA-63A8-AD59746A93A5}"/>
            </a:ext>
          </a:extLst>
        </p:cNvPr>
        <p:cNvGrpSpPr/>
        <p:nvPr/>
      </p:nvGrpSpPr>
      <p:grpSpPr>
        <a:xfrm>
          <a:off x="0" y="0"/>
          <a:ext cx="0" cy="0"/>
          <a:chOff x="0" y="0"/>
          <a:chExt cx="0" cy="0"/>
        </a:xfrm>
      </p:grpSpPr>
      <p:sp>
        <p:nvSpPr>
          <p:cNvPr id="426" name="Google Shape;426;p33:notes">
            <a:extLst>
              <a:ext uri="{FF2B5EF4-FFF2-40B4-BE49-F238E27FC236}">
                <a16:creationId xmlns:a16="http://schemas.microsoft.com/office/drawing/2014/main" id="{631F78C8-BC5B-3D76-FEDE-111D2E17EB3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3:notes">
            <a:extLst>
              <a:ext uri="{FF2B5EF4-FFF2-40B4-BE49-F238E27FC236}">
                <a16:creationId xmlns:a16="http://schemas.microsoft.com/office/drawing/2014/main" id="{C46FEB9D-020A-8608-3C36-539F04E0C3B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29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a:extLst>
            <a:ext uri="{FF2B5EF4-FFF2-40B4-BE49-F238E27FC236}">
              <a16:creationId xmlns:a16="http://schemas.microsoft.com/office/drawing/2014/main" id="{C9DC5F7B-85F0-B1B3-0892-066CF89175BD}"/>
            </a:ext>
          </a:extLst>
        </p:cNvPr>
        <p:cNvGrpSpPr/>
        <p:nvPr/>
      </p:nvGrpSpPr>
      <p:grpSpPr>
        <a:xfrm>
          <a:off x="0" y="0"/>
          <a:ext cx="0" cy="0"/>
          <a:chOff x="0" y="0"/>
          <a:chExt cx="0" cy="0"/>
        </a:xfrm>
      </p:grpSpPr>
      <p:sp>
        <p:nvSpPr>
          <p:cNvPr id="446" name="Google Shape;446;p35:notes">
            <a:extLst>
              <a:ext uri="{FF2B5EF4-FFF2-40B4-BE49-F238E27FC236}">
                <a16:creationId xmlns:a16="http://schemas.microsoft.com/office/drawing/2014/main" id="{A373DC88-5700-EF2C-6C55-93115CE1C38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35:notes">
            <a:extLst>
              <a:ext uri="{FF2B5EF4-FFF2-40B4-BE49-F238E27FC236}">
                <a16:creationId xmlns:a16="http://schemas.microsoft.com/office/drawing/2014/main" id="{40FC52F4-04CB-74E6-3A1D-73DC74A3389E}"/>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947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a:extLst>
            <a:ext uri="{FF2B5EF4-FFF2-40B4-BE49-F238E27FC236}">
              <a16:creationId xmlns:a16="http://schemas.microsoft.com/office/drawing/2014/main" id="{BE0567FD-F603-D88E-A5F0-FF34FEB1BF1D}"/>
            </a:ext>
          </a:extLst>
        </p:cNvPr>
        <p:cNvGrpSpPr/>
        <p:nvPr/>
      </p:nvGrpSpPr>
      <p:grpSpPr>
        <a:xfrm>
          <a:off x="0" y="0"/>
          <a:ext cx="0" cy="0"/>
          <a:chOff x="0" y="0"/>
          <a:chExt cx="0" cy="0"/>
        </a:xfrm>
      </p:grpSpPr>
      <p:sp>
        <p:nvSpPr>
          <p:cNvPr id="456" name="Google Shape;456;p36:notes">
            <a:extLst>
              <a:ext uri="{FF2B5EF4-FFF2-40B4-BE49-F238E27FC236}">
                <a16:creationId xmlns:a16="http://schemas.microsoft.com/office/drawing/2014/main" id="{B918B799-DC66-436F-689B-4C7B8C01177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6:notes">
            <a:extLst>
              <a:ext uri="{FF2B5EF4-FFF2-40B4-BE49-F238E27FC236}">
                <a16:creationId xmlns:a16="http://schemas.microsoft.com/office/drawing/2014/main" id="{A86A36B2-F1B6-A820-AE70-EBD925CE33C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6:notes">
            <a:extLst>
              <a:ext uri="{FF2B5EF4-FFF2-40B4-BE49-F238E27FC236}">
                <a16:creationId xmlns:a16="http://schemas.microsoft.com/office/drawing/2014/main" id="{B438824A-66DE-C049-9658-34D774DFDAD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3425057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a:extLst>
            <a:ext uri="{FF2B5EF4-FFF2-40B4-BE49-F238E27FC236}">
              <a16:creationId xmlns:a16="http://schemas.microsoft.com/office/drawing/2014/main" id="{4E93CED5-A2D3-C19D-5DFB-27F55EB41170}"/>
            </a:ext>
          </a:extLst>
        </p:cNvPr>
        <p:cNvGrpSpPr/>
        <p:nvPr/>
      </p:nvGrpSpPr>
      <p:grpSpPr>
        <a:xfrm>
          <a:off x="0" y="0"/>
          <a:ext cx="0" cy="0"/>
          <a:chOff x="0" y="0"/>
          <a:chExt cx="0" cy="0"/>
        </a:xfrm>
      </p:grpSpPr>
      <p:sp>
        <p:nvSpPr>
          <p:cNvPr id="468" name="Google Shape;468;p37:notes">
            <a:extLst>
              <a:ext uri="{FF2B5EF4-FFF2-40B4-BE49-F238E27FC236}">
                <a16:creationId xmlns:a16="http://schemas.microsoft.com/office/drawing/2014/main" id="{542EDBD6-E543-771F-2A63-5612682A038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37:notes">
            <a:extLst>
              <a:ext uri="{FF2B5EF4-FFF2-40B4-BE49-F238E27FC236}">
                <a16:creationId xmlns:a16="http://schemas.microsoft.com/office/drawing/2014/main" id="{97319E62-9439-CBA3-0F5C-2F6CBF0EE9DC}"/>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0387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a:extLst>
            <a:ext uri="{FF2B5EF4-FFF2-40B4-BE49-F238E27FC236}">
              <a16:creationId xmlns:a16="http://schemas.microsoft.com/office/drawing/2014/main" id="{8D3E49F3-2F15-2BD4-E06D-36D83097F22D}"/>
            </a:ext>
          </a:extLst>
        </p:cNvPr>
        <p:cNvGrpSpPr/>
        <p:nvPr/>
      </p:nvGrpSpPr>
      <p:grpSpPr>
        <a:xfrm>
          <a:off x="0" y="0"/>
          <a:ext cx="0" cy="0"/>
          <a:chOff x="0" y="0"/>
          <a:chExt cx="0" cy="0"/>
        </a:xfrm>
      </p:grpSpPr>
      <p:sp>
        <p:nvSpPr>
          <p:cNvPr id="456" name="Google Shape;456;p36:notes">
            <a:extLst>
              <a:ext uri="{FF2B5EF4-FFF2-40B4-BE49-F238E27FC236}">
                <a16:creationId xmlns:a16="http://schemas.microsoft.com/office/drawing/2014/main" id="{36F18EF1-BAD8-97F1-0FF5-DF2448CA29D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6:notes">
            <a:extLst>
              <a:ext uri="{FF2B5EF4-FFF2-40B4-BE49-F238E27FC236}">
                <a16:creationId xmlns:a16="http://schemas.microsoft.com/office/drawing/2014/main" id="{8044B914-F29E-294E-3C0F-FADD0D3A14E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6:notes">
            <a:extLst>
              <a:ext uri="{FF2B5EF4-FFF2-40B4-BE49-F238E27FC236}">
                <a16:creationId xmlns:a16="http://schemas.microsoft.com/office/drawing/2014/main" id="{E99E5D2F-2474-905F-A397-B3FFE210071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1873424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a:extLst>
            <a:ext uri="{FF2B5EF4-FFF2-40B4-BE49-F238E27FC236}">
              <a16:creationId xmlns:a16="http://schemas.microsoft.com/office/drawing/2014/main" id="{D2FA615F-2AC1-B04F-5E21-EF4E55D9300E}"/>
            </a:ext>
          </a:extLst>
        </p:cNvPr>
        <p:cNvGrpSpPr/>
        <p:nvPr/>
      </p:nvGrpSpPr>
      <p:grpSpPr>
        <a:xfrm>
          <a:off x="0" y="0"/>
          <a:ext cx="0" cy="0"/>
          <a:chOff x="0" y="0"/>
          <a:chExt cx="0" cy="0"/>
        </a:xfrm>
      </p:grpSpPr>
      <p:sp>
        <p:nvSpPr>
          <p:cNvPr id="456" name="Google Shape;456;p36:notes">
            <a:extLst>
              <a:ext uri="{FF2B5EF4-FFF2-40B4-BE49-F238E27FC236}">
                <a16:creationId xmlns:a16="http://schemas.microsoft.com/office/drawing/2014/main" id="{8980D266-BD4B-5A34-4851-8661D9C6A63E}"/>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6:notes">
            <a:extLst>
              <a:ext uri="{FF2B5EF4-FFF2-40B4-BE49-F238E27FC236}">
                <a16:creationId xmlns:a16="http://schemas.microsoft.com/office/drawing/2014/main" id="{52ACA27B-0A34-3296-C9BA-C6FD56343B3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6:notes">
            <a:extLst>
              <a:ext uri="{FF2B5EF4-FFF2-40B4-BE49-F238E27FC236}">
                <a16:creationId xmlns:a16="http://schemas.microsoft.com/office/drawing/2014/main" id="{3DA5966C-DE1A-619F-B8E9-9A455D480B0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20088156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6" name="Google Shape;586;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57"/>
          <p:cNvSpPr txBox="1">
            <a:spLocks noGrp="1"/>
          </p:cNvSpPr>
          <p:nvPr>
            <p:ph type="title"/>
          </p:nvPr>
        </p:nvSpPr>
        <p:spPr>
          <a:xfrm>
            <a:off x="1257300" y="97710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8340C"/>
              </a:buClr>
              <a:buSzPts val="2800"/>
              <a:buFont typeface="Calibri"/>
              <a:buNone/>
              <a:defRPr sz="2800" b="1">
                <a:solidFill>
                  <a:srgbClr val="48340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7"/>
          <p:cNvSpPr txBox="1">
            <a:spLocks noGrp="1"/>
          </p:cNvSpPr>
          <p:nvPr>
            <p:ph type="body" idx="1"/>
          </p:nvPr>
        </p:nvSpPr>
        <p:spPr>
          <a:xfrm>
            <a:off x="1257300" y="2099602"/>
            <a:ext cx="38862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6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4"/>
          <p:cNvSpPr>
            <a:spLocks noGrp="1"/>
          </p:cNvSpPr>
          <p:nvPr>
            <p:ph type="pic" idx="2"/>
          </p:nvPr>
        </p:nvSpPr>
        <p:spPr>
          <a:xfrm>
            <a:off x="3887391" y="987426"/>
            <a:ext cx="4629150" cy="4873625"/>
          </a:xfrm>
          <a:prstGeom prst="rect">
            <a:avLst/>
          </a:prstGeom>
          <a:noFill/>
          <a:ln>
            <a:noFill/>
          </a:ln>
        </p:spPr>
      </p:sp>
      <p:sp>
        <p:nvSpPr>
          <p:cNvPr id="68" name="Google Shape;68;p6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4.jpg"/><Relationship Id="rId7" Type="http://schemas.openxmlformats.org/officeDocument/2006/relationships/hyperlink" Target="http://www.globe.gov/documents/348614/d40683c6-9f59-4ad9-9895-c4f1be7a997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lobe.gov/documents/352961/e5d46e27-2ac0-4a34-8fbf-7a871c66a4be" TargetMode="External"/><Relationship Id="rId5" Type="http://schemas.openxmlformats.org/officeDocument/2006/relationships/hyperlink" Target="http://www.globe.gov/documents/352961/87a3491a-25af-4123-9e0c-08f341bfc004" TargetMode="External"/><Relationship Id="rId4" Type="http://schemas.openxmlformats.org/officeDocument/2006/relationships/image" Target="../media/image14.jpg"/><Relationship Id="rId9"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4.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7.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7.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6.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16.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16.jp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globe.gov/documents/348614/d40683c6-9f59-4ad9-9895-c4f1be7a997f" TargetMode="External"/><Relationship Id="rId5" Type="http://schemas.openxmlformats.org/officeDocument/2006/relationships/hyperlink" Target="http://www.globe.gov/documents/352961/e5d46e27-2ac0-4a34-8fbf-7a871c66a4be" TargetMode="Externa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6.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4.jpg"/><Relationship Id="rId7" Type="http://schemas.openxmlformats.org/officeDocument/2006/relationships/hyperlink" Target="https://www.globe.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4" Type="http://schemas.openxmlformats.org/officeDocument/2006/relationships/image" Target="../media/image36.jpg"/><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6.jp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6.jp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6.jp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36.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36.jpg"/></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36.jpg"/></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36.jpg"/></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36.jpg"/></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3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0.jpg"/><Relationship Id="rId4" Type="http://schemas.openxmlformats.org/officeDocument/2006/relationships/image" Target="../media/image59.jpg"/></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61.jpg"/><Relationship Id="rId4" Type="http://schemas.openxmlformats.org/officeDocument/2006/relationships/image" Target="../media/image59.jpg"/></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54.xml.rels><?xml version="1.0" encoding="UTF-8" standalone="yes"?>
<Relationships xmlns="http://schemas.openxmlformats.org/package/2006/relationships"><Relationship Id="rId8" Type="http://schemas.openxmlformats.org/officeDocument/2006/relationships/hyperlink" Target="http://www.nasa.gov/topics/earth/index.html" TargetMode="External"/><Relationship Id="rId3" Type="http://schemas.openxmlformats.org/officeDocument/2006/relationships/image" Target="../media/image2.jpg"/><Relationship Id="rId7" Type="http://schemas.openxmlformats.org/officeDocument/2006/relationships/hyperlink" Target="http://www.globe.gov/"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mailto:help@globe.gov" TargetMode="External"/><Relationship Id="rId5" Type="http://schemas.openxmlformats.org/officeDocument/2006/relationships/image" Target="../media/image62.jpg"/><Relationship Id="rId10" Type="http://schemas.openxmlformats.org/officeDocument/2006/relationships/image" Target="../media/image63.png"/><Relationship Id="rId4" Type="http://schemas.openxmlformats.org/officeDocument/2006/relationships/image" Target="../media/image4.jpg"/><Relationship Id="rId9" Type="http://schemas.openxmlformats.org/officeDocument/2006/relationships/hyperlink" Target="http://climate.nasa.gov/"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globe.gov/documents/352961/66de7107-a811-418c-ae4a-cd4e6fc6f7d9" TargetMode="External"/><Relationship Id="rId3" Type="http://schemas.openxmlformats.org/officeDocument/2006/relationships/image" Target="../media/image4.jpg"/><Relationship Id="rId7" Type="http://schemas.openxmlformats.org/officeDocument/2006/relationships/hyperlink" Target="http://www.globe.gov/documents/352961/228ad4b7-7b18-46dd-a3fe-f68e7f7cd62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lobe.gov/documents/352961/cbca34da-fcc7-4e5b-a8d9-eae745c7c17d" TargetMode="External"/><Relationship Id="rId5" Type="http://schemas.openxmlformats.org/officeDocument/2006/relationships/hyperlink" Target="http://www.globe.gov/documents/348614/8c79fb1e-7c89-49c9-ba29-4a1ca05c5191" TargetMode="External"/><Relationship Id="rId4" Type="http://schemas.openxmlformats.org/officeDocument/2006/relationships/image" Target="../media/image11.jpg"/><Relationship Id="rId9" Type="http://schemas.openxmlformats.org/officeDocument/2006/relationships/hyperlink" Target="http://www.globe.gov/documents/352961/5603bfc4-c763-466f-8641-c73f54fe8c3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globe.gov/documents/10157/380993/Tool+Kit"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Banner: introduction to Soil (Pedosphere)"/>
          <p:cNvPicPr preferRelativeResize="0"/>
          <p:nvPr/>
        </p:nvPicPr>
        <p:blipFill rotWithShape="1">
          <a:blip r:embed="rId3">
            <a:alphaModFix/>
          </a:blip>
          <a:srcRect/>
          <a:stretch/>
        </p:blipFill>
        <p:spPr>
          <a:xfrm>
            <a:off x="-16324" y="-32658"/>
            <a:ext cx="9160324" cy="1002632"/>
          </a:xfrm>
          <a:prstGeom prst="rect">
            <a:avLst/>
          </a:prstGeom>
          <a:solidFill>
            <a:srgbClr val="A29E95"/>
          </a:solidFill>
          <a:ln>
            <a:noFill/>
          </a:ln>
        </p:spPr>
      </p:pic>
      <p:sp>
        <p:nvSpPr>
          <p:cNvPr id="90" name="Google Shape;90;p1"/>
          <p:cNvSpPr/>
          <p:nvPr/>
        </p:nvSpPr>
        <p:spPr>
          <a:xfrm>
            <a:off x="5279405" y="-1"/>
            <a:ext cx="3864595" cy="965083"/>
          </a:xfrm>
          <a:prstGeom prst="rect">
            <a:avLst/>
          </a:prstGeom>
          <a:solidFill>
            <a:srgbClr val="A29E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48340C"/>
                </a:solidFill>
                <a:latin typeface="Calibri"/>
                <a:ea typeface="Calibri"/>
                <a:cs typeface="Calibri"/>
                <a:sym typeface="Calibri"/>
              </a:rPr>
              <a:t>Soil (Pedosphere) </a:t>
            </a:r>
            <a:endParaRPr/>
          </a:p>
          <a:p>
            <a:pPr marL="0" marR="0" lvl="0" indent="0" algn="ctr" rtl="0">
              <a:spcBef>
                <a:spcPts val="0"/>
              </a:spcBef>
              <a:spcAft>
                <a:spcPts val="0"/>
              </a:spcAft>
              <a:buNone/>
            </a:pPr>
            <a:r>
              <a:rPr lang="en-US" sz="2000" b="1" i="0" u="none" strike="noStrike" cap="none">
                <a:solidFill>
                  <a:srgbClr val="48340C"/>
                </a:solidFill>
                <a:latin typeface="Calibri"/>
                <a:ea typeface="Calibri"/>
                <a:cs typeface="Calibri"/>
                <a:sym typeface="Calibri"/>
              </a:rPr>
              <a:t>Soil Moisture Gravimetric Protocol</a:t>
            </a:r>
            <a:endParaRPr/>
          </a:p>
        </p:txBody>
      </p:sp>
      <p:sp>
        <p:nvSpPr>
          <p:cNvPr id="91" name="Google Shape;91;p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Intro Slide</a:t>
            </a:r>
            <a:endParaRPr/>
          </a:p>
        </p:txBody>
      </p:sp>
      <p:pic>
        <p:nvPicPr>
          <p:cNvPr id="92" name="Google Shape;92;p1" descr="Banner:  The GLOBE Program. Soil (Pedosphere)- Gravimetric Soil Moisture Protocol. Illustration of two hands holding a a handful of soil."/>
          <p:cNvPicPr preferRelativeResize="0"/>
          <p:nvPr/>
        </p:nvPicPr>
        <p:blipFill rotWithShape="1">
          <a:blip r:embed="rId4">
            <a:alphaModFix/>
          </a:blip>
          <a:srcRect/>
          <a:stretch/>
        </p:blipFill>
        <p:spPr>
          <a:xfrm>
            <a:off x="-16324" y="965082"/>
            <a:ext cx="9160324" cy="5892917"/>
          </a:xfrm>
          <a:prstGeom prst="rect">
            <a:avLst/>
          </a:prstGeom>
          <a:noFill/>
          <a:ln>
            <a:noFill/>
          </a:ln>
        </p:spPr>
      </p:pic>
      <p:pic>
        <p:nvPicPr>
          <p:cNvPr id="2" name="Picture 4">
            <a:extLst>
              <a:ext uri="{FF2B5EF4-FFF2-40B4-BE49-F238E27FC236}">
                <a16:creationId xmlns:a16="http://schemas.microsoft.com/office/drawing/2014/main" id="{67EF00B5-8DCB-6137-C9E7-67DA0954D9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13" y="-9786"/>
            <a:ext cx="4141081" cy="9173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3" name="Google Shape;183;p10" descr="Soil Moisture Gravimetric"/>
          <p:cNvPicPr preferRelativeResize="0"/>
          <p:nvPr/>
        </p:nvPicPr>
        <p:blipFill rotWithShape="1">
          <a:blip r:embed="rId3">
            <a:alphaModFix/>
          </a:blip>
          <a:srcRect/>
          <a:stretch/>
        </p:blipFill>
        <p:spPr>
          <a:xfrm>
            <a:off x="1253662" y="0"/>
            <a:ext cx="7920482" cy="977132"/>
          </a:xfrm>
          <a:prstGeom prst="rect">
            <a:avLst/>
          </a:prstGeom>
          <a:noFill/>
          <a:ln>
            <a:noFill/>
          </a:ln>
        </p:spPr>
      </p:pic>
      <p:pic>
        <p:nvPicPr>
          <p:cNvPr id="184" name="Google Shape;184;p10" descr="Menu: Transect sampling"/>
          <p:cNvPicPr preferRelativeResize="0"/>
          <p:nvPr/>
        </p:nvPicPr>
        <p:blipFill rotWithShape="1">
          <a:blip r:embed="rId4">
            <a:alphaModFix/>
          </a:blip>
          <a:srcRect/>
          <a:stretch/>
        </p:blipFill>
        <p:spPr>
          <a:xfrm>
            <a:off x="-16933" y="-33866"/>
            <a:ext cx="1307078" cy="6891866"/>
          </a:xfrm>
          <a:prstGeom prst="rect">
            <a:avLst/>
          </a:prstGeom>
          <a:noFill/>
          <a:ln>
            <a:noFill/>
          </a:ln>
        </p:spPr>
      </p:pic>
      <p:sp>
        <p:nvSpPr>
          <p:cNvPr id="185" name="Google Shape;185;p10"/>
          <p:cNvSpPr txBox="1">
            <a:spLocks noGrp="1"/>
          </p:cNvSpPr>
          <p:nvPr>
            <p:ph type="title"/>
          </p:nvPr>
        </p:nvSpPr>
        <p:spPr>
          <a:xfrm>
            <a:off x="1354794" y="1073009"/>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8340C"/>
              </a:buClr>
              <a:buSzPct val="100000"/>
              <a:buFont typeface="Calibri"/>
              <a:buNone/>
            </a:pPr>
            <a:r>
              <a:rPr lang="en-US"/>
              <a:t>Select your Sampling Strategy Based on Research Goals: Choose One of the Three Options Below</a:t>
            </a:r>
            <a:br>
              <a:rPr lang="en-US"/>
            </a:br>
            <a:br>
              <a:rPr lang="en-US"/>
            </a:br>
            <a:endParaRPr/>
          </a:p>
        </p:txBody>
      </p:sp>
      <p:sp>
        <p:nvSpPr>
          <p:cNvPr id="186" name="Google Shape;186;p10"/>
          <p:cNvSpPr txBox="1">
            <a:spLocks noGrp="1"/>
          </p:cNvSpPr>
          <p:nvPr>
            <p:ph type="body" idx="1"/>
          </p:nvPr>
        </p:nvSpPr>
        <p:spPr>
          <a:xfrm>
            <a:off x="1334187" y="1802578"/>
            <a:ext cx="5357558" cy="491889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ct val="100000"/>
              <a:buNone/>
            </a:pPr>
            <a:r>
              <a:rPr lang="en-US" sz="1600" b="1" dirty="0"/>
              <a:t>Transect Pattern Sampling: </a:t>
            </a:r>
            <a:r>
              <a:rPr lang="en-US" sz="1600" dirty="0">
                <a:solidFill>
                  <a:srgbClr val="000000"/>
                </a:solidFill>
              </a:rPr>
              <a:t>This transect sample pattern will measure soil moisture over a large area. </a:t>
            </a:r>
            <a:r>
              <a:rPr lang="en-US" sz="1600" dirty="0"/>
              <a:t>SMAP measurement techniques sense moisture contained in the top 5 cm of soil and their measurements are averaged over areas of 100’s of square meters or more. </a:t>
            </a:r>
            <a:r>
              <a:rPr lang="en-US" sz="1600" b="1" dirty="0"/>
              <a:t>This sampling pattern allows students to see spatial variations in surface soil moisture measurements</a:t>
            </a:r>
            <a:r>
              <a:rPr lang="en-US" sz="1600" dirty="0"/>
              <a:t>. It is also useful for comparison with soil moisture data collected remotely from satellites or aircraft.</a:t>
            </a:r>
            <a:endParaRPr dirty="0"/>
          </a:p>
          <a:p>
            <a:pPr marL="0" lvl="0" indent="0" algn="l" rtl="0">
              <a:lnSpc>
                <a:spcPct val="90000"/>
              </a:lnSpc>
              <a:spcBef>
                <a:spcPts val="1000"/>
              </a:spcBef>
              <a:spcAft>
                <a:spcPts val="0"/>
              </a:spcAft>
              <a:buClr>
                <a:schemeClr val="dk1"/>
              </a:buClr>
              <a:buSzPct val="100000"/>
              <a:buNone/>
            </a:pPr>
            <a:r>
              <a:rPr lang="en-US" sz="1600" b="1" dirty="0"/>
              <a:t>The Star Pattern </a:t>
            </a:r>
            <a:r>
              <a:rPr lang="en-US" sz="1600" dirty="0"/>
              <a:t>involves collecting soil samples from 12 different locations at twelve different time periods in a 2 m x 2 m star-shaped area. For each of the 12 locations, three spots are chosen within 25 cm of each other. Samples from the top 5 cm and from 10 cm deep are collected at each of the three spots, for a total of 6 samples at each location on the star. </a:t>
            </a:r>
            <a:r>
              <a:rPr lang="en-US" sz="1600" b="1" dirty="0"/>
              <a:t>This sampling method can be easily coordinated with the </a:t>
            </a:r>
            <a:r>
              <a:rPr lang="en-US" sz="1600" i="1" u="sng" dirty="0">
                <a:solidFill>
                  <a:schemeClr val="hlink"/>
                </a:solidFill>
                <a:hlinkClick r:id="rId5"/>
              </a:rPr>
              <a:t>Soil Temperature Protocol</a:t>
            </a:r>
            <a:r>
              <a:rPr lang="en-US" sz="1600" b="1" dirty="0"/>
              <a:t>,</a:t>
            </a:r>
            <a:r>
              <a:rPr lang="en-US" sz="1600" dirty="0"/>
              <a:t> whereby students collect their soil temperature measurements at the same depths and locations as the soil moisture measurements. </a:t>
            </a:r>
            <a:endParaRPr dirty="0"/>
          </a:p>
          <a:p>
            <a:pPr marL="0" lvl="0" indent="0" algn="just" rtl="0">
              <a:lnSpc>
                <a:spcPct val="90000"/>
              </a:lnSpc>
              <a:spcBef>
                <a:spcPts val="1200"/>
              </a:spcBef>
              <a:spcAft>
                <a:spcPts val="0"/>
              </a:spcAft>
              <a:buClr>
                <a:schemeClr val="dk1"/>
              </a:buClr>
              <a:buSzPct val="100000"/>
              <a:buNone/>
            </a:pPr>
            <a:r>
              <a:rPr lang="en-US" sz="1600" b="1" dirty="0"/>
              <a:t>Depth Profile Pattern Sampling: </a:t>
            </a:r>
            <a:r>
              <a:rPr lang="en-US" sz="1600" dirty="0"/>
              <a:t>Use the Star Pattern and take samples down a profile. Using an auger takes a bit of extra time, but this effort gathers valuable data and complements the </a:t>
            </a:r>
            <a:r>
              <a:rPr lang="en-US" sz="1600" i="1" u="sng" dirty="0">
                <a:solidFill>
                  <a:schemeClr val="hlink"/>
                </a:solidFill>
                <a:hlinkClick r:id="rId6"/>
              </a:rPr>
              <a:t>Soil Characterization Protocol</a:t>
            </a:r>
            <a:r>
              <a:rPr lang="en-US" sz="1600" dirty="0"/>
              <a:t> as well as </a:t>
            </a:r>
            <a:r>
              <a:rPr lang="en-US" sz="1600" i="1" u="sng" dirty="0">
                <a:solidFill>
                  <a:schemeClr val="hlink"/>
                </a:solidFill>
                <a:hlinkClick r:id="rId7"/>
              </a:rPr>
              <a:t>The Digital Multi-Day Max/Min/Current Air and Soil Temperatures Protocol.</a:t>
            </a:r>
            <a:endParaRPr sz="1600" dirty="0">
              <a:solidFill>
                <a:srgbClr val="000000"/>
              </a:solidFill>
            </a:endParaRPr>
          </a:p>
          <a:p>
            <a:pPr marL="0" lvl="0" indent="0" algn="l" rtl="0">
              <a:lnSpc>
                <a:spcPct val="90000"/>
              </a:lnSpc>
              <a:spcBef>
                <a:spcPts val="2000"/>
              </a:spcBef>
              <a:spcAft>
                <a:spcPts val="0"/>
              </a:spcAft>
              <a:buClr>
                <a:schemeClr val="dk1"/>
              </a:buClr>
              <a:buSzPct val="100000"/>
              <a:buNone/>
            </a:pPr>
            <a:endParaRPr dirty="0">
              <a:solidFill>
                <a:srgbClr val="000000"/>
              </a:solidFill>
            </a:endParaRPr>
          </a:p>
          <a:p>
            <a:pPr marL="0" lvl="0" indent="0" algn="l" rtl="0">
              <a:lnSpc>
                <a:spcPct val="90000"/>
              </a:lnSpc>
              <a:spcBef>
                <a:spcPts val="1000"/>
              </a:spcBef>
              <a:spcAft>
                <a:spcPts val="0"/>
              </a:spcAft>
              <a:buClr>
                <a:schemeClr val="dk1"/>
              </a:buClr>
              <a:buSzPct val="100000"/>
              <a:buNone/>
            </a:pPr>
            <a:endParaRPr dirty="0"/>
          </a:p>
        </p:txBody>
      </p:sp>
      <p:pic>
        <p:nvPicPr>
          <p:cNvPr id="187" name="Google Shape;187;p10" descr="Diagram of 10 holes spaced 5 m apart. Each hole is marked by a flag. At the end of the 50 m line of sample holes,  three samples are clustered 25 cm apart."/>
          <p:cNvPicPr preferRelativeResize="0">
            <a:picLocks noGrp="1"/>
          </p:cNvPicPr>
          <p:nvPr>
            <p:ph type="body" idx="2"/>
          </p:nvPr>
        </p:nvPicPr>
        <p:blipFill rotWithShape="1">
          <a:blip r:embed="rId8">
            <a:alphaModFix/>
          </a:blip>
          <a:srcRect/>
          <a:stretch/>
        </p:blipFill>
        <p:spPr>
          <a:xfrm>
            <a:off x="6487214" y="1802579"/>
            <a:ext cx="2130313" cy="541032"/>
          </a:xfrm>
          <a:prstGeom prst="rect">
            <a:avLst/>
          </a:prstGeom>
          <a:noFill/>
          <a:ln>
            <a:noFill/>
          </a:ln>
        </p:spPr>
      </p:pic>
      <p:pic>
        <p:nvPicPr>
          <p:cNvPr id="188" name="Google Shape;188;p10" descr="diagram of the star sampling pattern: from center, measure 1 m in each of these directions- N, S, E, W, NE, NW, SE, SW. Next, measure 25 cm from the center in each of the cardinal directions: N, S, E and W. "/>
          <p:cNvPicPr preferRelativeResize="0"/>
          <p:nvPr/>
        </p:nvPicPr>
        <p:blipFill rotWithShape="1">
          <a:blip r:embed="rId9">
            <a:alphaModFix/>
          </a:blip>
          <a:srcRect/>
          <a:stretch/>
        </p:blipFill>
        <p:spPr>
          <a:xfrm>
            <a:off x="6691746" y="3562643"/>
            <a:ext cx="1888222" cy="9123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4" name="Google Shape;194;p11" descr="Soil Moisture Gravimetric"/>
          <p:cNvPicPr preferRelativeResize="0"/>
          <p:nvPr/>
        </p:nvPicPr>
        <p:blipFill rotWithShape="1">
          <a:blip r:embed="rId3">
            <a:alphaModFix/>
          </a:blip>
          <a:srcRect/>
          <a:stretch/>
        </p:blipFill>
        <p:spPr>
          <a:xfrm>
            <a:off x="1253662" y="0"/>
            <a:ext cx="7920482" cy="977132"/>
          </a:xfrm>
          <a:prstGeom prst="rect">
            <a:avLst/>
          </a:prstGeom>
          <a:noFill/>
          <a:ln>
            <a:noFill/>
          </a:ln>
        </p:spPr>
      </p:pic>
      <p:pic>
        <p:nvPicPr>
          <p:cNvPr id="195" name="Google Shape;195;p11" descr="Menu: Transect sampling"/>
          <p:cNvPicPr preferRelativeResize="0"/>
          <p:nvPr/>
        </p:nvPicPr>
        <p:blipFill rotWithShape="1">
          <a:blip r:embed="rId4">
            <a:alphaModFix/>
          </a:blip>
          <a:srcRect/>
          <a:stretch/>
        </p:blipFill>
        <p:spPr>
          <a:xfrm>
            <a:off x="-16933" y="-33866"/>
            <a:ext cx="1307078" cy="6891866"/>
          </a:xfrm>
          <a:prstGeom prst="rect">
            <a:avLst/>
          </a:prstGeom>
          <a:noFill/>
          <a:ln>
            <a:noFill/>
          </a:ln>
        </p:spPr>
      </p:pic>
      <p:sp>
        <p:nvSpPr>
          <p:cNvPr id="196" name="Google Shape;196;p11"/>
          <p:cNvSpPr txBox="1">
            <a:spLocks noGrp="1"/>
          </p:cNvSpPr>
          <p:nvPr>
            <p:ph type="title"/>
          </p:nvPr>
        </p:nvSpPr>
        <p:spPr>
          <a:xfrm>
            <a:off x="1290145" y="69446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 Option 1. Transect Pattern Sampling</a:t>
            </a:r>
            <a:endParaRPr/>
          </a:p>
        </p:txBody>
      </p:sp>
      <p:sp>
        <p:nvSpPr>
          <p:cNvPr id="197" name="Google Shape;197;p11"/>
          <p:cNvSpPr txBox="1">
            <a:spLocks noGrp="1"/>
          </p:cNvSpPr>
          <p:nvPr>
            <p:ph type="body" idx="1"/>
          </p:nvPr>
        </p:nvSpPr>
        <p:spPr>
          <a:xfrm>
            <a:off x="1452411" y="1601356"/>
            <a:ext cx="7420656" cy="49188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600"/>
              <a:buNone/>
            </a:pPr>
            <a:r>
              <a:rPr lang="en-US" sz="1600">
                <a:solidFill>
                  <a:srgbClr val="000000"/>
                </a:solidFill>
              </a:rPr>
              <a:t>This transect sample pattern will measure soil moisture over a large area. </a:t>
            </a:r>
            <a:r>
              <a:rPr lang="en-US" sz="1600"/>
              <a:t>SMAP measurement techniques sense moisture contained in the top 5 cm of soil and their measurements are averaged over areas of 100’s of square meters or more. This sampling pattern allows students to see spatial variations in surface soil moisture measurements. It is also useful for comparison with soil moisture data collected remotely from satellites or aircraft.</a:t>
            </a:r>
            <a:endParaRPr sz="1600">
              <a:solidFill>
                <a:srgbClr val="000000"/>
              </a:solidFill>
            </a:endParaRPr>
          </a:p>
          <a:p>
            <a:pPr marL="285750" lvl="0" indent="-285750" algn="l" rtl="0">
              <a:lnSpc>
                <a:spcPct val="90000"/>
              </a:lnSpc>
              <a:spcBef>
                <a:spcPts val="1000"/>
              </a:spcBef>
              <a:spcAft>
                <a:spcPts val="0"/>
              </a:spcAft>
              <a:buClr>
                <a:srgbClr val="000000"/>
              </a:buClr>
              <a:buSzPts val="1600"/>
              <a:buFont typeface="Arial"/>
              <a:buChar char="•"/>
            </a:pPr>
            <a:r>
              <a:rPr lang="en-US" sz="1600">
                <a:solidFill>
                  <a:srgbClr val="000000"/>
                </a:solidFill>
              </a:rPr>
              <a:t>Samples are taken every five meters over a 50 meter transect to capture soil moisture variation along a broad swath.</a:t>
            </a:r>
            <a:endParaRPr/>
          </a:p>
          <a:p>
            <a:pPr marL="285750" lvl="0" indent="-285750" algn="l" rtl="0">
              <a:lnSpc>
                <a:spcPct val="100000"/>
              </a:lnSpc>
              <a:spcBef>
                <a:spcPts val="1000"/>
              </a:spcBef>
              <a:spcAft>
                <a:spcPts val="0"/>
              </a:spcAft>
              <a:buClr>
                <a:srgbClr val="000000"/>
              </a:buClr>
              <a:buSzPts val="1600"/>
              <a:buFont typeface="Arial"/>
              <a:buChar char="•"/>
            </a:pPr>
            <a:r>
              <a:rPr lang="en-US" sz="1600">
                <a:solidFill>
                  <a:srgbClr val="000000"/>
                </a:solidFill>
              </a:rPr>
              <a:t>Each time you visit this transect you collect 13 samples of the top 5 cm of soil. </a:t>
            </a:r>
            <a:endParaRPr/>
          </a:p>
          <a:p>
            <a:pPr marL="285750" lvl="0" indent="-285750" algn="l" rtl="0">
              <a:lnSpc>
                <a:spcPct val="100000"/>
              </a:lnSpc>
              <a:spcBef>
                <a:spcPts val="1000"/>
              </a:spcBef>
              <a:spcAft>
                <a:spcPts val="0"/>
              </a:spcAft>
              <a:buClr>
                <a:srgbClr val="000000"/>
              </a:buClr>
              <a:buSzPts val="1600"/>
              <a:buFont typeface="Arial"/>
              <a:buChar char="•"/>
            </a:pPr>
            <a:r>
              <a:rPr lang="en-US" sz="1600">
                <a:solidFill>
                  <a:srgbClr val="000000"/>
                </a:solidFill>
              </a:rPr>
              <a:t>Off-set each sample set at least 25 cm from the previous ones.</a:t>
            </a:r>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0" lvl="0" indent="0" algn="l" rtl="0">
              <a:lnSpc>
                <a:spcPct val="90000"/>
              </a:lnSpc>
              <a:spcBef>
                <a:spcPts val="1000"/>
              </a:spcBef>
              <a:spcAft>
                <a:spcPts val="0"/>
              </a:spcAft>
              <a:buClr>
                <a:schemeClr val="dk1"/>
              </a:buClr>
              <a:buSzPts val="1800"/>
              <a:buNone/>
            </a:pPr>
            <a:endParaRPr/>
          </a:p>
        </p:txBody>
      </p:sp>
      <p:pic>
        <p:nvPicPr>
          <p:cNvPr id="198" name="Google Shape;198;p11" descr="Diagram of 10 holes spaced 5 m apart. Each hole is marked by a flag. At the end of the 50 m line of sample holes,  three samples are clustered 25 cm apart."/>
          <p:cNvPicPr preferRelativeResize="0">
            <a:picLocks noGrp="1"/>
          </p:cNvPicPr>
          <p:nvPr>
            <p:ph type="body" idx="2"/>
          </p:nvPr>
        </p:nvPicPr>
        <p:blipFill rotWithShape="1">
          <a:blip r:embed="rId5">
            <a:alphaModFix/>
          </a:blip>
          <a:srcRect/>
          <a:stretch/>
        </p:blipFill>
        <p:spPr>
          <a:xfrm>
            <a:off x="1378229" y="4361731"/>
            <a:ext cx="7494838" cy="1903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9" name="Google Shape;209;p12" descr="Diagram of 10 holes spaced 5 m apart. Each hole is marked by a flag. At the end of the 50 m line of sample holes,  three samples are clustered 25 cm apart. An arrow is pointing to the first sample."/>
          <p:cNvPicPr preferRelativeResize="0">
            <a:picLocks noGrp="1" noChangeAspect="1"/>
          </p:cNvPicPr>
          <p:nvPr>
            <p:ph type="body" idx="2"/>
          </p:nvPr>
        </p:nvPicPr>
        <p:blipFill rotWithShape="1">
          <a:blip r:embed="rId3">
            <a:alphaModFix/>
          </a:blip>
          <a:srcRect/>
          <a:stretch/>
        </p:blipFill>
        <p:spPr>
          <a:xfrm>
            <a:off x="1347294" y="1676598"/>
            <a:ext cx="5848163" cy="1833746"/>
          </a:xfrm>
          <a:prstGeom prst="rect">
            <a:avLst/>
          </a:prstGeom>
          <a:noFill/>
          <a:ln>
            <a:noFill/>
          </a:ln>
        </p:spPr>
      </p:pic>
      <p:sp>
        <p:nvSpPr>
          <p:cNvPr id="204" name="Google Shape;20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dirty="0"/>
          </a:p>
        </p:txBody>
      </p:sp>
      <p:pic>
        <p:nvPicPr>
          <p:cNvPr id="205" name="Google Shape;205;p12" descr="Soil Moisture Gravimetric"/>
          <p:cNvPicPr preferRelativeResize="0"/>
          <p:nvPr/>
        </p:nvPicPr>
        <p:blipFill rotWithShape="1">
          <a:blip r:embed="rId4">
            <a:alphaModFix/>
          </a:blip>
          <a:srcRect/>
          <a:stretch/>
        </p:blipFill>
        <p:spPr>
          <a:xfrm>
            <a:off x="1253662" y="0"/>
            <a:ext cx="7920482" cy="977132"/>
          </a:xfrm>
          <a:prstGeom prst="rect">
            <a:avLst/>
          </a:prstGeom>
          <a:noFill/>
          <a:ln>
            <a:noFill/>
          </a:ln>
        </p:spPr>
      </p:pic>
      <p:pic>
        <p:nvPicPr>
          <p:cNvPr id="206" name="Google Shape;206;p12" descr="Menu: Transect sampling"/>
          <p:cNvPicPr preferRelativeResize="0"/>
          <p:nvPr/>
        </p:nvPicPr>
        <p:blipFill rotWithShape="1">
          <a:blip r:embed="rId5">
            <a:alphaModFix/>
          </a:blip>
          <a:srcRect/>
          <a:stretch/>
        </p:blipFill>
        <p:spPr>
          <a:xfrm>
            <a:off x="-16933" y="-33866"/>
            <a:ext cx="1307078" cy="6891866"/>
          </a:xfrm>
          <a:prstGeom prst="rect">
            <a:avLst/>
          </a:prstGeom>
          <a:noFill/>
          <a:ln>
            <a:noFill/>
          </a:ln>
        </p:spPr>
      </p:pic>
      <p:sp>
        <p:nvSpPr>
          <p:cNvPr id="207" name="Google Shape;207;p12"/>
          <p:cNvSpPr txBox="1">
            <a:spLocks noGrp="1"/>
          </p:cNvSpPr>
          <p:nvPr>
            <p:ph type="title"/>
          </p:nvPr>
        </p:nvSpPr>
        <p:spPr>
          <a:xfrm>
            <a:off x="1290145" y="69446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Laying out a transect</a:t>
            </a:r>
            <a:endParaRPr/>
          </a:p>
        </p:txBody>
      </p:sp>
      <p:sp>
        <p:nvSpPr>
          <p:cNvPr id="208" name="Google Shape;208;p12"/>
          <p:cNvSpPr txBox="1">
            <a:spLocks noGrp="1"/>
          </p:cNvSpPr>
          <p:nvPr>
            <p:ph type="body" idx="1"/>
          </p:nvPr>
        </p:nvSpPr>
        <p:spPr>
          <a:xfrm>
            <a:off x="1445490" y="3429000"/>
            <a:ext cx="5293977" cy="34290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000000"/>
              </a:buClr>
              <a:buSzPts val="1800"/>
              <a:buNone/>
            </a:pPr>
            <a:r>
              <a:rPr lang="en-US" dirty="0">
                <a:solidFill>
                  <a:srgbClr val="000000"/>
                </a:solidFill>
              </a:rPr>
              <a:t>Stretch out your measuring tape or rope along the transect.</a:t>
            </a:r>
            <a:endParaRPr dirty="0"/>
          </a:p>
          <a:p>
            <a:pPr marL="0" lvl="0" indent="0" algn="l" rtl="0">
              <a:lnSpc>
                <a:spcPct val="90000"/>
              </a:lnSpc>
              <a:spcBef>
                <a:spcPts val="1000"/>
              </a:spcBef>
              <a:spcAft>
                <a:spcPts val="0"/>
              </a:spcAft>
              <a:buClr>
                <a:schemeClr val="dk1"/>
              </a:buClr>
              <a:buSzPts val="1800"/>
              <a:buNone/>
            </a:pPr>
            <a:r>
              <a:rPr lang="en-US" dirty="0"/>
              <a:t>Sample points should be marked every 5 meters along the transect and numbered starting with 1. </a:t>
            </a:r>
            <a:endParaRPr dirty="0"/>
          </a:p>
          <a:p>
            <a:pPr marL="0" lvl="0" indent="0" algn="l" rtl="0">
              <a:lnSpc>
                <a:spcPct val="90000"/>
              </a:lnSpc>
              <a:spcBef>
                <a:spcPts val="1000"/>
              </a:spcBef>
              <a:spcAft>
                <a:spcPts val="0"/>
              </a:spcAft>
              <a:buClr>
                <a:schemeClr val="dk1"/>
              </a:buClr>
              <a:buSzPts val="1800"/>
              <a:buNone/>
            </a:pPr>
            <a:r>
              <a:rPr lang="en-US" dirty="0"/>
              <a:t>Two extra points should be offset 25 cm from the end point as shown, and labeled 12 and 13.</a:t>
            </a:r>
            <a:endParaRPr dirty="0"/>
          </a:p>
          <a:p>
            <a:pPr marL="0" lvl="0" indent="0" algn="l" rtl="0">
              <a:lnSpc>
                <a:spcPct val="90000"/>
              </a:lnSpc>
              <a:spcBef>
                <a:spcPts val="1000"/>
              </a:spcBef>
              <a:spcAft>
                <a:spcPts val="0"/>
              </a:spcAft>
              <a:buClr>
                <a:srgbClr val="000000"/>
              </a:buClr>
              <a:buSzPts val="1800"/>
              <a:buNone/>
            </a:pPr>
            <a:r>
              <a:rPr lang="en-US" dirty="0">
                <a:solidFill>
                  <a:srgbClr val="000000"/>
                </a:solidFill>
              </a:rPr>
              <a:t>Stand at the first sample and take a compass reading looking along the transect.</a:t>
            </a:r>
          </a:p>
          <a:p>
            <a:pPr marL="0" lvl="0" indent="0">
              <a:buClr>
                <a:srgbClr val="000000"/>
              </a:buClr>
            </a:pPr>
            <a:r>
              <a:rPr lang="en-US" dirty="0"/>
              <a:t>To take a compass reading, hold the compass level and stand at sampling point 1 facing sampling point 12. Point the compass toward sampling point 12 and rotate the compass’s bezel (azimuth ring) until the arrow inside the compass housing lines up with the red (north) end of the magnetic needle. Record the degree mark that aligns with the arrow as your compass reading.</a:t>
            </a:r>
            <a:endParaRPr dirty="0">
              <a:solidFill>
                <a:srgbClr val="000000"/>
              </a:solidFill>
            </a:endParaRPr>
          </a:p>
        </p:txBody>
      </p:sp>
      <p:pic>
        <p:nvPicPr>
          <p:cNvPr id="210" name="Google Shape;210;p12" descr="Image of a compass taking a reading"/>
          <p:cNvPicPr preferRelativeResize="0"/>
          <p:nvPr/>
        </p:nvPicPr>
        <p:blipFill rotWithShape="1">
          <a:blip r:embed="rId6">
            <a:alphaModFix/>
          </a:blip>
          <a:srcRect/>
          <a:stretch/>
        </p:blipFill>
        <p:spPr>
          <a:xfrm rot="1049974">
            <a:off x="7224151" y="3993896"/>
            <a:ext cx="1028763" cy="20454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16" name="Google Shape;216;p13" descr="Soil Moisture Gravimetric"/>
          <p:cNvPicPr preferRelativeResize="0"/>
          <p:nvPr/>
        </p:nvPicPr>
        <p:blipFill rotWithShape="1">
          <a:blip r:embed="rId3">
            <a:alphaModFix/>
          </a:blip>
          <a:srcRect/>
          <a:stretch/>
        </p:blipFill>
        <p:spPr>
          <a:xfrm>
            <a:off x="1253662" y="0"/>
            <a:ext cx="7920482" cy="977132"/>
          </a:xfrm>
          <a:prstGeom prst="rect">
            <a:avLst/>
          </a:prstGeom>
          <a:noFill/>
          <a:ln>
            <a:noFill/>
          </a:ln>
        </p:spPr>
      </p:pic>
      <p:pic>
        <p:nvPicPr>
          <p:cNvPr id="217" name="Google Shape;217;p13" descr="Menu: Transect sampling"/>
          <p:cNvPicPr preferRelativeResize="0"/>
          <p:nvPr/>
        </p:nvPicPr>
        <p:blipFill rotWithShape="1">
          <a:blip r:embed="rId4">
            <a:alphaModFix/>
          </a:blip>
          <a:srcRect/>
          <a:stretch/>
        </p:blipFill>
        <p:spPr>
          <a:xfrm>
            <a:off x="-16933" y="-33866"/>
            <a:ext cx="1307078" cy="6891866"/>
          </a:xfrm>
          <a:prstGeom prst="rect">
            <a:avLst/>
          </a:prstGeom>
          <a:noFill/>
          <a:ln>
            <a:noFill/>
          </a:ln>
        </p:spPr>
      </p:pic>
      <p:sp>
        <p:nvSpPr>
          <p:cNvPr id="218" name="Google Shape;218;p13"/>
          <p:cNvSpPr txBox="1">
            <a:spLocks noGrp="1"/>
          </p:cNvSpPr>
          <p:nvPr>
            <p:ph type="title"/>
          </p:nvPr>
        </p:nvSpPr>
        <p:spPr>
          <a:xfrm>
            <a:off x="1290145" y="69446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Taking samples along a transect</a:t>
            </a:r>
            <a:endParaRPr/>
          </a:p>
        </p:txBody>
      </p:sp>
      <p:sp>
        <p:nvSpPr>
          <p:cNvPr id="219" name="Google Shape;219;p13"/>
          <p:cNvSpPr txBox="1">
            <a:spLocks noGrp="1"/>
          </p:cNvSpPr>
          <p:nvPr>
            <p:ph type="body" idx="1"/>
          </p:nvPr>
        </p:nvSpPr>
        <p:spPr>
          <a:xfrm>
            <a:off x="1479357" y="3079496"/>
            <a:ext cx="4769043" cy="242966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000000"/>
              </a:buClr>
              <a:buSzPct val="100000"/>
              <a:buNone/>
            </a:pPr>
            <a:r>
              <a:rPr lang="en-US">
                <a:solidFill>
                  <a:srgbClr val="000000"/>
                </a:solidFill>
              </a:rPr>
              <a:t>Cut or pull away any grass or groundcover above every sample point. </a:t>
            </a:r>
            <a:endParaRPr/>
          </a:p>
          <a:p>
            <a:pPr marL="0" lvl="0" indent="0" algn="l" rtl="0">
              <a:lnSpc>
                <a:spcPct val="90000"/>
              </a:lnSpc>
              <a:spcBef>
                <a:spcPts val="2000"/>
              </a:spcBef>
              <a:spcAft>
                <a:spcPts val="0"/>
              </a:spcAft>
              <a:buClr>
                <a:srgbClr val="000000"/>
              </a:buClr>
              <a:buSzPct val="100000"/>
              <a:buNone/>
            </a:pPr>
            <a:r>
              <a:rPr lang="en-US">
                <a:solidFill>
                  <a:srgbClr val="000000"/>
                </a:solidFill>
              </a:rPr>
              <a:t>Dig a hole 10-15 cm in diameter down to 5 cm. </a:t>
            </a:r>
            <a:endParaRPr/>
          </a:p>
          <a:p>
            <a:pPr marL="0" lvl="0" indent="0" algn="l" rtl="0">
              <a:lnSpc>
                <a:spcPct val="90000"/>
              </a:lnSpc>
              <a:spcBef>
                <a:spcPts val="1000"/>
              </a:spcBef>
              <a:spcAft>
                <a:spcPts val="0"/>
              </a:spcAft>
              <a:buClr>
                <a:schemeClr val="dk1"/>
              </a:buClr>
              <a:buSzPct val="100000"/>
              <a:buNone/>
            </a:pPr>
            <a:endParaRPr sz="1000">
              <a:solidFill>
                <a:srgbClr val="000000"/>
              </a:solidFill>
            </a:endParaRPr>
          </a:p>
          <a:p>
            <a:pPr marL="0" lvl="0" indent="0" algn="l" rtl="0">
              <a:lnSpc>
                <a:spcPct val="90000"/>
              </a:lnSpc>
              <a:spcBef>
                <a:spcPts val="1000"/>
              </a:spcBef>
              <a:spcAft>
                <a:spcPts val="0"/>
              </a:spcAft>
              <a:buClr>
                <a:srgbClr val="000000"/>
              </a:buClr>
              <a:buSzPct val="100000"/>
              <a:buNone/>
            </a:pPr>
            <a:r>
              <a:rPr lang="en-US">
                <a:solidFill>
                  <a:srgbClr val="000000"/>
                </a:solidFill>
              </a:rPr>
              <a:t>Leave this soil loose in the hole. </a:t>
            </a:r>
            <a:endParaRPr/>
          </a:p>
          <a:p>
            <a:pPr marL="0" lvl="0" indent="0" algn="l" rtl="0">
              <a:lnSpc>
                <a:spcPct val="90000"/>
              </a:lnSpc>
              <a:spcBef>
                <a:spcPts val="1000"/>
              </a:spcBef>
              <a:spcAft>
                <a:spcPts val="0"/>
              </a:spcAft>
              <a:buClr>
                <a:schemeClr val="dk1"/>
              </a:buClr>
              <a:buSzPct val="100000"/>
              <a:buNone/>
            </a:pPr>
            <a:endParaRPr sz="1000">
              <a:solidFill>
                <a:srgbClr val="000000"/>
              </a:solidFill>
            </a:endParaRPr>
          </a:p>
          <a:p>
            <a:pPr marL="0" lvl="0" indent="0" algn="l" rtl="0">
              <a:lnSpc>
                <a:spcPct val="90000"/>
              </a:lnSpc>
              <a:spcBef>
                <a:spcPts val="1000"/>
              </a:spcBef>
              <a:spcAft>
                <a:spcPts val="0"/>
              </a:spcAft>
              <a:buClr>
                <a:srgbClr val="000000"/>
              </a:buClr>
              <a:buSzPct val="100000"/>
              <a:buNone/>
            </a:pPr>
            <a:r>
              <a:rPr lang="en-US">
                <a:solidFill>
                  <a:srgbClr val="000000"/>
                </a:solidFill>
              </a:rPr>
              <a:t>Remove any rocks larger than a pea (about 5 mm), large roots, worms, grubs, and other animals from the loose soil. </a:t>
            </a:r>
            <a:endParaRPr/>
          </a:p>
          <a:p>
            <a:pPr marL="0" lvl="0" indent="0" algn="l" rtl="0">
              <a:lnSpc>
                <a:spcPct val="90000"/>
              </a:lnSpc>
              <a:spcBef>
                <a:spcPts val="1200"/>
              </a:spcBef>
              <a:spcAft>
                <a:spcPts val="0"/>
              </a:spcAft>
              <a:buClr>
                <a:schemeClr val="dk1"/>
              </a:buClr>
              <a:buSzPct val="100000"/>
              <a:buNone/>
            </a:pPr>
            <a:endParaRPr>
              <a:solidFill>
                <a:srgbClr val="000000"/>
              </a:solidFill>
            </a:endParaRPr>
          </a:p>
          <a:p>
            <a:pPr marL="0" lvl="0" indent="0" algn="l" rtl="0">
              <a:lnSpc>
                <a:spcPct val="90000"/>
              </a:lnSpc>
              <a:spcBef>
                <a:spcPts val="2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solidFill>
                <a:srgbClr val="000000"/>
              </a:solidFill>
            </a:endParaRPr>
          </a:p>
          <a:p>
            <a:pPr marL="0" lvl="0" indent="0" algn="l" rtl="0">
              <a:lnSpc>
                <a:spcPct val="90000"/>
              </a:lnSpc>
              <a:spcBef>
                <a:spcPts val="1000"/>
              </a:spcBef>
              <a:spcAft>
                <a:spcPts val="0"/>
              </a:spcAft>
              <a:buClr>
                <a:schemeClr val="dk1"/>
              </a:buClr>
              <a:buSzPct val="100000"/>
              <a:buNone/>
            </a:pPr>
            <a:endParaRPr/>
          </a:p>
        </p:txBody>
      </p:sp>
      <p:pic>
        <p:nvPicPr>
          <p:cNvPr id="220" name="Google Shape;220;p13" descr="Diagram of 10 holes spaced 5 m apart. Each hole is marked by a flag. At the end of the 50 m line of sample holes,  three samples are clustered 25 cm apart. An arrow is pointing to the first sample."/>
          <p:cNvPicPr preferRelativeResize="0">
            <a:picLocks noGrp="1"/>
          </p:cNvPicPr>
          <p:nvPr>
            <p:ph type="body" idx="2"/>
          </p:nvPr>
        </p:nvPicPr>
        <p:blipFill rotWithShape="1">
          <a:blip r:embed="rId5">
            <a:alphaModFix/>
          </a:blip>
          <a:srcRect/>
          <a:stretch/>
        </p:blipFill>
        <p:spPr>
          <a:xfrm>
            <a:off x="1290145" y="1773955"/>
            <a:ext cx="3715773" cy="1165115"/>
          </a:xfrm>
          <a:prstGeom prst="rect">
            <a:avLst/>
          </a:prstGeom>
          <a:noFill/>
          <a:ln>
            <a:noFill/>
          </a:ln>
        </p:spPr>
      </p:pic>
      <p:pic>
        <p:nvPicPr>
          <p:cNvPr id="221" name="Google Shape;221;p13" descr="Photographs showing the trowel being used to scape away grass and groundcover, then used to dig a hole at the sample flag. "/>
          <p:cNvPicPr preferRelativeResize="0"/>
          <p:nvPr/>
        </p:nvPicPr>
        <p:blipFill rotWithShape="1">
          <a:blip r:embed="rId6">
            <a:alphaModFix/>
          </a:blip>
          <a:srcRect/>
          <a:stretch/>
        </p:blipFill>
        <p:spPr>
          <a:xfrm>
            <a:off x="6437612" y="1486088"/>
            <a:ext cx="2045988" cy="48087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28" name="Google Shape;228;p14" descr="Soil Moisture Gravimetric"/>
          <p:cNvPicPr preferRelativeResize="0"/>
          <p:nvPr/>
        </p:nvPicPr>
        <p:blipFill rotWithShape="1">
          <a:blip r:embed="rId3">
            <a:alphaModFix/>
          </a:blip>
          <a:srcRect/>
          <a:stretch/>
        </p:blipFill>
        <p:spPr>
          <a:xfrm>
            <a:off x="1253662" y="0"/>
            <a:ext cx="7920482" cy="977132"/>
          </a:xfrm>
          <a:prstGeom prst="rect">
            <a:avLst/>
          </a:prstGeom>
          <a:noFill/>
          <a:ln>
            <a:noFill/>
          </a:ln>
        </p:spPr>
      </p:pic>
      <p:pic>
        <p:nvPicPr>
          <p:cNvPr id="229" name="Google Shape;229;p14" descr="Menu: Transect sampling"/>
          <p:cNvPicPr preferRelativeResize="0"/>
          <p:nvPr/>
        </p:nvPicPr>
        <p:blipFill rotWithShape="1">
          <a:blip r:embed="rId4">
            <a:alphaModFix/>
          </a:blip>
          <a:srcRect/>
          <a:stretch/>
        </p:blipFill>
        <p:spPr>
          <a:xfrm>
            <a:off x="-16933" y="-33866"/>
            <a:ext cx="1307078" cy="6891866"/>
          </a:xfrm>
          <a:prstGeom prst="rect">
            <a:avLst/>
          </a:prstGeom>
          <a:noFill/>
          <a:ln>
            <a:noFill/>
          </a:ln>
        </p:spPr>
      </p:pic>
      <p:sp>
        <p:nvSpPr>
          <p:cNvPr id="230" name="Google Shape;230;p14"/>
          <p:cNvSpPr txBox="1">
            <a:spLocks noGrp="1"/>
          </p:cNvSpPr>
          <p:nvPr>
            <p:ph type="title"/>
          </p:nvPr>
        </p:nvSpPr>
        <p:spPr>
          <a:xfrm>
            <a:off x="1290145" y="69446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Collecting samples along a transect</a:t>
            </a:r>
            <a:endParaRPr/>
          </a:p>
        </p:txBody>
      </p:sp>
      <p:sp>
        <p:nvSpPr>
          <p:cNvPr id="231" name="Google Shape;231;p14"/>
          <p:cNvSpPr txBox="1">
            <a:spLocks noGrp="1"/>
          </p:cNvSpPr>
          <p:nvPr>
            <p:ph type="body" idx="1"/>
          </p:nvPr>
        </p:nvSpPr>
        <p:spPr>
          <a:xfrm>
            <a:off x="1479357" y="3079496"/>
            <a:ext cx="4769043" cy="242966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Use your trowel to fill a soil container with at least 100 g of the loose soil. </a:t>
            </a:r>
            <a:endParaRPr/>
          </a:p>
          <a:p>
            <a:pPr marL="0" lvl="0" indent="0" algn="l" rtl="0">
              <a:lnSpc>
                <a:spcPct val="90000"/>
              </a:lnSpc>
              <a:spcBef>
                <a:spcPts val="2200"/>
              </a:spcBef>
              <a:spcAft>
                <a:spcPts val="0"/>
              </a:spcAft>
              <a:buClr>
                <a:srgbClr val="000000"/>
              </a:buClr>
              <a:buSzPts val="1800"/>
              <a:buNone/>
            </a:pPr>
            <a:r>
              <a:rPr lang="en-US">
                <a:solidFill>
                  <a:srgbClr val="000000"/>
                </a:solidFill>
              </a:rPr>
              <a:t>Immediately seal the container to hold in the moisture. </a:t>
            </a:r>
            <a:endParaRPr/>
          </a:p>
          <a:p>
            <a:pPr marL="0" lvl="0" indent="0" algn="l" rtl="0">
              <a:lnSpc>
                <a:spcPct val="90000"/>
              </a:lnSpc>
              <a:spcBef>
                <a:spcPts val="2200"/>
              </a:spcBef>
              <a:spcAft>
                <a:spcPts val="0"/>
              </a:spcAft>
              <a:buClr>
                <a:srgbClr val="000000"/>
              </a:buClr>
              <a:buSzPts val="1800"/>
              <a:buNone/>
            </a:pPr>
            <a:r>
              <a:rPr lang="en-US">
                <a:solidFill>
                  <a:srgbClr val="000000"/>
                </a:solidFill>
              </a:rPr>
              <a:t>If you are using resealable bags, label each bag with the date, site name, and location along the transect.</a:t>
            </a:r>
            <a:endParaRPr/>
          </a:p>
          <a:p>
            <a:pPr marL="0" lvl="0" indent="0" algn="l" rtl="0">
              <a:lnSpc>
                <a:spcPct val="90000"/>
              </a:lnSpc>
              <a:spcBef>
                <a:spcPts val="2200"/>
              </a:spcBef>
              <a:spcAft>
                <a:spcPts val="0"/>
              </a:spcAft>
              <a:buClr>
                <a:schemeClr val="dk1"/>
              </a:buClr>
              <a:buSzPts val="1800"/>
              <a:buNone/>
            </a:pPr>
            <a:endParaRPr>
              <a:solidFill>
                <a:srgbClr val="000000"/>
              </a:solidFill>
            </a:endParaRPr>
          </a:p>
          <a:p>
            <a:pPr marL="0" lvl="0" indent="0" algn="l" rtl="0">
              <a:lnSpc>
                <a:spcPct val="90000"/>
              </a:lnSpc>
              <a:spcBef>
                <a:spcPts val="2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0" lvl="0" indent="0" algn="l" rtl="0">
              <a:lnSpc>
                <a:spcPct val="90000"/>
              </a:lnSpc>
              <a:spcBef>
                <a:spcPts val="1000"/>
              </a:spcBef>
              <a:spcAft>
                <a:spcPts val="0"/>
              </a:spcAft>
              <a:buClr>
                <a:schemeClr val="dk1"/>
              </a:buClr>
              <a:buSzPts val="1800"/>
              <a:buNone/>
            </a:pPr>
            <a:endParaRPr/>
          </a:p>
        </p:txBody>
      </p:sp>
      <p:pic>
        <p:nvPicPr>
          <p:cNvPr id="232" name="Google Shape;232;p14" descr="Diagram of 10 holes spaced 5 m apart. Each hole is marked by a flag. At the end of the 50 m line of sample holes,  three samples are clustered 25 cm apart. An arrow is pointing to the first sample."/>
          <p:cNvPicPr preferRelativeResize="0">
            <a:picLocks noGrp="1"/>
          </p:cNvPicPr>
          <p:nvPr>
            <p:ph type="body" idx="2"/>
          </p:nvPr>
        </p:nvPicPr>
        <p:blipFill rotWithShape="1">
          <a:blip r:embed="rId5">
            <a:alphaModFix/>
          </a:blip>
          <a:srcRect/>
          <a:stretch/>
        </p:blipFill>
        <p:spPr>
          <a:xfrm>
            <a:off x="1290145" y="1773955"/>
            <a:ext cx="3715773" cy="1165115"/>
          </a:xfrm>
          <a:prstGeom prst="rect">
            <a:avLst/>
          </a:prstGeom>
          <a:noFill/>
          <a:ln>
            <a:noFill/>
          </a:ln>
        </p:spPr>
      </p:pic>
      <p:pic>
        <p:nvPicPr>
          <p:cNvPr id="233" name="Google Shape;233;p14" descr="Photograph of a student placing soil into a plastic bag, using a trowel, and labeling the bag with date, site name, and location. "/>
          <p:cNvPicPr preferRelativeResize="0"/>
          <p:nvPr/>
        </p:nvPicPr>
        <p:blipFill rotWithShape="1">
          <a:blip r:embed="rId6">
            <a:alphaModFix/>
          </a:blip>
          <a:srcRect/>
          <a:stretch/>
        </p:blipFill>
        <p:spPr>
          <a:xfrm>
            <a:off x="6526778" y="1720850"/>
            <a:ext cx="2057400" cy="4381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39" name="Google Shape;239;p15" descr="Soil Moisture Gravimetric"/>
          <p:cNvPicPr preferRelativeResize="0"/>
          <p:nvPr/>
        </p:nvPicPr>
        <p:blipFill rotWithShape="1">
          <a:blip r:embed="rId3">
            <a:alphaModFix/>
          </a:blip>
          <a:srcRect/>
          <a:stretch/>
        </p:blipFill>
        <p:spPr>
          <a:xfrm>
            <a:off x="1253662" y="0"/>
            <a:ext cx="7920482" cy="977132"/>
          </a:xfrm>
          <a:prstGeom prst="rect">
            <a:avLst/>
          </a:prstGeom>
          <a:noFill/>
          <a:ln>
            <a:noFill/>
          </a:ln>
        </p:spPr>
      </p:pic>
      <p:pic>
        <p:nvPicPr>
          <p:cNvPr id="240" name="Google Shape;240;p15" descr="Menu: Transect sampling"/>
          <p:cNvPicPr preferRelativeResize="0"/>
          <p:nvPr/>
        </p:nvPicPr>
        <p:blipFill rotWithShape="1">
          <a:blip r:embed="rId4">
            <a:alphaModFix/>
          </a:blip>
          <a:srcRect/>
          <a:stretch/>
        </p:blipFill>
        <p:spPr>
          <a:xfrm>
            <a:off x="-16933" y="-33866"/>
            <a:ext cx="1307078" cy="6891866"/>
          </a:xfrm>
          <a:prstGeom prst="rect">
            <a:avLst/>
          </a:prstGeom>
          <a:noFill/>
          <a:ln>
            <a:noFill/>
          </a:ln>
        </p:spPr>
      </p:pic>
      <p:sp>
        <p:nvSpPr>
          <p:cNvPr id="241" name="Google Shape;241;p15"/>
          <p:cNvSpPr txBox="1">
            <a:spLocks noGrp="1"/>
          </p:cNvSpPr>
          <p:nvPr>
            <p:ph type="title"/>
          </p:nvPr>
        </p:nvSpPr>
        <p:spPr>
          <a:xfrm>
            <a:off x="1290145" y="93632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Repeat procedure for all 13 samples along the transect</a:t>
            </a:r>
            <a:endParaRPr/>
          </a:p>
        </p:txBody>
      </p:sp>
      <p:sp>
        <p:nvSpPr>
          <p:cNvPr id="242" name="Google Shape;242;p15"/>
          <p:cNvSpPr txBox="1">
            <a:spLocks noGrp="1"/>
          </p:cNvSpPr>
          <p:nvPr>
            <p:ph type="body" idx="1"/>
          </p:nvPr>
        </p:nvSpPr>
        <p:spPr>
          <a:xfrm>
            <a:off x="1452411" y="2130272"/>
            <a:ext cx="7098922" cy="347466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000000"/>
              </a:buClr>
              <a:buSzPts val="1800"/>
              <a:buFont typeface="Arial"/>
              <a:buChar char="•"/>
            </a:pPr>
            <a:r>
              <a:rPr lang="en-US">
                <a:solidFill>
                  <a:srgbClr val="000000"/>
                </a:solidFill>
              </a:rPr>
              <a:t>Continue to collect a sample at each sampling point along the transect. </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Remember to remove rocks, large roots, and animals. </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Seal each container immediately.</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Record the container number, mass, and distance to the start point of the transect on the Data Entry app</a:t>
            </a:r>
            <a:r>
              <a:rPr lang="en-US" i="1">
                <a:solidFill>
                  <a:srgbClr val="000000"/>
                </a:solidFill>
              </a:rPr>
              <a:t> </a:t>
            </a:r>
            <a:r>
              <a:rPr lang="en-US">
                <a:solidFill>
                  <a:srgbClr val="000000"/>
                </a:solidFill>
              </a:rPr>
              <a:t>or Data Entry Sheet next to the appropriate Sample Number. </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You should have 13 containers of soil: 11 taken from along the transect plus two extras at the end.  You are done!</a:t>
            </a:r>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0" lvl="0" indent="0" algn="l" rtl="0">
              <a:lnSpc>
                <a:spcPct val="90000"/>
              </a:lnSpc>
              <a:spcBef>
                <a:spcPts val="1200"/>
              </a:spcBef>
              <a:spcAft>
                <a:spcPts val="0"/>
              </a:spcAft>
              <a:buClr>
                <a:schemeClr val="dk1"/>
              </a:buClr>
              <a:buSzPts val="1800"/>
              <a:buNone/>
            </a:pPr>
            <a:endParaRPr>
              <a:solidFill>
                <a:srgbClr val="000000"/>
              </a:solidFill>
            </a:endParaRPr>
          </a:p>
          <a:p>
            <a:pPr marL="0" lvl="0" indent="0" algn="l" rtl="0">
              <a:lnSpc>
                <a:spcPct val="90000"/>
              </a:lnSpc>
              <a:spcBef>
                <a:spcPts val="2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0" lvl="0" indent="0" algn="l" rtl="0">
              <a:lnSpc>
                <a:spcPct val="90000"/>
              </a:lnSpc>
              <a:spcBef>
                <a:spcPts val="1000"/>
              </a:spcBef>
              <a:spcAft>
                <a:spcPts val="0"/>
              </a:spcAft>
              <a:buClr>
                <a:schemeClr val="dk1"/>
              </a:buClr>
              <a:buSzPts val="1800"/>
              <a:buNone/>
            </a:pPr>
            <a:endParaRPr/>
          </a:p>
        </p:txBody>
      </p:sp>
      <p:pic>
        <p:nvPicPr>
          <p:cNvPr id="243" name="Google Shape;243;p15" descr="Diagram of 10 holes spaced 5 m apart. Each hole is marked by a flag. At the end of the 50 m line of sample holes,  three samples are clustered 25 cm apart. "/>
          <p:cNvPicPr preferRelativeResize="0">
            <a:picLocks noGrp="1"/>
          </p:cNvPicPr>
          <p:nvPr>
            <p:ph type="body" idx="2"/>
          </p:nvPr>
        </p:nvPicPr>
        <p:blipFill rotWithShape="1">
          <a:blip r:embed="rId5">
            <a:alphaModFix/>
          </a:blip>
          <a:srcRect/>
          <a:stretch/>
        </p:blipFill>
        <p:spPr>
          <a:xfrm>
            <a:off x="1648689" y="4904729"/>
            <a:ext cx="6784111" cy="17229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49" name="Google Shape;249;p16" descr="Soil Moisture Gravimetric"/>
          <p:cNvPicPr preferRelativeResize="0"/>
          <p:nvPr/>
        </p:nvPicPr>
        <p:blipFill rotWithShape="1">
          <a:blip r:embed="rId3">
            <a:alphaModFix/>
          </a:blip>
          <a:srcRect/>
          <a:stretch/>
        </p:blipFill>
        <p:spPr>
          <a:xfrm>
            <a:off x="1253662" y="-10048"/>
            <a:ext cx="7920482" cy="977132"/>
          </a:xfrm>
          <a:prstGeom prst="rect">
            <a:avLst/>
          </a:prstGeom>
          <a:noFill/>
          <a:ln>
            <a:noFill/>
          </a:ln>
        </p:spPr>
      </p:pic>
      <p:pic>
        <p:nvPicPr>
          <p:cNvPr id="250" name="Google Shape;250;p16" descr="Menu: Star pattern sampling"/>
          <p:cNvPicPr preferRelativeResize="0"/>
          <p:nvPr/>
        </p:nvPicPr>
        <p:blipFill rotWithShape="1">
          <a:blip r:embed="rId4">
            <a:alphaModFix/>
          </a:blip>
          <a:srcRect/>
          <a:stretch/>
        </p:blipFill>
        <p:spPr>
          <a:xfrm>
            <a:off x="-33866" y="-33867"/>
            <a:ext cx="1291166" cy="6897545"/>
          </a:xfrm>
          <a:prstGeom prst="rect">
            <a:avLst/>
          </a:prstGeom>
          <a:noFill/>
          <a:ln>
            <a:noFill/>
          </a:ln>
        </p:spPr>
      </p:pic>
      <p:sp>
        <p:nvSpPr>
          <p:cNvPr id="251" name="Google Shape;251;p16"/>
          <p:cNvSpPr txBox="1">
            <a:spLocks noGrp="1"/>
          </p:cNvSpPr>
          <p:nvPr>
            <p:ph type="title"/>
          </p:nvPr>
        </p:nvSpPr>
        <p:spPr>
          <a:xfrm>
            <a:off x="1316566" y="6355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Option 2. Star Pattern Sampling Overview </a:t>
            </a:r>
            <a:endParaRPr/>
          </a:p>
        </p:txBody>
      </p:sp>
      <p:sp>
        <p:nvSpPr>
          <p:cNvPr id="252" name="Google Shape;252;p16"/>
          <p:cNvSpPr txBox="1">
            <a:spLocks noGrp="1"/>
          </p:cNvSpPr>
          <p:nvPr>
            <p:ph type="body" idx="1"/>
          </p:nvPr>
        </p:nvSpPr>
        <p:spPr>
          <a:xfrm>
            <a:off x="1497389" y="4808936"/>
            <a:ext cx="7395633" cy="1693465"/>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i="1"/>
              <a:t>The Star Pattern </a:t>
            </a:r>
            <a:r>
              <a:rPr lang="en-US" sz="1600"/>
              <a:t>involves collecting soil samples from 12 different locations at twelve different time periods in a 2 m x 2 m star-shaped area. For each of the 12 locations, three spots are chosen within 25 cm of each other. Samples from the top 5 cm and from 10 cm deep are collected at each of the three spots, for a total of 6 samples at each location on the star. This sampling method can be easily coordinated with the </a:t>
            </a:r>
            <a:r>
              <a:rPr lang="en-US" sz="1600" i="1"/>
              <a:t>Soil Temperature Protocol</a:t>
            </a:r>
            <a:r>
              <a:rPr lang="en-US" sz="1600"/>
              <a:t>, whereby students collect their soil temperature measurements at the same depths and locations as the soil moisture measurements. </a:t>
            </a:r>
            <a:endParaRPr sz="1600">
              <a:solidFill>
                <a:srgbClr val="000000"/>
              </a:solidFill>
            </a:endParaRPr>
          </a:p>
        </p:txBody>
      </p:sp>
      <p:pic>
        <p:nvPicPr>
          <p:cNvPr id="253" name="Google Shape;253;p16" descr="Diagram of star pattern sampling. Orient the star in a north direction. "/>
          <p:cNvPicPr preferRelativeResize="0">
            <a:picLocks noGrp="1"/>
          </p:cNvPicPr>
          <p:nvPr>
            <p:ph type="body" idx="2"/>
          </p:nvPr>
        </p:nvPicPr>
        <p:blipFill rotWithShape="1">
          <a:blip r:embed="rId5">
            <a:alphaModFix/>
          </a:blip>
          <a:srcRect/>
          <a:stretch/>
        </p:blipFill>
        <p:spPr>
          <a:xfrm>
            <a:off x="3556000" y="1639222"/>
            <a:ext cx="3520198" cy="30173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60" name="Google Shape;260;p17" descr="Soil Moisture Gravimetric"/>
          <p:cNvPicPr preferRelativeResize="0"/>
          <p:nvPr/>
        </p:nvPicPr>
        <p:blipFill rotWithShape="1">
          <a:blip r:embed="rId3">
            <a:alphaModFix/>
          </a:blip>
          <a:srcRect/>
          <a:stretch/>
        </p:blipFill>
        <p:spPr>
          <a:xfrm>
            <a:off x="1253662" y="-10048"/>
            <a:ext cx="7920482" cy="977132"/>
          </a:xfrm>
          <a:prstGeom prst="rect">
            <a:avLst/>
          </a:prstGeom>
          <a:noFill/>
          <a:ln>
            <a:noFill/>
          </a:ln>
        </p:spPr>
      </p:pic>
      <p:pic>
        <p:nvPicPr>
          <p:cNvPr id="261" name="Google Shape;261;p17" descr="Menu: Star pattern sampling"/>
          <p:cNvPicPr preferRelativeResize="0"/>
          <p:nvPr/>
        </p:nvPicPr>
        <p:blipFill rotWithShape="1">
          <a:blip r:embed="rId4">
            <a:alphaModFix/>
          </a:blip>
          <a:srcRect/>
          <a:stretch/>
        </p:blipFill>
        <p:spPr>
          <a:xfrm>
            <a:off x="-33866" y="-33867"/>
            <a:ext cx="1291166" cy="6897545"/>
          </a:xfrm>
          <a:prstGeom prst="rect">
            <a:avLst/>
          </a:prstGeom>
          <a:noFill/>
          <a:ln>
            <a:noFill/>
          </a:ln>
        </p:spPr>
      </p:pic>
      <p:sp>
        <p:nvSpPr>
          <p:cNvPr id="262" name="Google Shape;262;p17"/>
          <p:cNvSpPr txBox="1">
            <a:spLocks noGrp="1"/>
          </p:cNvSpPr>
          <p:nvPr>
            <p:ph type="title"/>
          </p:nvPr>
        </p:nvSpPr>
        <p:spPr>
          <a:xfrm>
            <a:off x="1316566" y="6355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Set up the star pattern </a:t>
            </a:r>
            <a:r>
              <a:rPr lang="en-US">
                <a:solidFill>
                  <a:schemeClr val="lt1"/>
                </a:solidFill>
              </a:rPr>
              <a:t>1</a:t>
            </a:r>
            <a:endParaRPr/>
          </a:p>
        </p:txBody>
      </p:sp>
      <p:pic>
        <p:nvPicPr>
          <p:cNvPr id="263" name="Google Shape;263;p17" descr="This is a series of 6 photographs, showing stepwise how the star sampling grid is set up. Identify the center, measure and mark with a flag I m to the N, S, E and W. "/>
          <p:cNvPicPr preferRelativeResize="0">
            <a:picLocks noGrp="1"/>
          </p:cNvPicPr>
          <p:nvPr>
            <p:ph type="body" idx="2"/>
          </p:nvPr>
        </p:nvPicPr>
        <p:blipFill rotWithShape="1">
          <a:blip r:embed="rId5">
            <a:alphaModFix/>
          </a:blip>
          <a:srcRect/>
          <a:stretch/>
        </p:blipFill>
        <p:spPr>
          <a:xfrm>
            <a:off x="2571750" y="1656802"/>
            <a:ext cx="5129530" cy="3094575"/>
          </a:xfrm>
          <a:prstGeom prst="rect">
            <a:avLst/>
          </a:prstGeom>
          <a:noFill/>
          <a:ln>
            <a:noFill/>
          </a:ln>
        </p:spPr>
      </p:pic>
      <p:sp>
        <p:nvSpPr>
          <p:cNvPr id="264" name="Google Shape;264;p17"/>
          <p:cNvSpPr txBox="1">
            <a:spLocks noGrp="1"/>
          </p:cNvSpPr>
          <p:nvPr>
            <p:ph type="body" idx="1"/>
          </p:nvPr>
        </p:nvSpPr>
        <p:spPr>
          <a:xfrm>
            <a:off x="1415279" y="4884673"/>
            <a:ext cx="7395633" cy="1692918"/>
          </a:xfrm>
          <a:prstGeom prst="rect">
            <a:avLst/>
          </a:prstGeom>
          <a:noFill/>
          <a:ln>
            <a:noFill/>
          </a:ln>
        </p:spPr>
        <p:txBody>
          <a:bodyPr spcFirstLastPara="1" wrap="square" lIns="91425" tIns="45700" rIns="91425" bIns="45700" anchor="t" anchorCtr="0">
            <a:normAutofit fontScale="85000" lnSpcReduction="20000"/>
          </a:bodyPr>
          <a:lstStyle/>
          <a:p>
            <a:pPr marL="285750" lvl="0" indent="-285750" algn="l" rtl="0">
              <a:lnSpc>
                <a:spcPct val="90000"/>
              </a:lnSpc>
              <a:spcBef>
                <a:spcPts val="0"/>
              </a:spcBef>
              <a:spcAft>
                <a:spcPts val="0"/>
              </a:spcAft>
              <a:buClr>
                <a:srgbClr val="000000"/>
              </a:buClr>
              <a:buSzPct val="100000"/>
              <a:buFont typeface="Arial"/>
              <a:buChar char="•"/>
            </a:pPr>
            <a:r>
              <a:rPr lang="en-US" sz="1600">
                <a:solidFill>
                  <a:srgbClr val="000000"/>
                </a:solidFill>
              </a:rPr>
              <a:t>Locate the place where you took the GPS reading as your center spot and mark it with some sort of permanent marker. With the Star Pattern, 1-3 pairs of samples are collected from 0-5 cm &amp; 10 cm depth. (Note: only one pair of samples is needed at each location. Your students may wish to take up to three samples at each location to obtain information about the variation in soil conditions found at the sampling site.) </a:t>
            </a:r>
            <a:endParaRPr/>
          </a:p>
          <a:p>
            <a:pPr marL="285750" lvl="0" indent="-285750" algn="l" rtl="0">
              <a:lnSpc>
                <a:spcPct val="90000"/>
              </a:lnSpc>
              <a:spcBef>
                <a:spcPts val="1000"/>
              </a:spcBef>
              <a:spcAft>
                <a:spcPts val="0"/>
              </a:spcAft>
              <a:buClr>
                <a:srgbClr val="000000"/>
              </a:buClr>
              <a:buSzPct val="100000"/>
              <a:buFont typeface="Arial"/>
              <a:buChar char="•"/>
            </a:pPr>
            <a:r>
              <a:rPr lang="en-US" sz="1600">
                <a:solidFill>
                  <a:srgbClr val="000000"/>
                </a:solidFill>
              </a:rPr>
              <a:t>Each flag is a site around which soil samples will be taken. </a:t>
            </a:r>
            <a:endParaRPr/>
          </a:p>
          <a:p>
            <a:pPr marL="285750" lvl="0" indent="-285750" algn="l" rtl="0">
              <a:lnSpc>
                <a:spcPct val="90000"/>
              </a:lnSpc>
              <a:spcBef>
                <a:spcPts val="1000"/>
              </a:spcBef>
              <a:spcAft>
                <a:spcPts val="0"/>
              </a:spcAft>
              <a:buClr>
                <a:srgbClr val="000000"/>
              </a:buClr>
              <a:buSzPct val="100000"/>
              <a:buFont typeface="Arial"/>
              <a:buChar char="•"/>
            </a:pPr>
            <a:r>
              <a:rPr lang="en-US" sz="1600">
                <a:solidFill>
                  <a:srgbClr val="000000"/>
                </a:solidFill>
              </a:rPr>
              <a:t>If you are going to take measurements for only part of a year, time your measurements so they cross a drying/wetting seasonal cycle.</a:t>
            </a:r>
            <a:endParaRPr/>
          </a:p>
          <a:p>
            <a:pPr marL="0" lvl="0" indent="0" algn="l" rtl="0">
              <a:lnSpc>
                <a:spcPct val="90000"/>
              </a:lnSpc>
              <a:spcBef>
                <a:spcPts val="1000"/>
              </a:spcBef>
              <a:spcAft>
                <a:spcPts val="0"/>
              </a:spcAft>
              <a:buClr>
                <a:schemeClr val="dk1"/>
              </a:buClr>
              <a:buSzPct val="100000"/>
              <a:buNone/>
            </a:pPr>
            <a:endParaRPr sz="1600">
              <a:solidFill>
                <a:srgbClr val="000000"/>
              </a:solidFill>
            </a:endParaRPr>
          </a:p>
          <a:p>
            <a:pPr marL="0" lvl="0" indent="0" algn="l" rtl="0">
              <a:lnSpc>
                <a:spcPct val="90000"/>
              </a:lnSpc>
              <a:spcBef>
                <a:spcPts val="1000"/>
              </a:spcBef>
              <a:spcAft>
                <a:spcPts val="0"/>
              </a:spcAft>
              <a:buClr>
                <a:schemeClr val="dk1"/>
              </a:buClr>
              <a:buSzPct val="100000"/>
              <a:buNone/>
            </a:pP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70" name="Google Shape;270;p18" descr="Soil Moisture Gravimetric"/>
          <p:cNvPicPr preferRelativeResize="0"/>
          <p:nvPr/>
        </p:nvPicPr>
        <p:blipFill rotWithShape="1">
          <a:blip r:embed="rId3">
            <a:alphaModFix/>
          </a:blip>
          <a:srcRect/>
          <a:stretch/>
        </p:blipFill>
        <p:spPr>
          <a:xfrm>
            <a:off x="1253662" y="-10048"/>
            <a:ext cx="7920482" cy="977132"/>
          </a:xfrm>
          <a:prstGeom prst="rect">
            <a:avLst/>
          </a:prstGeom>
          <a:noFill/>
          <a:ln>
            <a:noFill/>
          </a:ln>
        </p:spPr>
      </p:pic>
      <p:pic>
        <p:nvPicPr>
          <p:cNvPr id="271" name="Google Shape;271;p18" descr="Menu: Star pattern sampling"/>
          <p:cNvPicPr preferRelativeResize="0"/>
          <p:nvPr/>
        </p:nvPicPr>
        <p:blipFill rotWithShape="1">
          <a:blip r:embed="rId4">
            <a:alphaModFix/>
          </a:blip>
          <a:srcRect/>
          <a:stretch/>
        </p:blipFill>
        <p:spPr>
          <a:xfrm>
            <a:off x="-33866" y="-33867"/>
            <a:ext cx="1291166" cy="6897545"/>
          </a:xfrm>
          <a:prstGeom prst="rect">
            <a:avLst/>
          </a:prstGeom>
          <a:noFill/>
          <a:ln>
            <a:noFill/>
          </a:ln>
        </p:spPr>
      </p:pic>
      <p:sp>
        <p:nvSpPr>
          <p:cNvPr id="272" name="Google Shape;272;p18"/>
          <p:cNvSpPr txBox="1">
            <a:spLocks noGrp="1"/>
          </p:cNvSpPr>
          <p:nvPr>
            <p:ph type="title"/>
          </p:nvPr>
        </p:nvSpPr>
        <p:spPr>
          <a:xfrm>
            <a:off x="1316566" y="6355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Set up the star pattern </a:t>
            </a:r>
            <a:r>
              <a:rPr lang="en-US">
                <a:solidFill>
                  <a:schemeClr val="lt1"/>
                </a:solidFill>
              </a:rPr>
              <a:t>2</a:t>
            </a:r>
            <a:endParaRPr/>
          </a:p>
        </p:txBody>
      </p:sp>
      <p:sp>
        <p:nvSpPr>
          <p:cNvPr id="273" name="Google Shape;273;p18"/>
          <p:cNvSpPr txBox="1">
            <a:spLocks noGrp="1"/>
          </p:cNvSpPr>
          <p:nvPr>
            <p:ph type="body" idx="1"/>
          </p:nvPr>
        </p:nvSpPr>
        <p:spPr>
          <a:xfrm>
            <a:off x="1497389" y="6011267"/>
            <a:ext cx="7395633" cy="169346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600"/>
              <a:buNone/>
            </a:pPr>
            <a:r>
              <a:rPr lang="en-US" sz="1600">
                <a:solidFill>
                  <a:srgbClr val="000000"/>
                </a:solidFill>
              </a:rPr>
              <a:t>Repeat the same process, this time marking out 1 m from the center of your star, using the directions NE, NW, SE and SW (in orange).</a:t>
            </a:r>
            <a:endParaRPr/>
          </a:p>
          <a:p>
            <a:pPr marL="0" lvl="0" indent="0" algn="l" rtl="0">
              <a:lnSpc>
                <a:spcPct val="90000"/>
              </a:lnSpc>
              <a:spcBef>
                <a:spcPts val="1000"/>
              </a:spcBef>
              <a:spcAft>
                <a:spcPts val="0"/>
              </a:spcAft>
              <a:buClr>
                <a:schemeClr val="dk1"/>
              </a:buClr>
              <a:buSzPts val="1800"/>
              <a:buNone/>
            </a:pPr>
            <a:endParaRPr>
              <a:solidFill>
                <a:srgbClr val="000000"/>
              </a:solidFill>
            </a:endParaRPr>
          </a:p>
        </p:txBody>
      </p:sp>
      <p:pic>
        <p:nvPicPr>
          <p:cNvPr id="274" name="Google Shape;274;p18" descr="Photo diagrams the same process, this time measuring and flagging points 1 m from center, at NE, NW, SE and SW  points."/>
          <p:cNvPicPr preferRelativeResize="0">
            <a:picLocks noGrp="1"/>
          </p:cNvPicPr>
          <p:nvPr>
            <p:ph type="body" idx="2"/>
          </p:nvPr>
        </p:nvPicPr>
        <p:blipFill rotWithShape="1">
          <a:blip r:embed="rId5">
            <a:alphaModFix/>
          </a:blip>
          <a:srcRect/>
          <a:stretch/>
        </p:blipFill>
        <p:spPr>
          <a:xfrm>
            <a:off x="2736851" y="1961110"/>
            <a:ext cx="4561416" cy="35045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80" name="Google Shape;280;p19" descr="Soil Moisture Gravimetric"/>
          <p:cNvPicPr preferRelativeResize="0"/>
          <p:nvPr/>
        </p:nvPicPr>
        <p:blipFill rotWithShape="1">
          <a:blip r:embed="rId3">
            <a:alphaModFix/>
          </a:blip>
          <a:srcRect/>
          <a:stretch/>
        </p:blipFill>
        <p:spPr>
          <a:xfrm>
            <a:off x="1253662" y="-10048"/>
            <a:ext cx="7920482" cy="977132"/>
          </a:xfrm>
          <a:prstGeom prst="rect">
            <a:avLst/>
          </a:prstGeom>
          <a:noFill/>
          <a:ln>
            <a:noFill/>
          </a:ln>
        </p:spPr>
      </p:pic>
      <p:pic>
        <p:nvPicPr>
          <p:cNvPr id="281" name="Google Shape;281;p19" descr="Menu: Star pattern sampling"/>
          <p:cNvPicPr preferRelativeResize="0"/>
          <p:nvPr/>
        </p:nvPicPr>
        <p:blipFill rotWithShape="1">
          <a:blip r:embed="rId4">
            <a:alphaModFix/>
          </a:blip>
          <a:srcRect/>
          <a:stretch/>
        </p:blipFill>
        <p:spPr>
          <a:xfrm>
            <a:off x="-33866" y="-33867"/>
            <a:ext cx="1291166" cy="6897545"/>
          </a:xfrm>
          <a:prstGeom prst="rect">
            <a:avLst/>
          </a:prstGeom>
          <a:noFill/>
          <a:ln>
            <a:noFill/>
          </a:ln>
        </p:spPr>
      </p:pic>
      <p:sp>
        <p:nvSpPr>
          <p:cNvPr id="282" name="Google Shape;282;p19"/>
          <p:cNvSpPr txBox="1">
            <a:spLocks noGrp="1"/>
          </p:cNvSpPr>
          <p:nvPr>
            <p:ph type="title"/>
          </p:nvPr>
        </p:nvSpPr>
        <p:spPr>
          <a:xfrm>
            <a:off x="1316566" y="6355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Marking the inner ring</a:t>
            </a:r>
            <a:endParaRPr/>
          </a:p>
        </p:txBody>
      </p:sp>
      <p:sp>
        <p:nvSpPr>
          <p:cNvPr id="283" name="Google Shape;283;p19"/>
          <p:cNvSpPr txBox="1">
            <a:spLocks noGrp="1"/>
          </p:cNvSpPr>
          <p:nvPr>
            <p:ph type="body" idx="1"/>
          </p:nvPr>
        </p:nvSpPr>
        <p:spPr>
          <a:xfrm>
            <a:off x="1497389" y="4808936"/>
            <a:ext cx="7395633" cy="169346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In the four cardinal directions, measure 25 cm from the center and place a flag. </a:t>
            </a:r>
            <a:endParaRPr/>
          </a:p>
        </p:txBody>
      </p:sp>
      <p:pic>
        <p:nvPicPr>
          <p:cNvPr id="284" name="Google Shape;284;p19" descr="diagram of the star sampling pattern: from center, measure 1 m in each of these directions- N, S, E, W, NE, NW, SE, SW. Next, measure 25 cm from the center in each of the cardinal directions: N, S, E and W. "/>
          <p:cNvPicPr preferRelativeResize="0">
            <a:picLocks noGrp="1"/>
          </p:cNvPicPr>
          <p:nvPr>
            <p:ph type="body" idx="2"/>
          </p:nvPr>
        </p:nvPicPr>
        <p:blipFill rotWithShape="1">
          <a:blip r:embed="rId5">
            <a:alphaModFix/>
          </a:blip>
          <a:srcRect/>
          <a:stretch/>
        </p:blipFill>
        <p:spPr>
          <a:xfrm>
            <a:off x="2529417" y="2031869"/>
            <a:ext cx="5022850" cy="24270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9" name="Google Shape;99;p2" descr="Soil Moisture Gravimetric"/>
          <p:cNvPicPr preferRelativeResize="0"/>
          <p:nvPr/>
        </p:nvPicPr>
        <p:blipFill rotWithShape="1">
          <a:blip r:embed="rId3">
            <a:alphaModFix/>
          </a:blip>
          <a:srcRect/>
          <a:stretch/>
        </p:blipFill>
        <p:spPr>
          <a:xfrm>
            <a:off x="1253662" y="0"/>
            <a:ext cx="7920482" cy="977132"/>
          </a:xfrm>
          <a:prstGeom prst="rect">
            <a:avLst/>
          </a:prstGeom>
          <a:noFill/>
          <a:ln>
            <a:noFill/>
          </a:ln>
        </p:spPr>
      </p:pic>
      <p:pic>
        <p:nvPicPr>
          <p:cNvPr id="100" name="Google Shape;100;p2" descr="Menu: Why measure soil moisture?"/>
          <p:cNvPicPr preferRelativeResize="0"/>
          <p:nvPr/>
        </p:nvPicPr>
        <p:blipFill rotWithShape="1">
          <a:blip r:embed="rId4">
            <a:alphaModFix/>
          </a:blip>
          <a:srcRect/>
          <a:stretch/>
        </p:blipFill>
        <p:spPr>
          <a:xfrm>
            <a:off x="-36441" y="-33866"/>
            <a:ext cx="1290103" cy="6891866"/>
          </a:xfrm>
          <a:prstGeom prst="rect">
            <a:avLst/>
          </a:prstGeom>
          <a:noFill/>
          <a:ln>
            <a:noFill/>
          </a:ln>
        </p:spPr>
      </p:pic>
      <p:sp>
        <p:nvSpPr>
          <p:cNvPr id="101" name="Google Shape;101;p2"/>
          <p:cNvSpPr txBox="1">
            <a:spLocks noGrp="1"/>
          </p:cNvSpPr>
          <p:nvPr>
            <p:ph type="title"/>
          </p:nvPr>
        </p:nvSpPr>
        <p:spPr>
          <a:xfrm>
            <a:off x="1540428" y="64850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Overview</a:t>
            </a:r>
            <a:endParaRPr/>
          </a:p>
        </p:txBody>
      </p:sp>
      <p:sp>
        <p:nvSpPr>
          <p:cNvPr id="102" name="Google Shape;102;p2"/>
          <p:cNvSpPr txBox="1">
            <a:spLocks noGrp="1"/>
          </p:cNvSpPr>
          <p:nvPr>
            <p:ph type="body" idx="1"/>
          </p:nvPr>
        </p:nvSpPr>
        <p:spPr>
          <a:xfrm>
            <a:off x="1540427" y="1315945"/>
            <a:ext cx="7478881" cy="54055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endParaRPr sz="1600" b="1">
              <a:solidFill>
                <a:srgbClr val="000000"/>
              </a:solidFill>
            </a:endParaRPr>
          </a:p>
          <a:p>
            <a:pPr marL="0" lvl="0" indent="0" algn="l" rtl="0">
              <a:lnSpc>
                <a:spcPct val="90000"/>
              </a:lnSpc>
              <a:spcBef>
                <a:spcPts val="1000"/>
              </a:spcBef>
              <a:spcAft>
                <a:spcPts val="0"/>
              </a:spcAft>
              <a:buClr>
                <a:srgbClr val="000000"/>
              </a:buClr>
              <a:buSzPts val="1600"/>
              <a:buNone/>
            </a:pPr>
            <a:r>
              <a:rPr lang="en-US" sz="1600">
                <a:solidFill>
                  <a:srgbClr val="000000"/>
                </a:solidFill>
              </a:rPr>
              <a:t>This module provides step-by-step instructions in how to determine soil moisture. Field samples of soil are collected and weighed, with water content, and after the soil has been dried. The difference is the weight of soil moisture.  In this instance,</a:t>
            </a:r>
            <a:r>
              <a:rPr lang="en-US" sz="1600" b="1">
                <a:solidFill>
                  <a:srgbClr val="000000"/>
                </a:solidFill>
              </a:rPr>
              <a:t> gravimetric </a:t>
            </a:r>
            <a:r>
              <a:rPr lang="en-US" sz="1600">
                <a:solidFill>
                  <a:srgbClr val="000000"/>
                </a:solidFill>
              </a:rPr>
              <a:t>means determining the amount of moisture in the soil, by weight. </a:t>
            </a:r>
            <a:endParaRPr sz="1600">
              <a:solidFill>
                <a:srgbClr val="48340C"/>
              </a:solidFill>
            </a:endParaRPr>
          </a:p>
          <a:p>
            <a:pPr marL="0" lvl="0" indent="0" algn="l" rtl="0">
              <a:lnSpc>
                <a:spcPct val="90000"/>
              </a:lnSpc>
              <a:spcBef>
                <a:spcPts val="1000"/>
              </a:spcBef>
              <a:spcAft>
                <a:spcPts val="0"/>
              </a:spcAft>
              <a:buClr>
                <a:srgbClr val="48340C"/>
              </a:buClr>
              <a:buSzPts val="2000"/>
              <a:buNone/>
            </a:pPr>
            <a:r>
              <a:rPr lang="en-US" sz="2000" b="1">
                <a:solidFill>
                  <a:srgbClr val="48340C"/>
                </a:solidFill>
              </a:rPr>
              <a:t>Learning Objectives:</a:t>
            </a:r>
            <a:endParaRPr sz="2000" b="1">
              <a:solidFill>
                <a:srgbClr val="000000"/>
              </a:solidFill>
            </a:endParaRPr>
          </a:p>
          <a:p>
            <a:pPr marL="0" lvl="0" indent="0" algn="l" rtl="0">
              <a:lnSpc>
                <a:spcPct val="90000"/>
              </a:lnSpc>
              <a:spcBef>
                <a:spcPts val="1000"/>
              </a:spcBef>
              <a:spcAft>
                <a:spcPts val="0"/>
              </a:spcAft>
              <a:buClr>
                <a:srgbClr val="000000"/>
              </a:buClr>
              <a:buSzPts val="1600"/>
              <a:buNone/>
            </a:pPr>
            <a:r>
              <a:rPr lang="en-US" sz="1600">
                <a:solidFill>
                  <a:srgbClr val="000000"/>
                </a:solidFill>
              </a:rPr>
              <a:t>After completing this module, you will be able to:</a:t>
            </a:r>
            <a:endParaRPr/>
          </a:p>
          <a:p>
            <a:pPr marL="0" lvl="0" indent="-101600" algn="l" rtl="0">
              <a:lnSpc>
                <a:spcPct val="90000"/>
              </a:lnSpc>
              <a:spcBef>
                <a:spcPts val="1000"/>
              </a:spcBef>
              <a:spcAft>
                <a:spcPts val="0"/>
              </a:spcAft>
              <a:buClr>
                <a:srgbClr val="000000"/>
              </a:buClr>
              <a:buSzPts val="1600"/>
              <a:buFont typeface="Arial"/>
              <a:buChar char="•"/>
            </a:pPr>
            <a:r>
              <a:rPr lang="en-US" sz="1600">
                <a:solidFill>
                  <a:srgbClr val="000000"/>
                </a:solidFill>
              </a:rPr>
              <a:t>Explain why soil moisture is worth studying</a:t>
            </a:r>
            <a:endParaRPr/>
          </a:p>
          <a:p>
            <a:pPr marL="0" lvl="0" indent="-101600" algn="l" rtl="0">
              <a:lnSpc>
                <a:spcPct val="90000"/>
              </a:lnSpc>
              <a:spcBef>
                <a:spcPts val="1000"/>
              </a:spcBef>
              <a:spcAft>
                <a:spcPts val="0"/>
              </a:spcAft>
              <a:buClr>
                <a:srgbClr val="000000"/>
              </a:buClr>
              <a:buSzPts val="1600"/>
              <a:buFont typeface="Arial"/>
              <a:buChar char="•"/>
            </a:pPr>
            <a:r>
              <a:rPr lang="en-US" sz="1600">
                <a:solidFill>
                  <a:srgbClr val="000000"/>
                </a:solidFill>
              </a:rPr>
              <a:t>Determine a schedule for taking this measurement</a:t>
            </a:r>
            <a:endParaRPr/>
          </a:p>
          <a:p>
            <a:pPr marL="0" lvl="0" indent="-101600" algn="l" rtl="0">
              <a:lnSpc>
                <a:spcPct val="90000"/>
              </a:lnSpc>
              <a:spcBef>
                <a:spcPts val="1000"/>
              </a:spcBef>
              <a:spcAft>
                <a:spcPts val="0"/>
              </a:spcAft>
              <a:buClr>
                <a:srgbClr val="000000"/>
              </a:buClr>
              <a:buSzPts val="1600"/>
              <a:buFont typeface="Arial"/>
              <a:buChar char="•"/>
            </a:pPr>
            <a:r>
              <a:rPr lang="en-US" sz="1600">
                <a:solidFill>
                  <a:srgbClr val="000000"/>
                </a:solidFill>
              </a:rPr>
              <a:t>Choose a sampling pattern</a:t>
            </a:r>
            <a:endParaRPr/>
          </a:p>
          <a:p>
            <a:pPr marL="0" lvl="0" indent="-101600" algn="l" rtl="0">
              <a:lnSpc>
                <a:spcPct val="90000"/>
              </a:lnSpc>
              <a:spcBef>
                <a:spcPts val="1000"/>
              </a:spcBef>
              <a:spcAft>
                <a:spcPts val="0"/>
              </a:spcAft>
              <a:buClr>
                <a:srgbClr val="000000"/>
              </a:buClr>
              <a:buSzPts val="1600"/>
              <a:buFont typeface="Arial"/>
              <a:buChar char="•"/>
            </a:pPr>
            <a:r>
              <a:rPr lang="en-US" sz="1600">
                <a:solidFill>
                  <a:srgbClr val="000000"/>
                </a:solidFill>
              </a:rPr>
              <a:t>Take soil moisture samples </a:t>
            </a:r>
            <a:endParaRPr/>
          </a:p>
          <a:p>
            <a:pPr marL="0" lvl="0" indent="-101600" algn="l" rtl="0">
              <a:lnSpc>
                <a:spcPct val="90000"/>
              </a:lnSpc>
              <a:spcBef>
                <a:spcPts val="1000"/>
              </a:spcBef>
              <a:spcAft>
                <a:spcPts val="0"/>
              </a:spcAft>
              <a:buClr>
                <a:srgbClr val="000000"/>
              </a:buClr>
              <a:buSzPts val="1600"/>
              <a:buFont typeface="Arial"/>
              <a:buChar char="•"/>
            </a:pPr>
            <a:r>
              <a:rPr lang="en-US" sz="1600">
                <a:solidFill>
                  <a:srgbClr val="000000"/>
                </a:solidFill>
              </a:rPr>
              <a:t>Measure gravimetric soil moisture content</a:t>
            </a:r>
            <a:endParaRPr/>
          </a:p>
          <a:p>
            <a:pPr marL="0" lvl="0" indent="-101600" algn="l" rtl="0">
              <a:lnSpc>
                <a:spcPct val="90000"/>
              </a:lnSpc>
              <a:spcBef>
                <a:spcPts val="1000"/>
              </a:spcBef>
              <a:spcAft>
                <a:spcPts val="0"/>
              </a:spcAft>
              <a:buClr>
                <a:srgbClr val="000000"/>
              </a:buClr>
              <a:buSzPts val="1600"/>
              <a:buFont typeface="Arial"/>
              <a:buChar char="•"/>
            </a:pPr>
            <a:r>
              <a:rPr lang="en-US" sz="1600">
                <a:solidFill>
                  <a:srgbClr val="000000"/>
                </a:solidFill>
              </a:rPr>
              <a:t>Report these data to GLOBE</a:t>
            </a:r>
            <a:endParaRPr/>
          </a:p>
          <a:p>
            <a:pPr marL="0" lvl="0" indent="-101600" algn="l" rtl="0">
              <a:lnSpc>
                <a:spcPct val="90000"/>
              </a:lnSpc>
              <a:spcBef>
                <a:spcPts val="1000"/>
              </a:spcBef>
              <a:spcAft>
                <a:spcPts val="0"/>
              </a:spcAft>
              <a:buClr>
                <a:srgbClr val="000000"/>
              </a:buClr>
              <a:buSzPts val="1600"/>
              <a:buFont typeface="Arial"/>
              <a:buChar char="•"/>
            </a:pPr>
            <a:r>
              <a:rPr lang="en-US" sz="1600">
                <a:solidFill>
                  <a:srgbClr val="000000"/>
                </a:solidFill>
              </a:rPr>
              <a:t>Visualize these data using GLOBE’s Visualization Site</a:t>
            </a:r>
            <a:endParaRPr/>
          </a:p>
          <a:p>
            <a:pPr marL="0" lvl="0" indent="0" algn="l" rtl="0">
              <a:lnSpc>
                <a:spcPct val="90000"/>
              </a:lnSpc>
              <a:spcBef>
                <a:spcPts val="1000"/>
              </a:spcBef>
              <a:spcAft>
                <a:spcPts val="0"/>
              </a:spcAft>
              <a:buClr>
                <a:schemeClr val="dk1"/>
              </a:buClr>
              <a:buSzPts val="1600"/>
              <a:buFont typeface="Arial"/>
              <a:buNone/>
            </a:pPr>
            <a:endParaRPr sz="1600">
              <a:solidFill>
                <a:srgbClr val="000000"/>
              </a:solidFill>
            </a:endParaRPr>
          </a:p>
          <a:p>
            <a:pPr marL="0" lvl="0" indent="0" algn="l" rtl="0">
              <a:lnSpc>
                <a:spcPct val="90000"/>
              </a:lnSpc>
              <a:spcBef>
                <a:spcPts val="1000"/>
              </a:spcBef>
              <a:spcAft>
                <a:spcPts val="0"/>
              </a:spcAft>
              <a:buClr>
                <a:srgbClr val="000000"/>
              </a:buClr>
              <a:buSzPts val="1600"/>
              <a:buNone/>
            </a:pPr>
            <a:r>
              <a:rPr lang="en-US" sz="1600" i="1">
                <a:solidFill>
                  <a:srgbClr val="000000"/>
                </a:solidFill>
              </a:rPr>
              <a:t>Estimated time needed for completion of this module: 1.5 hours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90" name="Google Shape;290;p20"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291" name="Google Shape;291;p20" descr="Menu: Star pattern sampling"/>
          <p:cNvPicPr preferRelativeResize="0"/>
          <p:nvPr/>
        </p:nvPicPr>
        <p:blipFill rotWithShape="1">
          <a:blip r:embed="rId4">
            <a:alphaModFix/>
          </a:blip>
          <a:srcRect/>
          <a:stretch/>
        </p:blipFill>
        <p:spPr>
          <a:xfrm>
            <a:off x="-33866" y="-33867"/>
            <a:ext cx="1291166" cy="6897545"/>
          </a:xfrm>
          <a:prstGeom prst="rect">
            <a:avLst/>
          </a:prstGeom>
          <a:noFill/>
          <a:ln>
            <a:noFill/>
          </a:ln>
        </p:spPr>
      </p:pic>
      <p:sp>
        <p:nvSpPr>
          <p:cNvPr id="292" name="Google Shape;292;p20"/>
          <p:cNvSpPr txBox="1">
            <a:spLocks noGrp="1"/>
          </p:cNvSpPr>
          <p:nvPr>
            <p:ph type="title"/>
          </p:nvPr>
        </p:nvSpPr>
        <p:spPr>
          <a:xfrm>
            <a:off x="1257300" y="976322"/>
            <a:ext cx="7886700" cy="7587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Taking samples in a star sampling pattern- 0-5 cm</a:t>
            </a:r>
            <a:endParaRPr/>
          </a:p>
        </p:txBody>
      </p:sp>
      <p:sp>
        <p:nvSpPr>
          <p:cNvPr id="293" name="Google Shape;293;p20"/>
          <p:cNvSpPr txBox="1">
            <a:spLocks noGrp="1"/>
          </p:cNvSpPr>
          <p:nvPr>
            <p:ph type="body" idx="1"/>
          </p:nvPr>
        </p:nvSpPr>
        <p:spPr>
          <a:xfrm>
            <a:off x="1714913" y="3480115"/>
            <a:ext cx="4922953" cy="3039218"/>
          </a:xfrm>
          <a:prstGeom prst="rect">
            <a:avLst/>
          </a:prstGeom>
          <a:noFill/>
          <a:ln>
            <a:noFill/>
          </a:ln>
        </p:spPr>
        <p:txBody>
          <a:bodyPr spcFirstLastPara="1" wrap="square" lIns="91425" tIns="45700" rIns="91425" bIns="45700" anchor="t" anchorCtr="0">
            <a:normAutofit fontScale="92500" lnSpcReduction="10000"/>
          </a:bodyPr>
          <a:lstStyle/>
          <a:p>
            <a:pPr marL="285750" lvl="0" indent="-285750" algn="l" rtl="0">
              <a:lnSpc>
                <a:spcPct val="90000"/>
              </a:lnSpc>
              <a:spcBef>
                <a:spcPts val="0"/>
              </a:spcBef>
              <a:spcAft>
                <a:spcPts val="0"/>
              </a:spcAft>
              <a:buClr>
                <a:srgbClr val="000000"/>
              </a:buClr>
              <a:buSzPct val="100000"/>
              <a:buFont typeface="Arial"/>
              <a:buChar char="•"/>
            </a:pPr>
            <a:r>
              <a:rPr lang="en-US">
                <a:solidFill>
                  <a:srgbClr val="000000"/>
                </a:solidFill>
              </a:rPr>
              <a:t>Locate a sampling point on your sampling star. </a:t>
            </a:r>
            <a:endParaRPr/>
          </a:p>
          <a:p>
            <a:pPr marL="285750" lvl="0" indent="-285750" algn="l" rtl="0">
              <a:lnSpc>
                <a:spcPct val="90000"/>
              </a:lnSpc>
              <a:spcBef>
                <a:spcPts val="2200"/>
              </a:spcBef>
              <a:spcAft>
                <a:spcPts val="0"/>
              </a:spcAft>
              <a:buClr>
                <a:srgbClr val="000000"/>
              </a:buClr>
              <a:buSzPct val="100000"/>
              <a:buFont typeface="Arial"/>
              <a:buChar char="•"/>
            </a:pPr>
            <a:r>
              <a:rPr lang="en-US">
                <a:solidFill>
                  <a:srgbClr val="000000"/>
                </a:solidFill>
              </a:rPr>
              <a:t>Cut or pull away any grass or groundcover above every sample point. </a:t>
            </a:r>
            <a:endParaRPr/>
          </a:p>
          <a:p>
            <a:pPr marL="285750" lvl="0" indent="-285750" algn="l" rtl="0">
              <a:lnSpc>
                <a:spcPct val="90000"/>
              </a:lnSpc>
              <a:spcBef>
                <a:spcPts val="2000"/>
              </a:spcBef>
              <a:spcAft>
                <a:spcPts val="0"/>
              </a:spcAft>
              <a:buClr>
                <a:srgbClr val="000000"/>
              </a:buClr>
              <a:buSzPct val="100000"/>
              <a:buFont typeface="Arial"/>
              <a:buChar char="•"/>
            </a:pPr>
            <a:r>
              <a:rPr lang="en-US">
                <a:solidFill>
                  <a:srgbClr val="000000"/>
                </a:solidFill>
              </a:rPr>
              <a:t>Dig a hole 10-15 cm in diameter down to 5 cm. </a:t>
            </a:r>
            <a:endParaRPr/>
          </a:p>
          <a:p>
            <a:pPr marL="171450" lvl="0" indent="-112712" algn="l" rtl="0">
              <a:lnSpc>
                <a:spcPct val="90000"/>
              </a:lnSpc>
              <a:spcBef>
                <a:spcPts val="1000"/>
              </a:spcBef>
              <a:spcAft>
                <a:spcPts val="0"/>
              </a:spcAft>
              <a:buClr>
                <a:schemeClr val="dk1"/>
              </a:buClr>
              <a:buSzPct val="100000"/>
              <a:buFont typeface="Arial"/>
              <a:buNone/>
            </a:pPr>
            <a:endParaRPr sz="1000">
              <a:solidFill>
                <a:srgbClr val="000000"/>
              </a:solidFill>
            </a:endParaRPr>
          </a:p>
          <a:p>
            <a:pPr marL="285750" lvl="0" indent="-285750" algn="l" rtl="0">
              <a:lnSpc>
                <a:spcPct val="90000"/>
              </a:lnSpc>
              <a:spcBef>
                <a:spcPts val="1000"/>
              </a:spcBef>
              <a:spcAft>
                <a:spcPts val="0"/>
              </a:spcAft>
              <a:buClr>
                <a:srgbClr val="000000"/>
              </a:buClr>
              <a:buSzPct val="100000"/>
              <a:buFont typeface="Arial"/>
              <a:buChar char="•"/>
            </a:pPr>
            <a:r>
              <a:rPr lang="en-US">
                <a:solidFill>
                  <a:srgbClr val="000000"/>
                </a:solidFill>
              </a:rPr>
              <a:t>Leave this soil loose in the hole. </a:t>
            </a:r>
            <a:endParaRPr/>
          </a:p>
          <a:p>
            <a:pPr marL="171450" lvl="0" indent="-112712" algn="l" rtl="0">
              <a:lnSpc>
                <a:spcPct val="90000"/>
              </a:lnSpc>
              <a:spcBef>
                <a:spcPts val="1000"/>
              </a:spcBef>
              <a:spcAft>
                <a:spcPts val="0"/>
              </a:spcAft>
              <a:buClr>
                <a:schemeClr val="dk1"/>
              </a:buClr>
              <a:buSzPct val="100000"/>
              <a:buFont typeface="Arial"/>
              <a:buNone/>
            </a:pPr>
            <a:endParaRPr sz="1000">
              <a:solidFill>
                <a:srgbClr val="000000"/>
              </a:solidFill>
            </a:endParaRPr>
          </a:p>
          <a:p>
            <a:pPr marL="285750" lvl="0" indent="-285750" algn="l" rtl="0">
              <a:lnSpc>
                <a:spcPct val="90000"/>
              </a:lnSpc>
              <a:spcBef>
                <a:spcPts val="1000"/>
              </a:spcBef>
              <a:spcAft>
                <a:spcPts val="0"/>
              </a:spcAft>
              <a:buClr>
                <a:srgbClr val="000000"/>
              </a:buClr>
              <a:buSzPct val="100000"/>
              <a:buFont typeface="Arial"/>
              <a:buChar char="•"/>
            </a:pPr>
            <a:r>
              <a:rPr lang="en-US">
                <a:solidFill>
                  <a:srgbClr val="000000"/>
                </a:solidFill>
              </a:rPr>
              <a:t>Remove any rocks larger than a pea (about 5 mm), large roots, worms, grubs, and other animals from the loose soil. </a:t>
            </a:r>
            <a:endParaRPr/>
          </a:p>
          <a:p>
            <a:pPr marL="0" lvl="0" indent="0" algn="l" rtl="0">
              <a:lnSpc>
                <a:spcPct val="90000"/>
              </a:lnSpc>
              <a:spcBef>
                <a:spcPts val="1000"/>
              </a:spcBef>
              <a:spcAft>
                <a:spcPts val="0"/>
              </a:spcAft>
              <a:buClr>
                <a:schemeClr val="dk1"/>
              </a:buClr>
              <a:buSzPct val="100000"/>
              <a:buNone/>
            </a:pPr>
            <a:endParaRPr/>
          </a:p>
        </p:txBody>
      </p:sp>
      <p:pic>
        <p:nvPicPr>
          <p:cNvPr id="294" name="Google Shape;294;p20" descr="diagram of the star sampling pattern: from center, measure 1 m in each of these directions- N, S, E, W, NE, NW, SE, SW. Next, measure 25 cm from the center in each of the cardinal directions: N, S, E and W. "/>
          <p:cNvPicPr preferRelativeResize="0">
            <a:picLocks noGrp="1"/>
          </p:cNvPicPr>
          <p:nvPr>
            <p:ph type="body" idx="2"/>
          </p:nvPr>
        </p:nvPicPr>
        <p:blipFill rotWithShape="1">
          <a:blip r:embed="rId5">
            <a:alphaModFix/>
          </a:blip>
          <a:srcRect/>
          <a:stretch/>
        </p:blipFill>
        <p:spPr>
          <a:xfrm>
            <a:off x="2173815" y="1735101"/>
            <a:ext cx="3086101" cy="1491182"/>
          </a:xfrm>
          <a:prstGeom prst="rect">
            <a:avLst/>
          </a:prstGeom>
          <a:noFill/>
          <a:ln>
            <a:noFill/>
          </a:ln>
        </p:spPr>
      </p:pic>
      <p:pic>
        <p:nvPicPr>
          <p:cNvPr id="295" name="Google Shape;295;p20" descr="Photographs showing the trowel being used to scape away grass and groundcover, then used to dig a hole at the sample flag. "/>
          <p:cNvPicPr preferRelativeResize="0"/>
          <p:nvPr/>
        </p:nvPicPr>
        <p:blipFill rotWithShape="1">
          <a:blip r:embed="rId6">
            <a:alphaModFix/>
          </a:blip>
          <a:srcRect/>
          <a:stretch/>
        </p:blipFill>
        <p:spPr>
          <a:xfrm>
            <a:off x="6797445" y="1870909"/>
            <a:ext cx="2045988" cy="48087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02" name="Google Shape;302;p21"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303" name="Google Shape;303;p21" descr="Menu: Star pattern sampling"/>
          <p:cNvPicPr preferRelativeResize="0"/>
          <p:nvPr/>
        </p:nvPicPr>
        <p:blipFill rotWithShape="1">
          <a:blip r:embed="rId4">
            <a:alphaModFix/>
          </a:blip>
          <a:srcRect/>
          <a:stretch/>
        </p:blipFill>
        <p:spPr>
          <a:xfrm>
            <a:off x="-33866" y="-33867"/>
            <a:ext cx="1291166" cy="6897545"/>
          </a:xfrm>
          <a:prstGeom prst="rect">
            <a:avLst/>
          </a:prstGeom>
          <a:noFill/>
          <a:ln>
            <a:noFill/>
          </a:ln>
        </p:spPr>
      </p:pic>
      <p:sp>
        <p:nvSpPr>
          <p:cNvPr id="304" name="Google Shape;304;p21"/>
          <p:cNvSpPr txBox="1">
            <a:spLocks noGrp="1"/>
          </p:cNvSpPr>
          <p:nvPr>
            <p:ph type="title"/>
          </p:nvPr>
        </p:nvSpPr>
        <p:spPr>
          <a:xfrm>
            <a:off x="1487577" y="1224248"/>
            <a:ext cx="7258050" cy="483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Taking samples at 10 cm depth</a:t>
            </a:r>
            <a:endParaRPr/>
          </a:p>
        </p:txBody>
      </p:sp>
      <p:sp>
        <p:nvSpPr>
          <p:cNvPr id="305" name="Google Shape;305;p21"/>
          <p:cNvSpPr txBox="1">
            <a:spLocks noGrp="1"/>
          </p:cNvSpPr>
          <p:nvPr>
            <p:ph type="body" idx="1"/>
          </p:nvPr>
        </p:nvSpPr>
        <p:spPr>
          <a:xfrm>
            <a:off x="1487577" y="1851685"/>
            <a:ext cx="4386829" cy="30392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Remove all of the soil from the hole down to a depth of 8 cm.</a:t>
            </a:r>
            <a:endParaRPr/>
          </a:p>
          <a:p>
            <a:pPr marL="0" lvl="0" indent="0" algn="l" rtl="0">
              <a:lnSpc>
                <a:spcPct val="90000"/>
              </a:lnSpc>
              <a:spcBef>
                <a:spcPts val="1000"/>
              </a:spcBef>
              <a:spcAft>
                <a:spcPts val="0"/>
              </a:spcAft>
              <a:buClr>
                <a:srgbClr val="000000"/>
              </a:buClr>
              <a:buSzPts val="1800"/>
              <a:buNone/>
            </a:pPr>
            <a:r>
              <a:rPr lang="en-US">
                <a:solidFill>
                  <a:srgbClr val="000000"/>
                </a:solidFill>
              </a:rPr>
              <a:t>Take a soil sample that contains the soil between 8 and 12 cm. </a:t>
            </a:r>
            <a:endParaRPr/>
          </a:p>
          <a:p>
            <a:pPr marL="0" lvl="0" indent="0" algn="l" rtl="0">
              <a:lnSpc>
                <a:spcPct val="90000"/>
              </a:lnSpc>
              <a:spcBef>
                <a:spcPts val="1000"/>
              </a:spcBef>
              <a:spcAft>
                <a:spcPts val="0"/>
              </a:spcAft>
              <a:buClr>
                <a:srgbClr val="000000"/>
              </a:buClr>
              <a:buSzPts val="1800"/>
              <a:buNone/>
            </a:pPr>
            <a:r>
              <a:rPr lang="en-US">
                <a:solidFill>
                  <a:srgbClr val="000000"/>
                </a:solidFill>
              </a:rPr>
              <a:t>Remove any rocks larger than a pea (about 5 mm), large roots, worms, grubs, and other animals.  </a:t>
            </a:r>
            <a:endParaRPr/>
          </a:p>
          <a:p>
            <a:pPr marL="0" lvl="0" indent="0" algn="l" rtl="0">
              <a:lnSpc>
                <a:spcPct val="90000"/>
              </a:lnSpc>
              <a:spcBef>
                <a:spcPts val="1000"/>
              </a:spcBef>
              <a:spcAft>
                <a:spcPts val="0"/>
              </a:spcAft>
              <a:buClr>
                <a:schemeClr val="dk1"/>
              </a:buClr>
              <a:buSzPts val="1800"/>
              <a:buNone/>
            </a:pPr>
            <a:endParaRPr/>
          </a:p>
        </p:txBody>
      </p:sp>
      <p:pic>
        <p:nvPicPr>
          <p:cNvPr id="306" name="Google Shape;306;p21" descr="diagram of the star sampling pattern: from center, measure 1 m in each of these directions- N, S, E, W, NE, NW, SE, SW. Next, measure 25 cm from the center in each of the cardinal directions: N, S, E and W. "/>
          <p:cNvPicPr preferRelativeResize="0">
            <a:picLocks noGrp="1"/>
          </p:cNvPicPr>
          <p:nvPr>
            <p:ph type="body" idx="2"/>
          </p:nvPr>
        </p:nvPicPr>
        <p:blipFill rotWithShape="1">
          <a:blip r:embed="rId5">
            <a:alphaModFix/>
          </a:blip>
          <a:srcRect/>
          <a:stretch/>
        </p:blipFill>
        <p:spPr>
          <a:xfrm>
            <a:off x="5874406" y="1897644"/>
            <a:ext cx="3086101" cy="1491182"/>
          </a:xfrm>
          <a:prstGeom prst="rect">
            <a:avLst/>
          </a:prstGeom>
          <a:noFill/>
          <a:ln>
            <a:noFill/>
          </a:ln>
        </p:spPr>
      </p:pic>
      <p:pic>
        <p:nvPicPr>
          <p:cNvPr id="307" name="Google Shape;307;p21" descr="Photograph of soil removal from a hole, with a meterstick showing the depth at which the soil is removed."/>
          <p:cNvPicPr preferRelativeResize="0"/>
          <p:nvPr/>
        </p:nvPicPr>
        <p:blipFill rotWithShape="1">
          <a:blip r:embed="rId6">
            <a:alphaModFix/>
          </a:blip>
          <a:srcRect/>
          <a:stretch/>
        </p:blipFill>
        <p:spPr>
          <a:xfrm>
            <a:off x="2689843" y="4109122"/>
            <a:ext cx="5377623" cy="249206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13" name="Google Shape;313;p22"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314" name="Google Shape;314;p22" descr="Menu: Star pattern sampling"/>
          <p:cNvPicPr preferRelativeResize="0"/>
          <p:nvPr/>
        </p:nvPicPr>
        <p:blipFill rotWithShape="1">
          <a:blip r:embed="rId4">
            <a:alphaModFix/>
          </a:blip>
          <a:srcRect/>
          <a:stretch/>
        </p:blipFill>
        <p:spPr>
          <a:xfrm>
            <a:off x="-33866" y="-33867"/>
            <a:ext cx="1291166" cy="6897545"/>
          </a:xfrm>
          <a:prstGeom prst="rect">
            <a:avLst/>
          </a:prstGeom>
          <a:noFill/>
          <a:ln>
            <a:noFill/>
          </a:ln>
        </p:spPr>
      </p:pic>
      <p:sp>
        <p:nvSpPr>
          <p:cNvPr id="315" name="Google Shape;315;p22"/>
          <p:cNvSpPr txBox="1">
            <a:spLocks noGrp="1"/>
          </p:cNvSpPr>
          <p:nvPr>
            <p:ph type="body" idx="1"/>
          </p:nvPr>
        </p:nvSpPr>
        <p:spPr>
          <a:xfrm>
            <a:off x="1487577" y="1851685"/>
            <a:ext cx="4386829" cy="30392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Take samples from 0 – 5 cm and 10 cm from two more holes 25 cm from the first. </a:t>
            </a:r>
            <a:endParaRPr/>
          </a:p>
          <a:p>
            <a:pPr marL="0" lvl="0" indent="0" algn="l" rtl="0">
              <a:lnSpc>
                <a:spcPct val="90000"/>
              </a:lnSpc>
              <a:spcBef>
                <a:spcPts val="1000"/>
              </a:spcBef>
              <a:spcAft>
                <a:spcPts val="0"/>
              </a:spcAft>
              <a:buClr>
                <a:srgbClr val="000000"/>
              </a:buClr>
              <a:buSzPts val="1800"/>
              <a:buNone/>
            </a:pPr>
            <a:r>
              <a:rPr lang="en-US">
                <a:solidFill>
                  <a:srgbClr val="000000"/>
                </a:solidFill>
              </a:rPr>
              <a:t>You should have a total of six soil samples from the three holes</a:t>
            </a:r>
            <a:endParaRPr/>
          </a:p>
          <a:p>
            <a:pPr marL="0" lvl="0" indent="0" algn="l" rtl="0">
              <a:lnSpc>
                <a:spcPct val="90000"/>
              </a:lnSpc>
              <a:spcBef>
                <a:spcPts val="1000"/>
              </a:spcBef>
              <a:spcAft>
                <a:spcPts val="0"/>
              </a:spcAft>
              <a:buClr>
                <a:srgbClr val="000000"/>
              </a:buClr>
              <a:buSzPts val="1800"/>
              <a:buNone/>
            </a:pPr>
            <a:r>
              <a:rPr lang="en-US">
                <a:solidFill>
                  <a:srgbClr val="000000"/>
                </a:solidFill>
              </a:rPr>
              <a:t>Return remaining soil to the holes.</a:t>
            </a:r>
            <a:endParaRPr sz="1000">
              <a:solidFill>
                <a:srgbClr val="000000"/>
              </a:solidFill>
            </a:endParaRPr>
          </a:p>
          <a:p>
            <a:pPr marL="0" lvl="0" indent="0" algn="l" rtl="0">
              <a:lnSpc>
                <a:spcPct val="90000"/>
              </a:lnSpc>
              <a:spcBef>
                <a:spcPts val="1000"/>
              </a:spcBef>
              <a:spcAft>
                <a:spcPts val="0"/>
              </a:spcAft>
              <a:buClr>
                <a:srgbClr val="000000"/>
              </a:buClr>
              <a:buSzPts val="1800"/>
              <a:buNone/>
            </a:pPr>
            <a:r>
              <a:rPr lang="en-US">
                <a:solidFill>
                  <a:srgbClr val="000000"/>
                </a:solidFill>
              </a:rPr>
              <a:t>Replace the soil first out last in to minimize soil disturbance.</a:t>
            </a:r>
            <a:endParaRPr/>
          </a:p>
          <a:p>
            <a:pPr marL="0" lvl="0" indent="0" algn="l" rtl="0">
              <a:lnSpc>
                <a:spcPct val="90000"/>
              </a:lnSpc>
              <a:spcBef>
                <a:spcPts val="1000"/>
              </a:spcBef>
              <a:spcAft>
                <a:spcPts val="0"/>
              </a:spcAft>
              <a:buClr>
                <a:schemeClr val="dk1"/>
              </a:buClr>
              <a:buSzPts val="1800"/>
              <a:buNone/>
            </a:pPr>
            <a:endParaRPr/>
          </a:p>
        </p:txBody>
      </p:sp>
      <p:pic>
        <p:nvPicPr>
          <p:cNvPr id="316" name="Google Shape;316;p22" descr="diagram of the star sampling pattern: from center, measure 1 m in each of these directions- N, S, E, W, NE, NW, SE, SW. Next, measure 25 cm from the center in each of the cardinal directions: N, S, E and W. "/>
          <p:cNvPicPr preferRelativeResize="0">
            <a:picLocks noGrp="1"/>
          </p:cNvPicPr>
          <p:nvPr>
            <p:ph type="body" idx="2"/>
          </p:nvPr>
        </p:nvPicPr>
        <p:blipFill rotWithShape="1">
          <a:blip r:embed="rId5">
            <a:alphaModFix/>
          </a:blip>
          <a:srcRect/>
          <a:stretch/>
        </p:blipFill>
        <p:spPr>
          <a:xfrm>
            <a:off x="5874406" y="1897644"/>
            <a:ext cx="3086101" cy="1491182"/>
          </a:xfrm>
          <a:prstGeom prst="rect">
            <a:avLst/>
          </a:prstGeom>
          <a:noFill/>
          <a:ln>
            <a:noFill/>
          </a:ln>
        </p:spPr>
      </p:pic>
      <p:pic>
        <p:nvPicPr>
          <p:cNvPr id="317" name="Google Shape;317;p22" descr="Photograph of soil removal from a hole, with a meterstick showing the depth at which the soil is removed."/>
          <p:cNvPicPr preferRelativeResize="0"/>
          <p:nvPr/>
        </p:nvPicPr>
        <p:blipFill rotWithShape="1">
          <a:blip r:embed="rId6">
            <a:alphaModFix/>
          </a:blip>
          <a:srcRect/>
          <a:stretch/>
        </p:blipFill>
        <p:spPr>
          <a:xfrm>
            <a:off x="3229661" y="4541841"/>
            <a:ext cx="3931090" cy="1821724"/>
          </a:xfrm>
          <a:prstGeom prst="rect">
            <a:avLst/>
          </a:prstGeom>
          <a:noFill/>
          <a:ln>
            <a:noFill/>
          </a:ln>
        </p:spPr>
      </p:pic>
      <p:sp>
        <p:nvSpPr>
          <p:cNvPr id="318" name="Google Shape;318;p22"/>
          <p:cNvSpPr txBox="1">
            <a:spLocks noGrp="1"/>
          </p:cNvSpPr>
          <p:nvPr>
            <p:ph type="title"/>
          </p:nvPr>
        </p:nvSpPr>
        <p:spPr>
          <a:xfrm>
            <a:off x="1501072" y="977106"/>
            <a:ext cx="6436272" cy="7413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Taking two more sets of samples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24" name="Google Shape;324;p23"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325" name="Google Shape;325;p23" descr="Menu: Depth pattern sampling"/>
          <p:cNvPicPr preferRelativeResize="0"/>
          <p:nvPr/>
        </p:nvPicPr>
        <p:blipFill rotWithShape="1">
          <a:blip r:embed="rId4">
            <a:alphaModFix/>
          </a:blip>
          <a:srcRect/>
          <a:stretch/>
        </p:blipFill>
        <p:spPr>
          <a:xfrm>
            <a:off x="0" y="-33866"/>
            <a:ext cx="1270000" cy="6891866"/>
          </a:xfrm>
          <a:prstGeom prst="rect">
            <a:avLst/>
          </a:prstGeom>
          <a:noFill/>
          <a:ln>
            <a:noFill/>
          </a:ln>
        </p:spPr>
      </p:pic>
      <p:sp>
        <p:nvSpPr>
          <p:cNvPr id="326" name="Google Shape;326;p23"/>
          <p:cNvSpPr txBox="1">
            <a:spLocks noGrp="1"/>
          </p:cNvSpPr>
          <p:nvPr>
            <p:ph type="title"/>
          </p:nvPr>
        </p:nvSpPr>
        <p:spPr>
          <a:xfrm>
            <a:off x="1454150" y="1013221"/>
            <a:ext cx="7886700" cy="715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3. Depth Profile Pattern Sampling Overview</a:t>
            </a:r>
            <a:endParaRPr/>
          </a:p>
        </p:txBody>
      </p:sp>
      <p:sp>
        <p:nvSpPr>
          <p:cNvPr id="327" name="Google Shape;327;p23"/>
          <p:cNvSpPr txBox="1">
            <a:spLocks noGrp="1"/>
          </p:cNvSpPr>
          <p:nvPr>
            <p:ph type="body" idx="1"/>
          </p:nvPr>
        </p:nvSpPr>
        <p:spPr>
          <a:xfrm>
            <a:off x="1650380" y="1793610"/>
            <a:ext cx="4329203"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i="1" dirty="0"/>
              <a:t>The Depth Profile </a:t>
            </a:r>
            <a:r>
              <a:rPr lang="en-US" dirty="0"/>
              <a:t>involves taking a sample of the top 5 cm and the use of an auger to take soil samples at depths of 10 cm, 30 cm, 60 cm, and 90 cm. Using an auger takes a bit of extra time, but this effort gathers valuable data and complements the </a:t>
            </a:r>
            <a:r>
              <a:rPr lang="en-US" i="1" u="sng" dirty="0">
                <a:solidFill>
                  <a:schemeClr val="hlink"/>
                </a:solidFill>
                <a:hlinkClick r:id="rId5"/>
              </a:rPr>
              <a:t>Soil Characterization Protocol</a:t>
            </a:r>
            <a:r>
              <a:rPr lang="en-US" dirty="0"/>
              <a:t> as well as </a:t>
            </a:r>
            <a:r>
              <a:rPr lang="en-US" i="1" u="sng" dirty="0">
                <a:solidFill>
                  <a:schemeClr val="hlink"/>
                </a:solidFill>
                <a:hlinkClick r:id="rId6"/>
              </a:rPr>
              <a:t>The Digital Multi-Day Max/Min/Current Air and Soil Temperatures Protocol.</a:t>
            </a:r>
            <a:endParaRPr dirty="0">
              <a:solidFill>
                <a:srgbClr val="000000"/>
              </a:solidFill>
            </a:endParaRPr>
          </a:p>
          <a:p>
            <a:pPr marL="0" lvl="0" indent="0" algn="just" rtl="0">
              <a:lnSpc>
                <a:spcPct val="90000"/>
              </a:lnSpc>
              <a:spcBef>
                <a:spcPts val="2200"/>
              </a:spcBef>
              <a:spcAft>
                <a:spcPts val="0"/>
              </a:spcAft>
              <a:buClr>
                <a:srgbClr val="000000"/>
              </a:buClr>
              <a:buSzPts val="1800"/>
              <a:buNone/>
            </a:pPr>
            <a:r>
              <a:rPr lang="en-US" dirty="0">
                <a:solidFill>
                  <a:srgbClr val="000000"/>
                </a:solidFill>
              </a:rPr>
              <a:t>For this protocol, use the Star Pattern Sampling. </a:t>
            </a:r>
            <a:endParaRPr dirty="0"/>
          </a:p>
          <a:p>
            <a:pPr marL="0" lvl="0" indent="0" algn="just" rtl="0">
              <a:lnSpc>
                <a:spcPct val="90000"/>
              </a:lnSpc>
              <a:spcBef>
                <a:spcPts val="2200"/>
              </a:spcBef>
              <a:spcAft>
                <a:spcPts val="0"/>
              </a:spcAft>
              <a:buClr>
                <a:schemeClr val="dk1"/>
              </a:buClr>
              <a:buSzPts val="2000"/>
              <a:buNone/>
            </a:pPr>
            <a:endParaRPr sz="2000" dirty="0">
              <a:solidFill>
                <a:srgbClr val="000000"/>
              </a:solidFill>
            </a:endParaRPr>
          </a:p>
        </p:txBody>
      </p:sp>
      <p:pic>
        <p:nvPicPr>
          <p:cNvPr id="328" name="Google Shape;328;p23" descr="Diagram showing how a series of stacked samples are removed from an auger hole, at 5, 10, 30, 60, and 90 cm depths."/>
          <p:cNvPicPr preferRelativeResize="0">
            <a:picLocks noGrp="1"/>
          </p:cNvPicPr>
          <p:nvPr>
            <p:ph type="body" idx="2"/>
          </p:nvPr>
        </p:nvPicPr>
        <p:blipFill rotWithShape="1">
          <a:blip r:embed="rId7">
            <a:alphaModFix/>
          </a:blip>
          <a:srcRect/>
          <a:stretch/>
        </p:blipFill>
        <p:spPr>
          <a:xfrm>
            <a:off x="6163733" y="1665817"/>
            <a:ext cx="2501900" cy="3492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35" name="Google Shape;335;p24"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336" name="Google Shape;336;p24" descr="Menu: Depth pattern sampling"/>
          <p:cNvPicPr preferRelativeResize="0"/>
          <p:nvPr/>
        </p:nvPicPr>
        <p:blipFill rotWithShape="1">
          <a:blip r:embed="rId4">
            <a:alphaModFix/>
          </a:blip>
          <a:srcRect/>
          <a:stretch/>
        </p:blipFill>
        <p:spPr>
          <a:xfrm>
            <a:off x="0" y="-33866"/>
            <a:ext cx="1270000" cy="6891866"/>
          </a:xfrm>
          <a:prstGeom prst="rect">
            <a:avLst/>
          </a:prstGeom>
          <a:noFill/>
          <a:ln>
            <a:noFill/>
          </a:ln>
        </p:spPr>
      </p:pic>
      <p:sp>
        <p:nvSpPr>
          <p:cNvPr id="337" name="Google Shape;337;p24"/>
          <p:cNvSpPr txBox="1">
            <a:spLocks noGrp="1"/>
          </p:cNvSpPr>
          <p:nvPr>
            <p:ph type="title"/>
          </p:nvPr>
        </p:nvSpPr>
        <p:spPr>
          <a:xfrm>
            <a:off x="1257300" y="977106"/>
            <a:ext cx="7035362" cy="7579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Depth profile: star sampling pattern- 0-5 cm</a:t>
            </a:r>
            <a:endParaRPr/>
          </a:p>
        </p:txBody>
      </p:sp>
      <p:sp>
        <p:nvSpPr>
          <p:cNvPr id="338" name="Google Shape;338;p24"/>
          <p:cNvSpPr txBox="1">
            <a:spLocks noGrp="1"/>
          </p:cNvSpPr>
          <p:nvPr>
            <p:ph type="body" idx="1"/>
          </p:nvPr>
        </p:nvSpPr>
        <p:spPr>
          <a:xfrm>
            <a:off x="1714913" y="3342848"/>
            <a:ext cx="4922953" cy="3149392"/>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90000"/>
              </a:lnSpc>
              <a:spcBef>
                <a:spcPts val="0"/>
              </a:spcBef>
              <a:spcAft>
                <a:spcPts val="0"/>
              </a:spcAft>
              <a:buClr>
                <a:srgbClr val="000000"/>
              </a:buClr>
              <a:buSzPts val="1800"/>
              <a:buFont typeface="Arial"/>
              <a:buChar char="•"/>
            </a:pPr>
            <a:r>
              <a:rPr lang="en-US">
                <a:solidFill>
                  <a:srgbClr val="000000"/>
                </a:solidFill>
              </a:rPr>
              <a:t>Locate a sampling point on your sampling star.</a:t>
            </a:r>
            <a:endParaRPr/>
          </a:p>
          <a:p>
            <a:pPr marL="285750" lvl="0" indent="-285750" algn="l" rtl="0">
              <a:lnSpc>
                <a:spcPct val="90000"/>
              </a:lnSpc>
              <a:spcBef>
                <a:spcPts val="2200"/>
              </a:spcBef>
              <a:spcAft>
                <a:spcPts val="0"/>
              </a:spcAft>
              <a:buClr>
                <a:srgbClr val="000000"/>
              </a:buClr>
              <a:buSzPts val="1800"/>
              <a:buFont typeface="Arial"/>
              <a:buChar char="•"/>
            </a:pPr>
            <a:r>
              <a:rPr lang="en-US">
                <a:solidFill>
                  <a:srgbClr val="000000"/>
                </a:solidFill>
              </a:rPr>
              <a:t>Cut or pull away any grass or groundcover above every sample point.</a:t>
            </a:r>
            <a:endParaRPr/>
          </a:p>
          <a:p>
            <a:pPr marL="285750" lvl="0" indent="-285750" algn="l" rtl="0">
              <a:lnSpc>
                <a:spcPct val="90000"/>
              </a:lnSpc>
              <a:spcBef>
                <a:spcPts val="2200"/>
              </a:spcBef>
              <a:spcAft>
                <a:spcPts val="0"/>
              </a:spcAft>
              <a:buClr>
                <a:srgbClr val="000000"/>
              </a:buClr>
              <a:buSzPts val="1800"/>
              <a:buFont typeface="Arial"/>
              <a:buChar char="•"/>
            </a:pPr>
            <a:r>
              <a:rPr lang="en-US">
                <a:solidFill>
                  <a:srgbClr val="000000"/>
                </a:solidFill>
              </a:rPr>
              <a:t>Dig a hole 10-15 cm in diameter down to 5 cm.</a:t>
            </a:r>
            <a:endParaRPr/>
          </a:p>
          <a:p>
            <a:pPr marL="285750" lvl="0" indent="-285750" algn="l" rtl="0">
              <a:lnSpc>
                <a:spcPct val="90000"/>
              </a:lnSpc>
              <a:spcBef>
                <a:spcPts val="2200"/>
              </a:spcBef>
              <a:spcAft>
                <a:spcPts val="0"/>
              </a:spcAft>
              <a:buClr>
                <a:srgbClr val="000000"/>
              </a:buClr>
              <a:buSzPts val="1800"/>
              <a:buFont typeface="Arial"/>
              <a:buChar char="•"/>
            </a:pPr>
            <a:r>
              <a:rPr lang="en-US">
                <a:solidFill>
                  <a:srgbClr val="000000"/>
                </a:solidFill>
              </a:rPr>
              <a:t>Leave this soil loose in the hole.</a:t>
            </a:r>
            <a:endParaRPr/>
          </a:p>
          <a:p>
            <a:pPr marL="285750" lvl="0" indent="-285750" algn="l" rtl="0">
              <a:lnSpc>
                <a:spcPct val="90000"/>
              </a:lnSpc>
              <a:spcBef>
                <a:spcPts val="2200"/>
              </a:spcBef>
              <a:spcAft>
                <a:spcPts val="0"/>
              </a:spcAft>
              <a:buClr>
                <a:srgbClr val="000000"/>
              </a:buClr>
              <a:buSzPts val="1800"/>
              <a:buFont typeface="Arial"/>
              <a:buChar char="•"/>
            </a:pPr>
            <a:r>
              <a:rPr lang="en-US">
                <a:solidFill>
                  <a:srgbClr val="000000"/>
                </a:solidFill>
              </a:rPr>
              <a:t>Remove any rocks larger than a pea (about 5 mm), large roots, worms, grubs, and other animals from the loose soil. </a:t>
            </a:r>
            <a:endParaRPr/>
          </a:p>
          <a:p>
            <a:pPr marL="0" lvl="0" indent="0" algn="l" rtl="0">
              <a:lnSpc>
                <a:spcPct val="90000"/>
              </a:lnSpc>
              <a:spcBef>
                <a:spcPts val="2000"/>
              </a:spcBef>
              <a:spcAft>
                <a:spcPts val="0"/>
              </a:spcAft>
              <a:buClr>
                <a:schemeClr val="dk1"/>
              </a:buClr>
              <a:buSzPts val="1800"/>
              <a:buNone/>
            </a:pPr>
            <a:endParaRPr/>
          </a:p>
        </p:txBody>
      </p:sp>
      <p:pic>
        <p:nvPicPr>
          <p:cNvPr id="339" name="Google Shape;339;p24" descr="diagram of the star sampling pattern: from center, measure 1 m in each of these directions- N, S, E, W, NE, NW, SE, SW. Next, measure 25 cm from the center in each of the cardinal directions: N, S, E and W. "/>
          <p:cNvPicPr preferRelativeResize="0">
            <a:picLocks noGrp="1"/>
          </p:cNvPicPr>
          <p:nvPr>
            <p:ph type="body" idx="2"/>
          </p:nvPr>
        </p:nvPicPr>
        <p:blipFill rotWithShape="1">
          <a:blip r:embed="rId5">
            <a:alphaModFix/>
          </a:blip>
          <a:srcRect/>
          <a:stretch/>
        </p:blipFill>
        <p:spPr>
          <a:xfrm>
            <a:off x="2173815" y="1735101"/>
            <a:ext cx="3086101" cy="1491182"/>
          </a:xfrm>
          <a:prstGeom prst="rect">
            <a:avLst/>
          </a:prstGeom>
          <a:noFill/>
          <a:ln>
            <a:noFill/>
          </a:ln>
        </p:spPr>
      </p:pic>
      <p:pic>
        <p:nvPicPr>
          <p:cNvPr id="340" name="Google Shape;340;p24" descr="Photographs showing the trowel being used to scape away grass and groundcover, then used to dig a hole at the sample flag. "/>
          <p:cNvPicPr preferRelativeResize="0"/>
          <p:nvPr/>
        </p:nvPicPr>
        <p:blipFill rotWithShape="1">
          <a:blip r:embed="rId6">
            <a:alphaModFix/>
          </a:blip>
          <a:srcRect/>
          <a:stretch/>
        </p:blipFill>
        <p:spPr>
          <a:xfrm>
            <a:off x="6999889" y="1878703"/>
            <a:ext cx="1843543" cy="433291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46" name="Google Shape;346;p25"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347" name="Google Shape;347;p25" descr="Menu: Depth pattern sampling"/>
          <p:cNvPicPr preferRelativeResize="0"/>
          <p:nvPr/>
        </p:nvPicPr>
        <p:blipFill rotWithShape="1">
          <a:blip r:embed="rId4">
            <a:alphaModFix/>
          </a:blip>
          <a:srcRect/>
          <a:stretch/>
        </p:blipFill>
        <p:spPr>
          <a:xfrm>
            <a:off x="0" y="-33866"/>
            <a:ext cx="1270000" cy="6891866"/>
          </a:xfrm>
          <a:prstGeom prst="rect">
            <a:avLst/>
          </a:prstGeom>
          <a:noFill/>
          <a:ln>
            <a:noFill/>
          </a:ln>
        </p:spPr>
      </p:pic>
      <p:sp>
        <p:nvSpPr>
          <p:cNvPr id="348" name="Google Shape;348;p25"/>
          <p:cNvSpPr txBox="1">
            <a:spLocks noGrp="1"/>
          </p:cNvSpPr>
          <p:nvPr>
            <p:ph type="title"/>
          </p:nvPr>
        </p:nvSpPr>
        <p:spPr>
          <a:xfrm>
            <a:off x="1257300" y="977106"/>
            <a:ext cx="7886700" cy="69403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Depth Profile- taking samples at 30, 60, and 90 cm</a:t>
            </a:r>
            <a:endParaRPr/>
          </a:p>
        </p:txBody>
      </p:sp>
      <p:sp>
        <p:nvSpPr>
          <p:cNvPr id="349" name="Google Shape;349;p25"/>
          <p:cNvSpPr txBox="1">
            <a:spLocks noGrp="1"/>
          </p:cNvSpPr>
          <p:nvPr>
            <p:ph type="body" idx="1"/>
          </p:nvPr>
        </p:nvSpPr>
        <p:spPr>
          <a:xfrm>
            <a:off x="1487577" y="1851685"/>
            <a:ext cx="6965047" cy="30392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a:solidFill>
                  <a:srgbClr val="000000"/>
                </a:solidFill>
              </a:rPr>
              <a:t>Use the auger to obtain samples centered at 30, 60, and 90 cm</a:t>
            </a:r>
            <a:endParaRPr/>
          </a:p>
        </p:txBody>
      </p:sp>
      <p:pic>
        <p:nvPicPr>
          <p:cNvPr id="350" name="Google Shape;350;p25" descr="Photograph of an auger being pushed into the soil."/>
          <p:cNvPicPr preferRelativeResize="0">
            <a:picLocks noGrp="1"/>
          </p:cNvPicPr>
          <p:nvPr>
            <p:ph type="body" idx="2"/>
          </p:nvPr>
        </p:nvPicPr>
        <p:blipFill rotWithShape="1">
          <a:blip r:embed="rId5">
            <a:alphaModFix/>
          </a:blip>
          <a:srcRect/>
          <a:stretch/>
        </p:blipFill>
        <p:spPr>
          <a:xfrm>
            <a:off x="2967752" y="2519599"/>
            <a:ext cx="4570473" cy="40195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57" name="Google Shape;357;p26"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358" name="Google Shape;358;p26" descr="Menu: Depth pattern sampling"/>
          <p:cNvPicPr preferRelativeResize="0"/>
          <p:nvPr/>
        </p:nvPicPr>
        <p:blipFill rotWithShape="1">
          <a:blip r:embed="rId4">
            <a:alphaModFix/>
          </a:blip>
          <a:srcRect/>
          <a:stretch/>
        </p:blipFill>
        <p:spPr>
          <a:xfrm>
            <a:off x="0" y="-33866"/>
            <a:ext cx="1270000" cy="6891866"/>
          </a:xfrm>
          <a:prstGeom prst="rect">
            <a:avLst/>
          </a:prstGeom>
          <a:noFill/>
          <a:ln>
            <a:noFill/>
          </a:ln>
        </p:spPr>
      </p:pic>
      <p:sp>
        <p:nvSpPr>
          <p:cNvPr id="359" name="Google Shape;359;p26"/>
          <p:cNvSpPr txBox="1">
            <a:spLocks noGrp="1"/>
          </p:cNvSpPr>
          <p:nvPr>
            <p:ph type="title"/>
          </p:nvPr>
        </p:nvSpPr>
        <p:spPr>
          <a:xfrm>
            <a:off x="1454150" y="1013221"/>
            <a:ext cx="7886700" cy="715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Place samples in containers</a:t>
            </a:r>
            <a:endParaRPr dirty="0"/>
          </a:p>
        </p:txBody>
      </p:sp>
      <p:sp>
        <p:nvSpPr>
          <p:cNvPr id="360" name="Google Shape;360;p26"/>
          <p:cNvSpPr txBox="1">
            <a:spLocks noGrp="1"/>
          </p:cNvSpPr>
          <p:nvPr>
            <p:ph type="body" idx="1"/>
          </p:nvPr>
        </p:nvSpPr>
        <p:spPr>
          <a:xfrm>
            <a:off x="1511300" y="1793610"/>
            <a:ext cx="5112524" cy="5864021"/>
          </a:xfrm>
          <a:prstGeom prst="rect">
            <a:avLst/>
          </a:prstGeom>
          <a:noFill/>
          <a:ln>
            <a:noFill/>
          </a:ln>
        </p:spPr>
        <p:txBody>
          <a:bodyPr spcFirstLastPara="1" wrap="square" lIns="91425" tIns="45700" rIns="91425" bIns="45700" anchor="t" anchorCtr="0">
            <a:normAutofit/>
          </a:bodyPr>
          <a:lstStyle/>
          <a:p>
            <a:pPr marL="0" lvl="0" indent="0">
              <a:spcBef>
                <a:spcPts val="0"/>
              </a:spcBef>
              <a:buClr>
                <a:srgbClr val="000000"/>
              </a:buClr>
            </a:pPr>
            <a:r>
              <a:rPr lang="en-US" dirty="0"/>
              <a:t>Use your trowel to fill a soil container with at least 100 g of the loose soil. If a soil oven will be used to dry the soil, a can (not a plastic bag) should be used as a sample container. </a:t>
            </a:r>
            <a:r>
              <a:rPr lang="en-US" dirty="0">
                <a:solidFill>
                  <a:srgbClr val="000000"/>
                </a:solidFill>
              </a:rPr>
              <a:t>Immediately seal the container to hold in the moisture.</a:t>
            </a:r>
            <a:endParaRPr dirty="0"/>
          </a:p>
          <a:p>
            <a:pPr marL="0" lvl="0" indent="0" algn="l" rtl="0">
              <a:lnSpc>
                <a:spcPct val="90000"/>
              </a:lnSpc>
              <a:spcBef>
                <a:spcPts val="2200"/>
              </a:spcBef>
              <a:spcAft>
                <a:spcPts val="0"/>
              </a:spcAft>
              <a:buClr>
                <a:srgbClr val="000000"/>
              </a:buClr>
              <a:buSzPts val="1800"/>
              <a:buNone/>
            </a:pPr>
            <a:r>
              <a:rPr lang="en-US" dirty="0">
                <a:solidFill>
                  <a:srgbClr val="000000"/>
                </a:solidFill>
              </a:rPr>
              <a:t>If you are using resealable bags, label each bag with the date, site name, and location in your star sample grid.</a:t>
            </a:r>
            <a:endParaRPr dirty="0"/>
          </a:p>
          <a:p>
            <a:pPr marL="0" lvl="0" indent="0" algn="l" rtl="0">
              <a:lnSpc>
                <a:spcPct val="90000"/>
              </a:lnSpc>
              <a:spcBef>
                <a:spcPts val="2200"/>
              </a:spcBef>
              <a:spcAft>
                <a:spcPts val="0"/>
              </a:spcAft>
              <a:buClr>
                <a:srgbClr val="000000"/>
              </a:buClr>
              <a:buSzPts val="1800"/>
              <a:buNone/>
            </a:pPr>
            <a:r>
              <a:rPr lang="en-US" dirty="0">
                <a:solidFill>
                  <a:srgbClr val="000000"/>
                </a:solidFill>
              </a:rPr>
              <a:t>Return remaining soil to the hole. Replace the soil - last out, first in-, to minimize disturbing the soil.</a:t>
            </a:r>
            <a:endParaRPr dirty="0"/>
          </a:p>
          <a:p>
            <a:pPr marL="0" lvl="0" indent="0" algn="l" rtl="0">
              <a:lnSpc>
                <a:spcPct val="100000"/>
              </a:lnSpc>
              <a:spcBef>
                <a:spcPts val="2000"/>
              </a:spcBef>
              <a:spcAft>
                <a:spcPts val="0"/>
              </a:spcAft>
              <a:buClr>
                <a:srgbClr val="000000"/>
              </a:buClr>
              <a:buSzPts val="1800"/>
              <a:buNone/>
            </a:pPr>
            <a:r>
              <a:rPr lang="en-US" dirty="0">
                <a:solidFill>
                  <a:srgbClr val="000000"/>
                </a:solidFill>
              </a:rPr>
              <a:t>At the end of the sampling process, you should have 5 containers of soil taken from your depth profile.</a:t>
            </a:r>
            <a:endParaRPr dirty="0"/>
          </a:p>
          <a:p>
            <a:pPr marL="0" lvl="0" indent="0" algn="l" rtl="0">
              <a:lnSpc>
                <a:spcPct val="90000"/>
              </a:lnSpc>
              <a:spcBef>
                <a:spcPts val="1000"/>
              </a:spcBef>
              <a:spcAft>
                <a:spcPts val="0"/>
              </a:spcAft>
              <a:buClr>
                <a:srgbClr val="000000"/>
              </a:buClr>
              <a:buSzPts val="1800"/>
              <a:buNone/>
            </a:pPr>
            <a:r>
              <a:rPr lang="en-US" dirty="0">
                <a:solidFill>
                  <a:srgbClr val="000000"/>
                </a:solidFill>
              </a:rPr>
              <a:t>You are done! </a:t>
            </a:r>
            <a:endParaRPr dirty="0"/>
          </a:p>
          <a:p>
            <a:pPr marL="0" lvl="0" indent="0" algn="l" rtl="0">
              <a:lnSpc>
                <a:spcPct val="90000"/>
              </a:lnSpc>
              <a:spcBef>
                <a:spcPts val="1200"/>
              </a:spcBef>
              <a:spcAft>
                <a:spcPts val="0"/>
              </a:spcAft>
              <a:buClr>
                <a:srgbClr val="000000"/>
              </a:buClr>
              <a:buSzPts val="2000"/>
              <a:buNone/>
            </a:pPr>
            <a:r>
              <a:rPr lang="en-US" sz="2000" dirty="0">
                <a:solidFill>
                  <a:srgbClr val="000000"/>
                </a:solidFill>
              </a:rPr>
              <a:t> </a:t>
            </a:r>
            <a:endParaRPr dirty="0"/>
          </a:p>
        </p:txBody>
      </p:sp>
      <p:pic>
        <p:nvPicPr>
          <p:cNvPr id="361" name="Google Shape;361;p26" descr="Photograph of a student placing soil into a plastic bag, using a trowel, and labeling the bag with date, site name, and location. "/>
          <p:cNvPicPr preferRelativeResize="0">
            <a:picLocks noGrp="1"/>
          </p:cNvPicPr>
          <p:nvPr>
            <p:ph type="body" idx="2"/>
          </p:nvPr>
        </p:nvPicPr>
        <p:blipFill rotWithShape="1">
          <a:blip r:embed="rId5">
            <a:alphaModFix/>
          </a:blip>
          <a:srcRect/>
          <a:stretch/>
        </p:blipFill>
        <p:spPr>
          <a:xfrm>
            <a:off x="6623824" y="1370939"/>
            <a:ext cx="2480001" cy="528148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67" name="Google Shape;367;p27"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368" name="Google Shape;368;p27" descr="Menu: Taking lab measurements"/>
          <p:cNvPicPr preferRelativeResize="0"/>
          <p:nvPr/>
        </p:nvPicPr>
        <p:blipFill rotWithShape="1">
          <a:blip r:embed="rId4">
            <a:alphaModFix/>
          </a:blip>
          <a:srcRect/>
          <a:stretch/>
        </p:blipFill>
        <p:spPr>
          <a:xfrm>
            <a:off x="-10430" y="-33866"/>
            <a:ext cx="1259255" cy="6891866"/>
          </a:xfrm>
          <a:prstGeom prst="rect">
            <a:avLst/>
          </a:prstGeom>
          <a:noFill/>
          <a:ln>
            <a:noFill/>
          </a:ln>
        </p:spPr>
      </p:pic>
      <p:sp>
        <p:nvSpPr>
          <p:cNvPr id="369" name="Google Shape;369;p27"/>
          <p:cNvSpPr txBox="1">
            <a:spLocks noGrp="1"/>
          </p:cNvSpPr>
          <p:nvPr>
            <p:ph type="title"/>
          </p:nvPr>
        </p:nvSpPr>
        <p:spPr>
          <a:xfrm>
            <a:off x="1297058" y="63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Soil Moisture Gravimetric – Lab Measurements</a:t>
            </a:r>
            <a:endParaRPr/>
          </a:p>
        </p:txBody>
      </p:sp>
      <p:pic>
        <p:nvPicPr>
          <p:cNvPr id="370" name="Google Shape;370;p27" descr="Photograph of a heat lamp drying a sample found in an open plastic bag."/>
          <p:cNvPicPr preferRelativeResize="0">
            <a:picLocks noGrp="1"/>
          </p:cNvPicPr>
          <p:nvPr>
            <p:ph type="body" idx="2"/>
          </p:nvPr>
        </p:nvPicPr>
        <p:blipFill rotWithShape="1">
          <a:blip r:embed="rId5">
            <a:alphaModFix/>
          </a:blip>
          <a:srcRect/>
          <a:stretch/>
        </p:blipFill>
        <p:spPr>
          <a:xfrm>
            <a:off x="3202499" y="1619184"/>
            <a:ext cx="3488233" cy="472009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77" name="Google Shape;377;p28"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378" name="Google Shape;378;p28" descr="Menu: Taking lab measurements"/>
          <p:cNvPicPr preferRelativeResize="0"/>
          <p:nvPr/>
        </p:nvPicPr>
        <p:blipFill rotWithShape="1">
          <a:blip r:embed="rId4">
            <a:alphaModFix/>
          </a:blip>
          <a:srcRect/>
          <a:stretch/>
        </p:blipFill>
        <p:spPr>
          <a:xfrm>
            <a:off x="-10430" y="-33866"/>
            <a:ext cx="1259255" cy="6891866"/>
          </a:xfrm>
          <a:prstGeom prst="rect">
            <a:avLst/>
          </a:prstGeom>
          <a:noFill/>
          <a:ln>
            <a:noFill/>
          </a:ln>
        </p:spPr>
      </p:pic>
      <p:sp>
        <p:nvSpPr>
          <p:cNvPr id="379" name="Google Shape;379;p28"/>
          <p:cNvSpPr txBox="1">
            <a:spLocks noGrp="1"/>
          </p:cNvSpPr>
          <p:nvPr>
            <p:ph type="title"/>
          </p:nvPr>
        </p:nvSpPr>
        <p:spPr>
          <a:xfrm>
            <a:off x="1297058" y="63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Required Materials for Lab Procedures </a:t>
            </a:r>
            <a:r>
              <a:rPr lang="en-US">
                <a:solidFill>
                  <a:schemeClr val="lt1"/>
                </a:solidFill>
              </a:rPr>
              <a:t>1</a:t>
            </a:r>
            <a:endParaRPr/>
          </a:p>
        </p:txBody>
      </p:sp>
      <p:sp>
        <p:nvSpPr>
          <p:cNvPr id="380" name="Google Shape;380;p28"/>
          <p:cNvSpPr txBox="1">
            <a:spLocks noGrp="1"/>
          </p:cNvSpPr>
          <p:nvPr>
            <p:ph type="body" idx="1"/>
          </p:nvPr>
        </p:nvSpPr>
        <p:spPr>
          <a:xfrm>
            <a:off x="1354208" y="2087534"/>
            <a:ext cx="3886200"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000000"/>
              </a:buClr>
              <a:buSzPts val="1800"/>
              <a:buFont typeface="Arial"/>
              <a:buChar char="•"/>
            </a:pPr>
            <a:r>
              <a:rPr lang="en-US">
                <a:solidFill>
                  <a:srgbClr val="000000"/>
                </a:solidFill>
              </a:rPr>
              <a:t>Soil drying method (either soil drying oven or approved warming/heat lights)</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Thermometer capable of measuring to 110°C (if using a drying oven)</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Soil Samples in containers suitable for your drying method</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Balance or scale with 0.1 g sensitivity and at least 400 g capacity (600 g recommended) </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Hot pads or oven mitts  </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GLOBE Data Entry app </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Permanent marker </a:t>
            </a:r>
            <a:endParaRPr/>
          </a:p>
        </p:txBody>
      </p:sp>
      <p:pic>
        <p:nvPicPr>
          <p:cNvPr id="381" name="Google Shape;381;p28" descr="photograph of soil in an open plastic bag, ready for drying the sample."/>
          <p:cNvPicPr preferRelativeResize="0">
            <a:picLocks noGrp="1"/>
          </p:cNvPicPr>
          <p:nvPr>
            <p:ph type="body" idx="2"/>
          </p:nvPr>
        </p:nvPicPr>
        <p:blipFill rotWithShape="1">
          <a:blip r:embed="rId5">
            <a:alphaModFix/>
          </a:blip>
          <a:srcRect/>
          <a:stretch/>
        </p:blipFill>
        <p:spPr>
          <a:xfrm>
            <a:off x="5534722" y="2156283"/>
            <a:ext cx="2873298" cy="383106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88" name="Google Shape;388;p29"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389" name="Google Shape;389;p29" descr="Menu: Taking lab measurements"/>
          <p:cNvPicPr preferRelativeResize="0"/>
          <p:nvPr/>
        </p:nvPicPr>
        <p:blipFill rotWithShape="1">
          <a:blip r:embed="rId4">
            <a:alphaModFix/>
          </a:blip>
          <a:srcRect/>
          <a:stretch/>
        </p:blipFill>
        <p:spPr>
          <a:xfrm>
            <a:off x="-10430" y="-33866"/>
            <a:ext cx="1259255" cy="6891866"/>
          </a:xfrm>
          <a:prstGeom prst="rect">
            <a:avLst/>
          </a:prstGeom>
          <a:noFill/>
          <a:ln>
            <a:noFill/>
          </a:ln>
        </p:spPr>
      </p:pic>
      <p:sp>
        <p:nvSpPr>
          <p:cNvPr id="390" name="Google Shape;390;p29"/>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Soil Moisture Gravimetric Lab Procedure</a:t>
            </a:r>
            <a:endParaRPr/>
          </a:p>
        </p:txBody>
      </p:sp>
      <p:sp>
        <p:nvSpPr>
          <p:cNvPr id="391" name="Google Shape;391;p29"/>
          <p:cNvSpPr txBox="1">
            <a:spLocks noGrp="1"/>
          </p:cNvSpPr>
          <p:nvPr>
            <p:ph type="body" idx="1"/>
          </p:nvPr>
        </p:nvSpPr>
        <p:spPr>
          <a:xfrm>
            <a:off x="1600822" y="1735931"/>
            <a:ext cx="4482897"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000000"/>
              </a:buClr>
              <a:buSzPts val="1800"/>
              <a:buFont typeface="Arial"/>
              <a:buChar char="•"/>
            </a:pPr>
            <a:r>
              <a:rPr lang="en-US">
                <a:solidFill>
                  <a:srgbClr val="000000"/>
                </a:solidFill>
              </a:rPr>
              <a:t>If using an electronic balance, check that the balance measures in grams and is zeroed properly.</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If you are using sample cans, remove the lids from each soil sample.</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If you are using bags, get the mass with the bag closed.</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Weigh each sample and record the mass to the nearest 0.1 g as the Wet Mass.</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Select the Date Entry page that corresponds to your collection method – Star Pattern, Transect, or Depth Profile.</a:t>
            </a:r>
            <a:endParaRPr/>
          </a:p>
          <a:p>
            <a:pPr marL="0" lvl="0" indent="0" algn="l" rtl="0">
              <a:lnSpc>
                <a:spcPct val="90000"/>
              </a:lnSpc>
              <a:spcBef>
                <a:spcPts val="1000"/>
              </a:spcBef>
              <a:spcAft>
                <a:spcPts val="0"/>
              </a:spcAft>
              <a:buClr>
                <a:srgbClr val="000000"/>
              </a:buClr>
              <a:buSzPts val="1800"/>
              <a:buNone/>
            </a:pPr>
            <a:r>
              <a:rPr lang="en-US">
                <a:solidFill>
                  <a:srgbClr val="000000"/>
                </a:solidFill>
              </a:rPr>
              <a:t>Note: Calibrate your scale or balance according to the manufacturer’s instructions.</a:t>
            </a:r>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457200" lvl="0" indent="-356616" algn="l" rtl="0">
              <a:lnSpc>
                <a:spcPct val="90000"/>
              </a:lnSpc>
              <a:spcBef>
                <a:spcPts val="1200"/>
              </a:spcBef>
              <a:spcAft>
                <a:spcPts val="0"/>
              </a:spcAft>
              <a:buClr>
                <a:schemeClr val="dk1"/>
              </a:buClr>
              <a:buSzPts val="1800"/>
              <a:buNone/>
            </a:pPr>
            <a:endParaRPr>
              <a:solidFill>
                <a:srgbClr val="000000"/>
              </a:solidFill>
            </a:endParaRPr>
          </a:p>
        </p:txBody>
      </p:sp>
      <p:pic>
        <p:nvPicPr>
          <p:cNvPr id="392" name="Google Shape;392;p29" descr="Photograph of a digital balance reading 0.0 g, and an photograph of a balance with a wet soil sample being weighed in a plastic bag. "/>
          <p:cNvPicPr preferRelativeResize="0">
            <a:picLocks noGrp="1"/>
          </p:cNvPicPr>
          <p:nvPr>
            <p:ph type="body" idx="2"/>
          </p:nvPr>
        </p:nvPicPr>
        <p:blipFill rotWithShape="1">
          <a:blip r:embed="rId5">
            <a:alphaModFix/>
          </a:blip>
          <a:srcRect/>
          <a:stretch/>
        </p:blipFill>
        <p:spPr>
          <a:xfrm>
            <a:off x="6083719" y="1714766"/>
            <a:ext cx="2801686" cy="43513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8" name="Google Shape;108;p3" descr="Soil Moisture Gravimetric"/>
          <p:cNvPicPr preferRelativeResize="0"/>
          <p:nvPr/>
        </p:nvPicPr>
        <p:blipFill rotWithShape="1">
          <a:blip r:embed="rId3">
            <a:alphaModFix/>
          </a:blip>
          <a:srcRect/>
          <a:stretch/>
        </p:blipFill>
        <p:spPr>
          <a:xfrm>
            <a:off x="1253662" y="0"/>
            <a:ext cx="7920482" cy="977132"/>
          </a:xfrm>
          <a:prstGeom prst="rect">
            <a:avLst/>
          </a:prstGeom>
          <a:noFill/>
          <a:ln>
            <a:noFill/>
          </a:ln>
        </p:spPr>
      </p:pic>
      <p:pic>
        <p:nvPicPr>
          <p:cNvPr id="109" name="Google Shape;109;p3" descr="Menu: Why measure soil moisture?"/>
          <p:cNvPicPr preferRelativeResize="0"/>
          <p:nvPr/>
        </p:nvPicPr>
        <p:blipFill rotWithShape="1">
          <a:blip r:embed="rId4">
            <a:alphaModFix/>
          </a:blip>
          <a:srcRect/>
          <a:stretch/>
        </p:blipFill>
        <p:spPr>
          <a:xfrm>
            <a:off x="-36441" y="-33866"/>
            <a:ext cx="1290103" cy="6891866"/>
          </a:xfrm>
          <a:prstGeom prst="rect">
            <a:avLst/>
          </a:prstGeom>
          <a:noFill/>
          <a:ln>
            <a:noFill/>
          </a:ln>
        </p:spPr>
      </p:pic>
      <p:sp>
        <p:nvSpPr>
          <p:cNvPr id="110" name="Google Shape;110;p3"/>
          <p:cNvSpPr txBox="1">
            <a:spLocks noGrp="1"/>
          </p:cNvSpPr>
          <p:nvPr>
            <p:ph type="title"/>
          </p:nvPr>
        </p:nvSpPr>
        <p:spPr>
          <a:xfrm>
            <a:off x="1526117" y="8580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The Role of Soil Moisture in the Environment</a:t>
            </a:r>
            <a:endParaRPr/>
          </a:p>
        </p:txBody>
      </p:sp>
      <p:sp>
        <p:nvSpPr>
          <p:cNvPr id="111" name="Google Shape;111;p3"/>
          <p:cNvSpPr txBox="1">
            <a:spLocks noGrp="1"/>
          </p:cNvSpPr>
          <p:nvPr>
            <p:ph type="body" idx="1"/>
          </p:nvPr>
        </p:nvSpPr>
        <p:spPr>
          <a:xfrm>
            <a:off x="1482343" y="1670844"/>
            <a:ext cx="7346950" cy="20036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700"/>
              <a:buNone/>
            </a:pPr>
            <a:endParaRPr sz="1700">
              <a:solidFill>
                <a:srgbClr val="000000"/>
              </a:solidFill>
            </a:endParaRPr>
          </a:p>
          <a:p>
            <a:pPr marL="0" lvl="0" indent="0" algn="l" rtl="0">
              <a:lnSpc>
                <a:spcPct val="90000"/>
              </a:lnSpc>
              <a:spcBef>
                <a:spcPts val="1000"/>
              </a:spcBef>
              <a:spcAft>
                <a:spcPts val="0"/>
              </a:spcAft>
              <a:buClr>
                <a:srgbClr val="000000"/>
              </a:buClr>
              <a:buSzPts val="1700"/>
              <a:buNone/>
            </a:pPr>
            <a:r>
              <a:rPr lang="en-US" sz="1700">
                <a:solidFill>
                  <a:srgbClr val="000000"/>
                </a:solidFill>
              </a:rPr>
              <a:t>Soil acts like a sponge spread across the land surface. It absorbs rain and snowmelt, slows run-off and helps to control flooding. The absorbed water is held on soil particle surfaces and in pore spaces between particles. This water is available for use by plants. Some of this water evaporates back into the air; some of this water is transpired by plants; some drains through the soil into groundwater.</a:t>
            </a:r>
            <a:endParaRPr sz="1400">
              <a:solidFill>
                <a:srgbClr val="000000"/>
              </a:solidFill>
            </a:endParaRPr>
          </a:p>
        </p:txBody>
      </p:sp>
      <p:pic>
        <p:nvPicPr>
          <p:cNvPr id="112" name="Google Shape;112;p3" descr="Soil moisture is important because it affects plant nutrient uptake, water for plant use, water storage, atmospheric humidity, weathering and flooding. "/>
          <p:cNvPicPr preferRelativeResize="0"/>
          <p:nvPr/>
        </p:nvPicPr>
        <p:blipFill rotWithShape="1">
          <a:blip r:embed="rId5">
            <a:alphaModFix/>
          </a:blip>
          <a:srcRect/>
          <a:stretch/>
        </p:blipFill>
        <p:spPr>
          <a:xfrm>
            <a:off x="1482343" y="3705321"/>
            <a:ext cx="7333001" cy="241989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99" name="Google Shape;399;p30"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400" name="Google Shape;400;p30" descr="Menu: Taking lab measurements"/>
          <p:cNvPicPr preferRelativeResize="0"/>
          <p:nvPr/>
        </p:nvPicPr>
        <p:blipFill rotWithShape="1">
          <a:blip r:embed="rId4">
            <a:alphaModFix/>
          </a:blip>
          <a:srcRect/>
          <a:stretch/>
        </p:blipFill>
        <p:spPr>
          <a:xfrm>
            <a:off x="-10430" y="-33866"/>
            <a:ext cx="1259255" cy="6891866"/>
          </a:xfrm>
          <a:prstGeom prst="rect">
            <a:avLst/>
          </a:prstGeom>
          <a:noFill/>
          <a:ln>
            <a:noFill/>
          </a:ln>
        </p:spPr>
      </p:pic>
      <p:sp>
        <p:nvSpPr>
          <p:cNvPr id="401" name="Google Shape;401;p30"/>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Drying Soil Samples</a:t>
            </a:r>
            <a:endParaRPr/>
          </a:p>
        </p:txBody>
      </p:sp>
      <p:sp>
        <p:nvSpPr>
          <p:cNvPr id="402" name="Google Shape;402;p30"/>
          <p:cNvSpPr txBox="1">
            <a:spLocks noGrp="1"/>
          </p:cNvSpPr>
          <p:nvPr>
            <p:ph type="body" idx="1"/>
          </p:nvPr>
        </p:nvSpPr>
        <p:spPr>
          <a:xfrm>
            <a:off x="1417942" y="1744662"/>
            <a:ext cx="5429898" cy="497681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pPr>
            <a:r>
              <a:rPr lang="en-US" b="1" dirty="0">
                <a:solidFill>
                  <a:srgbClr val="000000"/>
                </a:solidFill>
              </a:rPr>
              <a:t>If using an oven</a:t>
            </a:r>
            <a:r>
              <a:rPr lang="en-US" dirty="0">
                <a:solidFill>
                  <a:srgbClr val="000000"/>
                </a:solidFill>
              </a:rPr>
              <a:t>, place the uncovered sample cans in the soil drying oven.</a:t>
            </a:r>
            <a:endParaRPr dirty="0"/>
          </a:p>
          <a:p>
            <a:pPr marL="285750" lvl="0" indent="-285750" algn="l" rtl="0">
              <a:lnSpc>
                <a:spcPct val="90000"/>
              </a:lnSpc>
              <a:spcBef>
                <a:spcPts val="1000"/>
              </a:spcBef>
              <a:spcAft>
                <a:spcPts val="0"/>
              </a:spcAft>
              <a:buClr>
                <a:srgbClr val="000000"/>
              </a:buClr>
              <a:buSzPts val="1800"/>
              <a:buFont typeface="Arial"/>
              <a:buChar char="•"/>
            </a:pPr>
            <a:r>
              <a:rPr lang="en-US" dirty="0">
                <a:solidFill>
                  <a:srgbClr val="000000"/>
                </a:solidFill>
              </a:rPr>
              <a:t>Set the temperature so that it doesn’t exceed 105 </a:t>
            </a:r>
            <a:r>
              <a:rPr lang="en-US" sz="1400" b="1" baseline="30000" dirty="0">
                <a:solidFill>
                  <a:srgbClr val="000000"/>
                </a:solidFill>
              </a:rPr>
              <a:t>o</a:t>
            </a:r>
            <a:r>
              <a:rPr lang="en-US" sz="1400" baseline="30000" dirty="0">
                <a:solidFill>
                  <a:srgbClr val="000000"/>
                </a:solidFill>
              </a:rPr>
              <a:t> </a:t>
            </a:r>
            <a:r>
              <a:rPr lang="en-US" dirty="0">
                <a:solidFill>
                  <a:srgbClr val="000000"/>
                </a:solidFill>
              </a:rPr>
              <a:t>C.</a:t>
            </a:r>
            <a:endParaRPr dirty="0"/>
          </a:p>
          <a:p>
            <a:pPr marL="285750" lvl="0" indent="-285750" algn="l" rtl="0">
              <a:lnSpc>
                <a:spcPct val="90000"/>
              </a:lnSpc>
              <a:spcBef>
                <a:spcPts val="1000"/>
              </a:spcBef>
              <a:spcAft>
                <a:spcPts val="0"/>
              </a:spcAft>
              <a:buClr>
                <a:srgbClr val="000000"/>
              </a:buClr>
              <a:buSzPts val="1800"/>
              <a:buFont typeface="Arial"/>
              <a:buChar char="•"/>
            </a:pPr>
            <a:r>
              <a:rPr lang="en-US" dirty="0">
                <a:solidFill>
                  <a:srgbClr val="000000"/>
                </a:solidFill>
              </a:rPr>
              <a:t>Samples are often dry after 10 hours at 105 </a:t>
            </a:r>
            <a:r>
              <a:rPr lang="en-US" sz="1400" b="1" baseline="30000" dirty="0">
                <a:solidFill>
                  <a:srgbClr val="000000"/>
                </a:solidFill>
              </a:rPr>
              <a:t>o</a:t>
            </a:r>
            <a:r>
              <a:rPr lang="en-US" sz="1400" baseline="30000" dirty="0">
                <a:solidFill>
                  <a:srgbClr val="000000"/>
                </a:solidFill>
              </a:rPr>
              <a:t> </a:t>
            </a:r>
            <a:r>
              <a:rPr lang="en-US" dirty="0">
                <a:solidFill>
                  <a:srgbClr val="000000"/>
                </a:solidFill>
              </a:rPr>
              <a:t>C. </a:t>
            </a:r>
            <a:endParaRPr dirty="0"/>
          </a:p>
          <a:p>
            <a:pPr marL="285750" lvl="0" indent="-285750" algn="l" rtl="0">
              <a:lnSpc>
                <a:spcPct val="90000"/>
              </a:lnSpc>
              <a:spcBef>
                <a:spcPts val="1000"/>
              </a:spcBef>
              <a:spcAft>
                <a:spcPts val="0"/>
              </a:spcAft>
              <a:buClr>
                <a:srgbClr val="000000"/>
              </a:buClr>
              <a:buSzPts val="1800"/>
              <a:buFont typeface="Arial"/>
              <a:buChar char="•"/>
            </a:pPr>
            <a:r>
              <a:rPr lang="en-US" dirty="0">
                <a:solidFill>
                  <a:srgbClr val="000000"/>
                </a:solidFill>
              </a:rPr>
              <a:t>For cooler ovens, allow more time.</a:t>
            </a:r>
            <a:endParaRPr dirty="0"/>
          </a:p>
          <a:p>
            <a:pPr marL="0" lvl="0" indent="0" algn="l" rtl="0">
              <a:lnSpc>
                <a:spcPct val="90000"/>
              </a:lnSpc>
              <a:spcBef>
                <a:spcPts val="1000"/>
              </a:spcBef>
              <a:spcAft>
                <a:spcPts val="0"/>
              </a:spcAft>
              <a:buClr>
                <a:srgbClr val="000000"/>
              </a:buClr>
              <a:buSzPts val="1800"/>
            </a:pPr>
            <a:r>
              <a:rPr lang="en-US" b="1" dirty="0">
                <a:solidFill>
                  <a:srgbClr val="000000"/>
                </a:solidFill>
              </a:rPr>
              <a:t>If using heat lamps</a:t>
            </a:r>
            <a:r>
              <a:rPr lang="en-US" dirty="0">
                <a:solidFill>
                  <a:srgbClr val="000000"/>
                </a:solidFill>
              </a:rPr>
              <a:t>, place open sample bags under the 250 watt lamps.</a:t>
            </a:r>
            <a:endParaRPr dirty="0"/>
          </a:p>
          <a:p>
            <a:pPr marL="285750" lvl="0" indent="-285750" algn="l" rtl="0">
              <a:lnSpc>
                <a:spcPct val="90000"/>
              </a:lnSpc>
              <a:spcBef>
                <a:spcPts val="1000"/>
              </a:spcBef>
              <a:spcAft>
                <a:spcPts val="0"/>
              </a:spcAft>
              <a:buClr>
                <a:srgbClr val="000000"/>
              </a:buClr>
              <a:buSzPts val="1800"/>
              <a:buFont typeface="Arial"/>
              <a:buChar char="•"/>
            </a:pPr>
            <a:r>
              <a:rPr lang="en-US" dirty="0">
                <a:solidFill>
                  <a:srgbClr val="000000"/>
                </a:solidFill>
              </a:rPr>
              <a:t>Samples can take 2 - 3 days to dry completely.</a:t>
            </a:r>
            <a:endParaRPr dirty="0"/>
          </a:p>
          <a:p>
            <a:pPr marL="285750" lvl="0" indent="-285750" algn="l" rtl="0">
              <a:lnSpc>
                <a:spcPct val="90000"/>
              </a:lnSpc>
              <a:spcBef>
                <a:spcPts val="1000"/>
              </a:spcBef>
              <a:spcAft>
                <a:spcPts val="0"/>
              </a:spcAft>
              <a:buClr>
                <a:srgbClr val="000000"/>
              </a:buClr>
              <a:buSzPts val="1800"/>
              <a:buFont typeface="Arial"/>
              <a:buChar char="•"/>
            </a:pPr>
            <a:r>
              <a:rPr lang="en-US" dirty="0">
                <a:solidFill>
                  <a:srgbClr val="000000"/>
                </a:solidFill>
              </a:rPr>
              <a:t>If you can’t leave the lamps on overnight, turn them back on the next morning.</a:t>
            </a:r>
            <a:endParaRPr dirty="0"/>
          </a:p>
          <a:p>
            <a:pPr marL="285750" lvl="0" indent="-285750" algn="l" rtl="0">
              <a:lnSpc>
                <a:spcPct val="90000"/>
              </a:lnSpc>
              <a:spcBef>
                <a:spcPts val="1000"/>
              </a:spcBef>
              <a:spcAft>
                <a:spcPts val="0"/>
              </a:spcAft>
              <a:buClr>
                <a:srgbClr val="000000"/>
              </a:buClr>
              <a:buSzPts val="1800"/>
              <a:buFont typeface="Arial"/>
              <a:buChar char="•"/>
            </a:pPr>
            <a:r>
              <a:rPr lang="en-US" dirty="0">
                <a:solidFill>
                  <a:srgbClr val="000000"/>
                </a:solidFill>
              </a:rPr>
              <a:t>Carefully remove the samples from the drying source using the hot mitts.</a:t>
            </a:r>
          </a:p>
          <a:p>
            <a:pPr marL="0" indent="0">
              <a:buClr>
                <a:srgbClr val="000000"/>
              </a:buClr>
            </a:pPr>
            <a:r>
              <a:rPr lang="en-US" b="1" dirty="0">
                <a:solidFill>
                  <a:srgbClr val="000000"/>
                </a:solidFill>
              </a:rPr>
              <a:t>If air drying</a:t>
            </a:r>
            <a:r>
              <a:rPr lang="en-US" dirty="0">
                <a:solidFill>
                  <a:srgbClr val="000000"/>
                </a:solidFill>
              </a:rPr>
              <a:t>, open the bag and place it in a dry area.</a:t>
            </a:r>
          </a:p>
          <a:p>
            <a:pPr marL="285750" indent="-285750">
              <a:buClr>
                <a:srgbClr val="000000"/>
              </a:buClr>
              <a:buFont typeface="Arial" panose="020B0604020202020204" pitchFamily="34" charset="0"/>
              <a:buChar char="•"/>
            </a:pPr>
            <a:r>
              <a:rPr lang="en-US" dirty="0"/>
              <a:t>This method should dry the soil in 2 - 5+ days, depending on the indoor environmental conditions</a:t>
            </a:r>
          </a:p>
          <a:p>
            <a:pPr marL="0" lvl="0" indent="0" algn="l" rtl="0">
              <a:lnSpc>
                <a:spcPct val="90000"/>
              </a:lnSpc>
              <a:spcBef>
                <a:spcPts val="1000"/>
              </a:spcBef>
              <a:spcAft>
                <a:spcPts val="0"/>
              </a:spcAft>
              <a:buClr>
                <a:srgbClr val="000000"/>
              </a:buClr>
              <a:buSzPts val="1800"/>
            </a:pPr>
            <a:endParaRPr dirty="0"/>
          </a:p>
          <a:p>
            <a:pPr marL="0" lvl="0" indent="0" algn="l" rtl="0">
              <a:lnSpc>
                <a:spcPct val="90000"/>
              </a:lnSpc>
              <a:spcBef>
                <a:spcPts val="1000"/>
              </a:spcBef>
              <a:spcAft>
                <a:spcPts val="0"/>
              </a:spcAft>
              <a:buClr>
                <a:schemeClr val="dk1"/>
              </a:buClr>
              <a:buSzPts val="1800"/>
              <a:buNone/>
            </a:pPr>
            <a:endParaRPr dirty="0">
              <a:solidFill>
                <a:srgbClr val="000000"/>
              </a:solidFill>
            </a:endParaRPr>
          </a:p>
          <a:p>
            <a:pPr marL="457200" lvl="0" indent="-356616" algn="l" rtl="0">
              <a:lnSpc>
                <a:spcPct val="90000"/>
              </a:lnSpc>
              <a:spcBef>
                <a:spcPts val="1200"/>
              </a:spcBef>
              <a:spcAft>
                <a:spcPts val="0"/>
              </a:spcAft>
              <a:buClr>
                <a:schemeClr val="dk1"/>
              </a:buClr>
              <a:buSzPts val="1800"/>
              <a:buNone/>
            </a:pPr>
            <a:endParaRPr dirty="0">
              <a:solidFill>
                <a:srgbClr val="000000"/>
              </a:solidFill>
            </a:endParaRPr>
          </a:p>
        </p:txBody>
      </p:sp>
      <p:pic>
        <p:nvPicPr>
          <p:cNvPr id="403" name="Google Shape;403;p30" descr="photograph of a soil sample in a can, placed in a drying oven. Alternatively, the sample can be dried under a heat lamp, as seen in the second photograph."/>
          <p:cNvPicPr preferRelativeResize="0">
            <a:picLocks noGrp="1"/>
          </p:cNvPicPr>
          <p:nvPr>
            <p:ph type="body" idx="2"/>
          </p:nvPr>
        </p:nvPicPr>
        <p:blipFill rotWithShape="1">
          <a:blip r:embed="rId5">
            <a:alphaModFix/>
          </a:blip>
          <a:srcRect/>
          <a:stretch/>
        </p:blipFill>
        <p:spPr>
          <a:xfrm>
            <a:off x="7106008" y="1303866"/>
            <a:ext cx="1773615" cy="516526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410" name="Google Shape;410;p31"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411" name="Google Shape;411;p31" descr="Menu: Taking lab measurements"/>
          <p:cNvPicPr preferRelativeResize="0"/>
          <p:nvPr/>
        </p:nvPicPr>
        <p:blipFill rotWithShape="1">
          <a:blip r:embed="rId4">
            <a:alphaModFix/>
          </a:blip>
          <a:srcRect/>
          <a:stretch/>
        </p:blipFill>
        <p:spPr>
          <a:xfrm>
            <a:off x="-10430" y="-33866"/>
            <a:ext cx="1259255" cy="6891866"/>
          </a:xfrm>
          <a:prstGeom prst="rect">
            <a:avLst/>
          </a:prstGeom>
          <a:noFill/>
          <a:ln>
            <a:noFill/>
          </a:ln>
        </p:spPr>
      </p:pic>
      <p:sp>
        <p:nvSpPr>
          <p:cNvPr id="412" name="Google Shape;412;p31"/>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Determine if Samples are Dry</a:t>
            </a:r>
            <a:endParaRPr/>
          </a:p>
        </p:txBody>
      </p:sp>
      <p:sp>
        <p:nvSpPr>
          <p:cNvPr id="413" name="Google Shape;413;p31"/>
          <p:cNvSpPr txBox="1">
            <a:spLocks noGrp="1"/>
          </p:cNvSpPr>
          <p:nvPr>
            <p:ph type="body" idx="1"/>
          </p:nvPr>
        </p:nvSpPr>
        <p:spPr>
          <a:xfrm>
            <a:off x="1600822" y="1735931"/>
            <a:ext cx="7230944"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000000"/>
              </a:buClr>
              <a:buSzPts val="1800"/>
              <a:buFont typeface="Arial"/>
              <a:buChar char="•"/>
            </a:pPr>
            <a:r>
              <a:rPr lang="en-US">
                <a:solidFill>
                  <a:srgbClr val="000000"/>
                </a:solidFill>
              </a:rPr>
              <a:t>To test if the sample is dry, weigh it, and then dry it for an additional period of time (e.g. 30 minutes). </a:t>
            </a:r>
            <a:endParaRPr sz="1000">
              <a:solidFill>
                <a:srgbClr val="000000"/>
              </a:solidFill>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Weigh it again. If the mass of the sample has not changed by more than 0.3 g, the sample may be considered dry. </a:t>
            </a:r>
            <a:endParaRPr/>
          </a:p>
          <a:p>
            <a:pPr marL="285750" lvl="0" indent="-285750" algn="l" rtl="0">
              <a:lnSpc>
                <a:spcPct val="90000"/>
              </a:lnSpc>
              <a:spcBef>
                <a:spcPts val="1000"/>
              </a:spcBef>
              <a:spcAft>
                <a:spcPts val="0"/>
              </a:spcAft>
              <a:buClr>
                <a:schemeClr val="dk1"/>
              </a:buClr>
              <a:buSzPts val="1800"/>
              <a:buFont typeface="Arial"/>
              <a:buChar char="•"/>
            </a:pPr>
            <a:r>
              <a:rPr lang="en-US"/>
              <a:t>Repeat as necessary.</a:t>
            </a:r>
            <a:endParaRPr>
              <a:solidFill>
                <a:srgbClr val="000000"/>
              </a:solidFill>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When your samples are dry, record the drying time and drying method in the Data Entry App or Data Entry Sheet.</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Weigh and record the</a:t>
            </a:r>
            <a:r>
              <a:rPr lang="en-US" i="1">
                <a:solidFill>
                  <a:srgbClr val="000000"/>
                </a:solidFill>
              </a:rPr>
              <a:t> </a:t>
            </a:r>
            <a:r>
              <a:rPr lang="en-US" b="1">
                <a:solidFill>
                  <a:srgbClr val="000000"/>
                </a:solidFill>
              </a:rPr>
              <a:t>Dry Mass </a:t>
            </a:r>
            <a:r>
              <a:rPr lang="en-US">
                <a:solidFill>
                  <a:srgbClr val="000000"/>
                </a:solidFill>
              </a:rPr>
              <a:t>for each container.</a:t>
            </a:r>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457200" lvl="0" indent="-356616" algn="l" rtl="0">
              <a:lnSpc>
                <a:spcPct val="90000"/>
              </a:lnSpc>
              <a:spcBef>
                <a:spcPts val="1200"/>
              </a:spcBef>
              <a:spcAft>
                <a:spcPts val="0"/>
              </a:spcAft>
              <a:buClr>
                <a:schemeClr val="dk1"/>
              </a:buClr>
              <a:buSzPts val="1800"/>
              <a:buNone/>
            </a:pPr>
            <a:endParaRPr>
              <a:solidFill>
                <a:srgbClr val="000000"/>
              </a:solidFill>
            </a:endParaRPr>
          </a:p>
        </p:txBody>
      </p:sp>
      <p:pic>
        <p:nvPicPr>
          <p:cNvPr id="414" name="Google Shape;414;p31" descr="Pair of photographs showing two digital balances. On the left is a sample of soil in a bag weighing 146.3 g. The second weighing is 146.2 g, so it is considered dry."/>
          <p:cNvPicPr preferRelativeResize="0">
            <a:picLocks noGrp="1"/>
          </p:cNvPicPr>
          <p:nvPr>
            <p:ph type="body" idx="2"/>
          </p:nvPr>
        </p:nvPicPr>
        <p:blipFill rotWithShape="1">
          <a:blip r:embed="rId5">
            <a:alphaModFix/>
          </a:blip>
          <a:srcRect/>
          <a:stretch/>
        </p:blipFill>
        <p:spPr>
          <a:xfrm>
            <a:off x="2064368" y="4437238"/>
            <a:ext cx="5964509" cy="208479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20" name="Google Shape;420;p32"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421" name="Google Shape;421;p32" descr="Menu: Taking lab measurements"/>
          <p:cNvPicPr preferRelativeResize="0"/>
          <p:nvPr/>
        </p:nvPicPr>
        <p:blipFill rotWithShape="1">
          <a:blip r:embed="rId4">
            <a:alphaModFix/>
          </a:blip>
          <a:srcRect/>
          <a:stretch/>
        </p:blipFill>
        <p:spPr>
          <a:xfrm>
            <a:off x="-10430" y="-33866"/>
            <a:ext cx="1259255" cy="6891866"/>
          </a:xfrm>
          <a:prstGeom prst="rect">
            <a:avLst/>
          </a:prstGeom>
          <a:noFill/>
          <a:ln>
            <a:noFill/>
          </a:ln>
        </p:spPr>
      </p:pic>
      <p:sp>
        <p:nvSpPr>
          <p:cNvPr id="422" name="Google Shape;422;p32"/>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Determining Soil Water Content</a:t>
            </a:r>
            <a:endParaRPr/>
          </a:p>
        </p:txBody>
      </p:sp>
      <p:sp>
        <p:nvSpPr>
          <p:cNvPr id="423" name="Google Shape;423;p32"/>
          <p:cNvSpPr txBox="1">
            <a:spLocks noGrp="1"/>
          </p:cNvSpPr>
          <p:nvPr>
            <p:ph type="body" idx="1"/>
          </p:nvPr>
        </p:nvSpPr>
        <p:spPr>
          <a:xfrm>
            <a:off x="1600822" y="1735931"/>
            <a:ext cx="7230944" cy="4351338"/>
          </a:xfrm>
          <a:prstGeom prst="rect">
            <a:avLst/>
          </a:prstGeom>
          <a:noFill/>
          <a:ln>
            <a:noFill/>
          </a:ln>
        </p:spPr>
        <p:txBody>
          <a:bodyPr spcFirstLastPara="1" wrap="square" lIns="91425" tIns="45700" rIns="91425" bIns="45700" anchor="t" anchorCtr="0">
            <a:normAutofit/>
          </a:bodyPr>
          <a:lstStyle/>
          <a:p>
            <a:pPr marL="100584" lvl="0" indent="0" algn="l" rtl="0">
              <a:lnSpc>
                <a:spcPct val="90000"/>
              </a:lnSpc>
              <a:spcBef>
                <a:spcPts val="0"/>
              </a:spcBef>
              <a:spcAft>
                <a:spcPts val="0"/>
              </a:spcAft>
              <a:buClr>
                <a:srgbClr val="000000"/>
              </a:buClr>
              <a:buSzPts val="1800"/>
              <a:buNone/>
            </a:pPr>
            <a:r>
              <a:rPr lang="en-US">
                <a:solidFill>
                  <a:srgbClr val="000000"/>
                </a:solidFill>
              </a:rPr>
              <a:t>Unless you will use these samples for other lab analyses, return the dried soil to the site to fill in holes so site may be used in future years.</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Empty the soil from the containers. </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Clean and dry each container. You may save the soil samples for further tests.</a:t>
            </a:r>
            <a:endParaRPr/>
          </a:p>
          <a:p>
            <a:pPr marL="285750" lvl="0" indent="-285750" algn="l" rtl="0">
              <a:lnSpc>
                <a:spcPct val="90000"/>
              </a:lnSpc>
              <a:spcBef>
                <a:spcPts val="1000"/>
              </a:spcBef>
              <a:spcAft>
                <a:spcPts val="0"/>
              </a:spcAft>
              <a:buClr>
                <a:srgbClr val="000000"/>
              </a:buClr>
              <a:buSzPts val="1800"/>
              <a:buFont typeface="Arial"/>
              <a:buChar char="•"/>
            </a:pPr>
            <a:r>
              <a:rPr lang="en-US">
                <a:solidFill>
                  <a:srgbClr val="000000"/>
                </a:solidFill>
              </a:rPr>
              <a:t>Use this formula to calculate Soil Water Content:</a:t>
            </a:r>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457200" lvl="0" indent="-356616" algn="l" rtl="0">
              <a:lnSpc>
                <a:spcPct val="90000"/>
              </a:lnSpc>
              <a:spcBef>
                <a:spcPts val="1000"/>
              </a:spcBef>
              <a:spcAft>
                <a:spcPts val="0"/>
              </a:spcAft>
              <a:buClr>
                <a:schemeClr val="dk1"/>
              </a:buClr>
              <a:buSzPts val="1800"/>
              <a:buNone/>
            </a:pPr>
            <a:endParaRPr>
              <a:solidFill>
                <a:srgbClr val="000000"/>
              </a:solidFill>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0" lvl="0" indent="0" algn="l" rtl="0">
              <a:lnSpc>
                <a:spcPct val="90000"/>
              </a:lnSpc>
              <a:spcBef>
                <a:spcPts val="1000"/>
              </a:spcBef>
              <a:spcAft>
                <a:spcPts val="0"/>
              </a:spcAft>
              <a:buClr>
                <a:schemeClr val="dk1"/>
              </a:buClr>
              <a:buSzPts val="1800"/>
              <a:buNone/>
            </a:pPr>
            <a:endParaRPr>
              <a:solidFill>
                <a:srgbClr val="000000"/>
              </a:solidFill>
            </a:endParaRPr>
          </a:p>
          <a:p>
            <a:pPr marL="457200" lvl="0" indent="-356616" algn="l" rtl="0">
              <a:lnSpc>
                <a:spcPct val="90000"/>
              </a:lnSpc>
              <a:spcBef>
                <a:spcPts val="1200"/>
              </a:spcBef>
              <a:spcAft>
                <a:spcPts val="0"/>
              </a:spcAft>
              <a:buClr>
                <a:schemeClr val="dk1"/>
              </a:buClr>
              <a:buSzPts val="1800"/>
              <a:buNone/>
            </a:pPr>
            <a:endParaRPr>
              <a:solidFill>
                <a:srgbClr val="000000"/>
              </a:solidFill>
            </a:endParaRPr>
          </a:p>
        </p:txBody>
      </p:sp>
      <p:pic>
        <p:nvPicPr>
          <p:cNvPr id="424" name="Google Shape;424;p32" descr="This graphic shows a can of wet sample minus a dried sample. This value is divided by the dry sample minus the empty can. This formula provides the soil water content."/>
          <p:cNvPicPr preferRelativeResize="0">
            <a:picLocks noGrp="1"/>
          </p:cNvPicPr>
          <p:nvPr>
            <p:ph type="body" idx="2"/>
          </p:nvPr>
        </p:nvPicPr>
        <p:blipFill rotWithShape="1">
          <a:blip r:embed="rId5">
            <a:alphaModFix/>
          </a:blip>
          <a:srcRect/>
          <a:stretch/>
        </p:blipFill>
        <p:spPr>
          <a:xfrm>
            <a:off x="3160114" y="3911600"/>
            <a:ext cx="3886200" cy="204768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30" name="Google Shape;430;p33"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431" name="Google Shape;431;p33" descr="Menu: how to report data to GLOBE"/>
          <p:cNvPicPr preferRelativeResize="0"/>
          <p:nvPr/>
        </p:nvPicPr>
        <p:blipFill rotWithShape="1">
          <a:blip r:embed="rId4">
            <a:alphaModFix/>
          </a:blip>
          <a:srcRect/>
          <a:stretch/>
        </p:blipFill>
        <p:spPr>
          <a:xfrm>
            <a:off x="-16933" y="-33866"/>
            <a:ext cx="1273128" cy="6891866"/>
          </a:xfrm>
          <a:prstGeom prst="rect">
            <a:avLst/>
          </a:prstGeom>
          <a:noFill/>
          <a:ln>
            <a:noFill/>
          </a:ln>
        </p:spPr>
      </p:pic>
      <p:sp>
        <p:nvSpPr>
          <p:cNvPr id="432" name="Google Shape;432;p33"/>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Reporting Data to GLOBE</a:t>
            </a:r>
            <a:endParaRPr/>
          </a:p>
        </p:txBody>
      </p:sp>
      <p:sp>
        <p:nvSpPr>
          <p:cNvPr id="5" name="TextBox 4">
            <a:extLst>
              <a:ext uri="{FF2B5EF4-FFF2-40B4-BE49-F238E27FC236}">
                <a16:creationId xmlns:a16="http://schemas.microsoft.com/office/drawing/2014/main" id="{A6FA0643-B7D3-C3E4-1C89-E760379ED3A7}"/>
              </a:ext>
            </a:extLst>
          </p:cNvPr>
          <p:cNvSpPr txBox="1"/>
          <p:nvPr/>
        </p:nvSpPr>
        <p:spPr>
          <a:xfrm>
            <a:off x="1321551" y="1673018"/>
            <a:ext cx="5614577" cy="2534027"/>
          </a:xfrm>
          <a:prstGeom prst="rect">
            <a:avLst/>
          </a:prstGeom>
          <a:noFill/>
        </p:spPr>
        <p:txBody>
          <a:bodyPr wrap="square">
            <a:spAutoFit/>
          </a:bodyPr>
          <a:lstStyle/>
          <a:p>
            <a:pPr algn="just" rtl="0">
              <a:buNone/>
            </a:pPr>
            <a:r>
              <a:rPr lang="en-US" sz="1400" b="1" i="0" u="none" strike="noStrike" dirty="0">
                <a:solidFill>
                  <a:srgbClr val="000000"/>
                </a:solidFill>
                <a:effectLst/>
                <a:latin typeface="Arial" panose="020B0604020202020204" pitchFamily="34" charset="0"/>
              </a:rPr>
              <a:t>Two Options for Uploading Data:</a:t>
            </a:r>
            <a:endParaRPr lang="en-US" b="0" dirty="0">
              <a:effectLst/>
            </a:endParaRPr>
          </a:p>
          <a:p>
            <a:pPr algn="just" rtl="0">
              <a:spcBef>
                <a:spcPts val="360"/>
              </a:spcBef>
              <a:buNone/>
            </a:pPr>
            <a:r>
              <a:rPr lang="en-US" sz="1400" b="0" i="0" u="none" strike="noStrike" dirty="0">
                <a:solidFill>
                  <a:srgbClr val="000000"/>
                </a:solidFill>
                <a:effectLst/>
                <a:latin typeface="Arial" panose="020B0604020202020204" pitchFamily="34" charset="0"/>
              </a:rPr>
              <a:t>These methods all allow users to submit environmental data – collected at defined sites, according to protocol, and using approved instrumentation – for entry into the official GLOBE science database.</a:t>
            </a:r>
            <a:endParaRPr lang="en-US" dirty="0"/>
          </a:p>
          <a:p>
            <a:pPr algn="just" rtl="0">
              <a:spcBef>
                <a:spcPts val="360"/>
              </a:spcBef>
              <a:buNone/>
            </a:pPr>
            <a:endParaRPr lang="en-US" sz="1400" b="0" i="0" u="none" strike="noStrike" dirty="0">
              <a:solidFill>
                <a:srgbClr val="000000"/>
              </a:solidFill>
              <a:effectLst/>
              <a:latin typeface="Arial" panose="020B0604020202020204" pitchFamily="34" charset="0"/>
            </a:endParaRPr>
          </a:p>
          <a:p>
            <a:pPr marL="342900" indent="-342900" algn="just" rtl="0">
              <a:spcBef>
                <a:spcPts val="360"/>
              </a:spcBef>
              <a:buAutoNum type="arabicPeriod"/>
            </a:pPr>
            <a:r>
              <a:rPr lang="en-US" sz="1400" b="0" i="0" u="none" strike="noStrike" dirty="0">
                <a:solidFill>
                  <a:srgbClr val="000000"/>
                </a:solidFill>
                <a:effectLst/>
                <a:latin typeface="Arial" panose="020B0604020202020204" pitchFamily="34" charset="0"/>
              </a:rPr>
              <a:t>Download the GLOBE Observer mobile app from the </a:t>
            </a:r>
            <a:r>
              <a:rPr lang="en-US" sz="1400" b="0" i="0" u="sng" strike="noStrike" dirty="0">
                <a:solidFill>
                  <a:srgbClr val="000000"/>
                </a:solidFill>
                <a:effectLst/>
                <a:latin typeface="Arial" panose="020B0604020202020204" pitchFamily="34" charset="0"/>
                <a:hlinkClick r:id="rId5"/>
              </a:rPr>
              <a:t>App Store.</a:t>
            </a:r>
            <a:endParaRPr lang="en-US" sz="1400" b="0" i="0" u="sng" strike="noStrike" dirty="0">
              <a:solidFill>
                <a:srgbClr val="000000"/>
              </a:solidFill>
              <a:effectLst/>
              <a:latin typeface="Arial" panose="020B0604020202020204" pitchFamily="34" charset="0"/>
            </a:endParaRPr>
          </a:p>
          <a:p>
            <a:pPr marL="342900" indent="-342900" algn="just" rtl="0">
              <a:spcBef>
                <a:spcPts val="360"/>
              </a:spcBef>
              <a:buAutoNum type="arabicPeriod"/>
            </a:pPr>
            <a:endParaRPr lang="en-US" sz="1600" dirty="0">
              <a:latin typeface="Arial" panose="020B0604020202020204" pitchFamily="34" charset="0"/>
            </a:endParaRPr>
          </a:p>
          <a:p>
            <a:pPr marL="342900" indent="-342900" algn="just" rtl="0">
              <a:spcBef>
                <a:spcPts val="360"/>
              </a:spcBef>
              <a:buAutoNum type="arabicPeriod"/>
            </a:pPr>
            <a:r>
              <a:rPr lang="en-US" sz="1400" b="0" i="0" u="sng" strike="noStrike" dirty="0">
                <a:solidFill>
                  <a:srgbClr val="000000"/>
                </a:solidFill>
                <a:effectLst/>
                <a:latin typeface="Arial" panose="020B0604020202020204" pitchFamily="34" charset="0"/>
                <a:hlinkClick r:id="rId6"/>
              </a:rPr>
              <a:t>Data Entry</a:t>
            </a:r>
            <a:r>
              <a:rPr lang="en-US" sz="1400" b="0" i="0" u="none" strike="noStrike" dirty="0">
                <a:solidFill>
                  <a:srgbClr val="000000"/>
                </a:solidFill>
                <a:effectLst/>
                <a:latin typeface="Arial" panose="020B0604020202020204" pitchFamily="34" charset="0"/>
              </a:rPr>
              <a:t>: Visit </a:t>
            </a:r>
            <a:r>
              <a:rPr lang="en-US" sz="1400" b="0" i="0" u="sng" strike="noStrike" dirty="0">
                <a:solidFill>
                  <a:srgbClr val="000000"/>
                </a:solidFill>
                <a:effectLst/>
                <a:latin typeface="Arial" panose="020B0604020202020204" pitchFamily="34" charset="0"/>
                <a:hlinkClick r:id="rId7"/>
              </a:rPr>
              <a:t>globe.gov</a:t>
            </a:r>
            <a:r>
              <a:rPr lang="en-US" sz="1400" b="0" i="0" u="none" strike="noStrike" dirty="0">
                <a:solidFill>
                  <a:srgbClr val="000000"/>
                </a:solidFill>
                <a:effectLst/>
                <a:latin typeface="Arial" panose="020B0604020202020204" pitchFamily="34" charset="0"/>
              </a:rPr>
              <a:t>, click on the “GLOBE Data” tab, then underneath “Data Entry” click on “Data Entry – New Desktop Forms”.</a:t>
            </a:r>
            <a:endParaRPr lang="en-US" sz="1600" b="0" i="0" u="none" strike="noStrike" dirty="0">
              <a:solidFill>
                <a:srgbClr val="000000"/>
              </a:solidFill>
              <a:effectLst/>
              <a:latin typeface="Arial" panose="020B0604020202020204" pitchFamily="34" charset="0"/>
            </a:endParaRPr>
          </a:p>
        </p:txBody>
      </p:sp>
      <p:pic>
        <p:nvPicPr>
          <p:cNvPr id="1026" name="Picture 1" descr="Icon of the GLOBE Observer App.">
            <a:extLst>
              <a:ext uri="{FF2B5EF4-FFF2-40B4-BE49-F238E27FC236}">
                <a16:creationId xmlns:a16="http://schemas.microsoft.com/office/drawing/2014/main" id="{6ABE0227-7D55-5F8F-4BFC-54CCD8017B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6650" y="2235459"/>
            <a:ext cx="1463725" cy="1463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 descr="Image showing where to find the data entry page on globe.gov. Click the GLOBE Data tab, then under Data Entry, click “Data Entry - New Desktop Forms”.">
            <a:extLst>
              <a:ext uri="{FF2B5EF4-FFF2-40B4-BE49-F238E27FC236}">
                <a16:creationId xmlns:a16="http://schemas.microsoft.com/office/drawing/2014/main" id="{FA650A79-A119-722D-0C62-92AC832697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7101" y="4191146"/>
            <a:ext cx="6172842" cy="224194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A8474F05-EC0F-8CB0-C60F-10108D72B3BE}"/>
              </a:ext>
              <a:ext uri="{C183D7F6-B498-43B3-948B-1728B52AA6E4}">
                <adec:decorative xmlns:adec="http://schemas.microsoft.com/office/drawing/2017/decorative" val="0"/>
              </a:ext>
            </a:extLst>
          </p:cNvPr>
          <p:cNvCxnSpPr>
            <a:cxnSpLocks/>
            <a:endCxn id="1026" idx="1"/>
          </p:cNvCxnSpPr>
          <p:nvPr/>
        </p:nvCxnSpPr>
        <p:spPr>
          <a:xfrm flipV="1">
            <a:off x="6858000" y="2967322"/>
            <a:ext cx="628650" cy="1351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F1F4E7A-E9A1-C904-3D61-F314BE38902D}"/>
              </a:ext>
              <a:ext uri="{C183D7F6-B498-43B3-948B-1728B52AA6E4}">
                <adec:decorative xmlns:adec="http://schemas.microsoft.com/office/drawing/2017/decorative" val="0"/>
              </a:ext>
            </a:extLst>
          </p:cNvPr>
          <p:cNvCxnSpPr>
            <a:cxnSpLocks/>
          </p:cNvCxnSpPr>
          <p:nvPr/>
        </p:nvCxnSpPr>
        <p:spPr>
          <a:xfrm flipH="1">
            <a:off x="3498112" y="3944679"/>
            <a:ext cx="808074" cy="12403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DD0B6ADB-2864-F77F-418F-EB87B02A15F6}"/>
              </a:ext>
              <a:ext uri="{C183D7F6-B498-43B3-948B-1728B52AA6E4}">
                <adec:decorative xmlns:adec="http://schemas.microsoft.com/office/drawing/2017/decorative" val="1"/>
              </a:ext>
            </a:extLst>
          </p:cNvPr>
          <p:cNvSpPr/>
          <p:nvPr/>
        </p:nvSpPr>
        <p:spPr>
          <a:xfrm>
            <a:off x="3145971" y="5361317"/>
            <a:ext cx="1261224" cy="1729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8">
          <a:extLst>
            <a:ext uri="{FF2B5EF4-FFF2-40B4-BE49-F238E27FC236}">
              <a16:creationId xmlns:a16="http://schemas.microsoft.com/office/drawing/2014/main" id="{58CD20A0-8598-650C-81AE-6724F1A2FDAB}"/>
            </a:ext>
          </a:extLst>
        </p:cNvPr>
        <p:cNvGrpSpPr/>
        <p:nvPr/>
      </p:nvGrpSpPr>
      <p:grpSpPr>
        <a:xfrm>
          <a:off x="0" y="0"/>
          <a:ext cx="0" cy="0"/>
          <a:chOff x="0" y="0"/>
          <a:chExt cx="0" cy="0"/>
        </a:xfrm>
      </p:grpSpPr>
      <p:sp>
        <p:nvSpPr>
          <p:cNvPr id="429" name="Google Shape;429;p33">
            <a:extLst>
              <a:ext uri="{FF2B5EF4-FFF2-40B4-BE49-F238E27FC236}">
                <a16:creationId xmlns:a16="http://schemas.microsoft.com/office/drawing/2014/main" id="{3C25D3D6-14CB-A59E-FBF1-750147B368FD}"/>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30" name="Google Shape;430;p33" descr="Soil Moisture Gravimetric">
            <a:extLst>
              <a:ext uri="{FF2B5EF4-FFF2-40B4-BE49-F238E27FC236}">
                <a16:creationId xmlns:a16="http://schemas.microsoft.com/office/drawing/2014/main" id="{1E267B2E-F5EC-22E4-8ED5-D45BEC2A4496}"/>
              </a:ext>
            </a:extLst>
          </p:cNvPr>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431" name="Google Shape;431;p33" descr="Menu: how to report data to GLOBE">
            <a:extLst>
              <a:ext uri="{FF2B5EF4-FFF2-40B4-BE49-F238E27FC236}">
                <a16:creationId xmlns:a16="http://schemas.microsoft.com/office/drawing/2014/main" id="{80512B2C-E90C-89E6-3EEC-103BBFEB8029}"/>
              </a:ext>
            </a:extLst>
          </p:cNvPr>
          <p:cNvPicPr preferRelativeResize="0"/>
          <p:nvPr/>
        </p:nvPicPr>
        <p:blipFill rotWithShape="1">
          <a:blip r:embed="rId4">
            <a:alphaModFix/>
          </a:blip>
          <a:srcRect/>
          <a:stretch/>
        </p:blipFill>
        <p:spPr>
          <a:xfrm>
            <a:off x="-16933" y="-33866"/>
            <a:ext cx="1273128" cy="6891866"/>
          </a:xfrm>
          <a:prstGeom prst="rect">
            <a:avLst/>
          </a:prstGeom>
          <a:noFill/>
          <a:ln>
            <a:noFill/>
          </a:ln>
        </p:spPr>
      </p:pic>
      <p:sp>
        <p:nvSpPr>
          <p:cNvPr id="432" name="Google Shape;432;p33">
            <a:extLst>
              <a:ext uri="{FF2B5EF4-FFF2-40B4-BE49-F238E27FC236}">
                <a16:creationId xmlns:a16="http://schemas.microsoft.com/office/drawing/2014/main" id="{07F55A04-028D-3A70-7CB6-C6FC07C35A37}"/>
              </a:ext>
            </a:extLst>
          </p:cNvPr>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Soil Moisture Site Creation</a:t>
            </a:r>
            <a:endParaRPr dirty="0"/>
          </a:p>
        </p:txBody>
      </p:sp>
      <p:sp>
        <p:nvSpPr>
          <p:cNvPr id="2" name="TextBox 1">
            <a:extLst>
              <a:ext uri="{FF2B5EF4-FFF2-40B4-BE49-F238E27FC236}">
                <a16:creationId xmlns:a16="http://schemas.microsoft.com/office/drawing/2014/main" id="{1215FB23-EE65-E8BB-12BD-B76B813901F9}"/>
              </a:ext>
            </a:extLst>
          </p:cNvPr>
          <p:cNvSpPr txBox="1"/>
          <p:nvPr/>
        </p:nvSpPr>
        <p:spPr>
          <a:xfrm>
            <a:off x="6395134" y="2022774"/>
            <a:ext cx="2826019" cy="1754326"/>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If this is your first time making Soil Moisture or Temperature observations at this location, you will need to create a new site before entering data. </a:t>
            </a:r>
          </a:p>
        </p:txBody>
      </p:sp>
      <p:sp>
        <p:nvSpPr>
          <p:cNvPr id="3" name="TextBox 2">
            <a:extLst>
              <a:ext uri="{FF2B5EF4-FFF2-40B4-BE49-F238E27FC236}">
                <a16:creationId xmlns:a16="http://schemas.microsoft.com/office/drawing/2014/main" id="{5D85550D-3230-48C1-D232-1EFD7FFECC57}"/>
              </a:ext>
            </a:extLst>
          </p:cNvPr>
          <p:cNvSpPr txBox="1"/>
          <p:nvPr/>
        </p:nvSpPr>
        <p:spPr>
          <a:xfrm>
            <a:off x="6395134" y="4123875"/>
            <a:ext cx="2826019" cy="1754326"/>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Open the GLOBE Observer App and select “Data Entry”.</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Next, click “Create/Edit My Sites”</a:t>
            </a:r>
          </a:p>
        </p:txBody>
      </p:sp>
      <p:pic>
        <p:nvPicPr>
          <p:cNvPr id="4" name="Picture 3" descr="Screenshot showing the GLOBE Observer App homepage. Select “Data Entry” to record data.">
            <a:extLst>
              <a:ext uri="{FF2B5EF4-FFF2-40B4-BE49-F238E27FC236}">
                <a16:creationId xmlns:a16="http://schemas.microsoft.com/office/drawing/2014/main" id="{77FF5686-5A88-19D7-3A42-B29C99FE155F}"/>
              </a:ext>
            </a:extLst>
          </p:cNvPr>
          <p:cNvPicPr>
            <a:picLocks noChangeAspect="1"/>
          </p:cNvPicPr>
          <p:nvPr/>
        </p:nvPicPr>
        <p:blipFill>
          <a:blip r:embed="rId5"/>
          <a:stretch>
            <a:fillRect/>
          </a:stretch>
        </p:blipFill>
        <p:spPr>
          <a:xfrm>
            <a:off x="1619519" y="1695036"/>
            <a:ext cx="2294228" cy="4662225"/>
          </a:xfrm>
          <a:prstGeom prst="rect">
            <a:avLst/>
          </a:prstGeom>
        </p:spPr>
      </p:pic>
      <p:pic>
        <p:nvPicPr>
          <p:cNvPr id="6" name="Picture 5" descr="Screenshot showing the GLOBE Observer app Data Entry page. Select “Create/Edit My Sites” to create a new soil moisture site.">
            <a:extLst>
              <a:ext uri="{FF2B5EF4-FFF2-40B4-BE49-F238E27FC236}">
                <a16:creationId xmlns:a16="http://schemas.microsoft.com/office/drawing/2014/main" id="{45B8C608-EBD3-7935-54B4-6E0C9EC81D71}"/>
              </a:ext>
            </a:extLst>
          </p:cNvPr>
          <p:cNvPicPr>
            <a:picLocks noChangeAspect="1"/>
          </p:cNvPicPr>
          <p:nvPr/>
        </p:nvPicPr>
        <p:blipFill>
          <a:blip r:embed="rId6"/>
          <a:stretch>
            <a:fillRect/>
          </a:stretch>
        </p:blipFill>
        <p:spPr>
          <a:xfrm>
            <a:off x="4005509" y="1695036"/>
            <a:ext cx="2297863" cy="4662225"/>
          </a:xfrm>
          <a:prstGeom prst="rect">
            <a:avLst/>
          </a:prstGeom>
        </p:spPr>
      </p:pic>
    </p:spTree>
    <p:extLst>
      <p:ext uri="{BB962C8B-B14F-4D97-AF65-F5344CB8AC3E}">
        <p14:creationId xmlns:p14="http://schemas.microsoft.com/office/powerpoint/2010/main" val="3369527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8">
          <a:extLst>
            <a:ext uri="{FF2B5EF4-FFF2-40B4-BE49-F238E27FC236}">
              <a16:creationId xmlns:a16="http://schemas.microsoft.com/office/drawing/2014/main" id="{010C9033-657A-EDCE-6094-5CA86D6AB8CC}"/>
            </a:ext>
          </a:extLst>
        </p:cNvPr>
        <p:cNvGrpSpPr/>
        <p:nvPr/>
      </p:nvGrpSpPr>
      <p:grpSpPr>
        <a:xfrm>
          <a:off x="0" y="0"/>
          <a:ext cx="0" cy="0"/>
          <a:chOff x="0" y="0"/>
          <a:chExt cx="0" cy="0"/>
        </a:xfrm>
      </p:grpSpPr>
      <p:sp>
        <p:nvSpPr>
          <p:cNvPr id="429" name="Google Shape;429;p33">
            <a:extLst>
              <a:ext uri="{FF2B5EF4-FFF2-40B4-BE49-F238E27FC236}">
                <a16:creationId xmlns:a16="http://schemas.microsoft.com/office/drawing/2014/main" id="{E16A3C61-6D61-3909-D009-68E858BB572A}"/>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30" name="Google Shape;430;p33" descr="Soil Moisture Gravimetric">
            <a:extLst>
              <a:ext uri="{FF2B5EF4-FFF2-40B4-BE49-F238E27FC236}">
                <a16:creationId xmlns:a16="http://schemas.microsoft.com/office/drawing/2014/main" id="{19C7791C-DF3F-86AE-9CC7-E7FFBF396535}"/>
              </a:ext>
            </a:extLst>
          </p:cNvPr>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431" name="Google Shape;431;p33" descr="Menu: how to report data to GLOBE">
            <a:extLst>
              <a:ext uri="{FF2B5EF4-FFF2-40B4-BE49-F238E27FC236}">
                <a16:creationId xmlns:a16="http://schemas.microsoft.com/office/drawing/2014/main" id="{482C9F0A-4EC8-F945-2716-DA0363366FD1}"/>
              </a:ext>
            </a:extLst>
          </p:cNvPr>
          <p:cNvPicPr preferRelativeResize="0"/>
          <p:nvPr/>
        </p:nvPicPr>
        <p:blipFill rotWithShape="1">
          <a:blip r:embed="rId4">
            <a:alphaModFix/>
          </a:blip>
          <a:srcRect/>
          <a:stretch/>
        </p:blipFill>
        <p:spPr>
          <a:xfrm>
            <a:off x="-16933" y="-33866"/>
            <a:ext cx="1273128" cy="6891866"/>
          </a:xfrm>
          <a:prstGeom prst="rect">
            <a:avLst/>
          </a:prstGeom>
          <a:noFill/>
          <a:ln>
            <a:noFill/>
          </a:ln>
        </p:spPr>
      </p:pic>
      <p:sp>
        <p:nvSpPr>
          <p:cNvPr id="432" name="Google Shape;432;p33">
            <a:extLst>
              <a:ext uri="{FF2B5EF4-FFF2-40B4-BE49-F238E27FC236}">
                <a16:creationId xmlns:a16="http://schemas.microsoft.com/office/drawing/2014/main" id="{9ED3A71F-D251-D86D-A904-63CEC2816FAD}"/>
              </a:ext>
            </a:extLst>
          </p:cNvPr>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Soil Moisture Site Creation</a:t>
            </a:r>
            <a:endParaRPr dirty="0"/>
          </a:p>
        </p:txBody>
      </p:sp>
      <p:pic>
        <p:nvPicPr>
          <p:cNvPr id="5" name="Picture 4" descr="Screenshot showing the Site Location page. Enter a site name and check the location information.">
            <a:extLst>
              <a:ext uri="{FF2B5EF4-FFF2-40B4-BE49-F238E27FC236}">
                <a16:creationId xmlns:a16="http://schemas.microsoft.com/office/drawing/2014/main" id="{B05B4874-6062-5F2B-E61B-FD550CA846EF}"/>
              </a:ext>
            </a:extLst>
          </p:cNvPr>
          <p:cNvPicPr>
            <a:picLocks noChangeAspect="1"/>
          </p:cNvPicPr>
          <p:nvPr/>
        </p:nvPicPr>
        <p:blipFill>
          <a:blip r:embed="rId5"/>
          <a:srcRect/>
          <a:stretch/>
        </p:blipFill>
        <p:spPr>
          <a:xfrm>
            <a:off x="2138804" y="1695036"/>
            <a:ext cx="2292396" cy="4662225"/>
          </a:xfrm>
          <a:prstGeom prst="rect">
            <a:avLst/>
          </a:prstGeom>
        </p:spPr>
      </p:pic>
      <p:sp>
        <p:nvSpPr>
          <p:cNvPr id="7" name="TextBox 6">
            <a:extLst>
              <a:ext uri="{FF2B5EF4-FFF2-40B4-BE49-F238E27FC236}">
                <a16:creationId xmlns:a16="http://schemas.microsoft.com/office/drawing/2014/main" id="{E1111CC6-68FA-BED2-F126-832B4DEF9930}"/>
              </a:ext>
            </a:extLst>
          </p:cNvPr>
          <p:cNvSpPr txBox="1"/>
          <p:nvPr/>
        </p:nvSpPr>
        <p:spPr>
          <a:xfrm>
            <a:off x="4572000" y="2305615"/>
            <a:ext cx="4056324"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Enter a name for your new site.</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Use the map box to make sure the green popup is in the correct site location.</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If you used a separate GPS device to locate your site, you can enter the coordinates manually.</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1939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8">
          <a:extLst>
            <a:ext uri="{FF2B5EF4-FFF2-40B4-BE49-F238E27FC236}">
              <a16:creationId xmlns:a16="http://schemas.microsoft.com/office/drawing/2014/main" id="{D75D986F-27C8-87FF-664A-190E0E17D534}"/>
            </a:ext>
          </a:extLst>
        </p:cNvPr>
        <p:cNvGrpSpPr/>
        <p:nvPr/>
      </p:nvGrpSpPr>
      <p:grpSpPr>
        <a:xfrm>
          <a:off x="0" y="0"/>
          <a:ext cx="0" cy="0"/>
          <a:chOff x="0" y="0"/>
          <a:chExt cx="0" cy="0"/>
        </a:xfrm>
      </p:grpSpPr>
      <p:sp>
        <p:nvSpPr>
          <p:cNvPr id="429" name="Google Shape;429;p33">
            <a:extLst>
              <a:ext uri="{FF2B5EF4-FFF2-40B4-BE49-F238E27FC236}">
                <a16:creationId xmlns:a16="http://schemas.microsoft.com/office/drawing/2014/main" id="{1F32BA31-A4EC-854A-FABC-414A86F11F8D}"/>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30" name="Google Shape;430;p33" descr="Soil Moisture Gravimetric">
            <a:extLst>
              <a:ext uri="{FF2B5EF4-FFF2-40B4-BE49-F238E27FC236}">
                <a16:creationId xmlns:a16="http://schemas.microsoft.com/office/drawing/2014/main" id="{169F1AE5-9251-3EC7-2E59-AAF266E0E48B}"/>
              </a:ext>
            </a:extLst>
          </p:cNvPr>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431" name="Google Shape;431;p33" descr="Menu: how to report data to GLOBE">
            <a:extLst>
              <a:ext uri="{FF2B5EF4-FFF2-40B4-BE49-F238E27FC236}">
                <a16:creationId xmlns:a16="http://schemas.microsoft.com/office/drawing/2014/main" id="{656C94E3-4BD4-5F61-A51E-850993152056}"/>
              </a:ext>
            </a:extLst>
          </p:cNvPr>
          <p:cNvPicPr preferRelativeResize="0"/>
          <p:nvPr/>
        </p:nvPicPr>
        <p:blipFill rotWithShape="1">
          <a:blip r:embed="rId4">
            <a:alphaModFix/>
          </a:blip>
          <a:srcRect/>
          <a:stretch/>
        </p:blipFill>
        <p:spPr>
          <a:xfrm>
            <a:off x="-16933" y="-33866"/>
            <a:ext cx="1273128" cy="6891866"/>
          </a:xfrm>
          <a:prstGeom prst="rect">
            <a:avLst/>
          </a:prstGeom>
          <a:noFill/>
          <a:ln>
            <a:noFill/>
          </a:ln>
        </p:spPr>
      </p:pic>
      <p:sp>
        <p:nvSpPr>
          <p:cNvPr id="432" name="Google Shape;432;p33">
            <a:extLst>
              <a:ext uri="{FF2B5EF4-FFF2-40B4-BE49-F238E27FC236}">
                <a16:creationId xmlns:a16="http://schemas.microsoft.com/office/drawing/2014/main" id="{5957285F-46CE-19BF-6314-EFEBA1AB9035}"/>
              </a:ext>
            </a:extLst>
          </p:cNvPr>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Soil Moisture Site Creation</a:t>
            </a:r>
            <a:endParaRPr dirty="0"/>
          </a:p>
        </p:txBody>
      </p:sp>
      <p:pic>
        <p:nvPicPr>
          <p:cNvPr id="2" name="Picture 1" descr="Screenshot showing the Site Specifications page. ">
            <a:extLst>
              <a:ext uri="{FF2B5EF4-FFF2-40B4-BE49-F238E27FC236}">
                <a16:creationId xmlns:a16="http://schemas.microsoft.com/office/drawing/2014/main" id="{A65D2708-7D95-6B23-7181-EAB6E45366D5}"/>
              </a:ext>
            </a:extLst>
          </p:cNvPr>
          <p:cNvPicPr>
            <a:picLocks noChangeAspect="1"/>
          </p:cNvPicPr>
          <p:nvPr/>
        </p:nvPicPr>
        <p:blipFill>
          <a:blip r:embed="rId5"/>
          <a:srcRect/>
          <a:stretch/>
        </p:blipFill>
        <p:spPr>
          <a:xfrm>
            <a:off x="2138804" y="1701150"/>
            <a:ext cx="2292396" cy="4649997"/>
          </a:xfrm>
          <a:prstGeom prst="rect">
            <a:avLst/>
          </a:prstGeom>
        </p:spPr>
      </p:pic>
      <p:sp>
        <p:nvSpPr>
          <p:cNvPr id="3" name="TextBox 2">
            <a:extLst>
              <a:ext uri="{FF2B5EF4-FFF2-40B4-BE49-F238E27FC236}">
                <a16:creationId xmlns:a16="http://schemas.microsoft.com/office/drawing/2014/main" id="{4A7B07CC-175E-80E7-2C7F-FEAE8BF7A7D6}"/>
              </a:ext>
            </a:extLst>
          </p:cNvPr>
          <p:cNvSpPr txBox="1"/>
          <p:nvPr/>
        </p:nvSpPr>
        <p:spPr>
          <a:xfrm>
            <a:off x="4572000" y="2305615"/>
            <a:ext cx="4056324" cy="378565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Scroll down to the Pedosphere tab</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Select Soil Moisture and Temp Site Setup</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Enter the surface state, surface cover, and canopy cover information for you new site.</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At the bottom of the page, select “Send Site”</a:t>
            </a:r>
          </a:p>
        </p:txBody>
      </p:sp>
    </p:spTree>
    <p:extLst>
      <p:ext uri="{BB962C8B-B14F-4D97-AF65-F5344CB8AC3E}">
        <p14:creationId xmlns:p14="http://schemas.microsoft.com/office/powerpoint/2010/main" val="1565786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40" name="Google Shape;440;p34"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441" name="Google Shape;441;p34" descr="Menu: how to report data to GLOBE"/>
          <p:cNvPicPr preferRelativeResize="0"/>
          <p:nvPr/>
        </p:nvPicPr>
        <p:blipFill rotWithShape="1">
          <a:blip r:embed="rId4">
            <a:alphaModFix/>
          </a:blip>
          <a:srcRect/>
          <a:stretch/>
        </p:blipFill>
        <p:spPr>
          <a:xfrm>
            <a:off x="-16933" y="-33866"/>
            <a:ext cx="1273128" cy="6891866"/>
          </a:xfrm>
          <a:prstGeom prst="rect">
            <a:avLst/>
          </a:prstGeom>
          <a:noFill/>
          <a:ln>
            <a:noFill/>
          </a:ln>
        </p:spPr>
      </p:pic>
      <p:sp>
        <p:nvSpPr>
          <p:cNvPr id="442" name="Google Shape;442;p34"/>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Soil Moisture Gravimetric Data Entry</a:t>
            </a:r>
            <a:endParaRPr dirty="0"/>
          </a:p>
        </p:txBody>
      </p:sp>
      <p:sp>
        <p:nvSpPr>
          <p:cNvPr id="6" name="TextBox 5">
            <a:extLst>
              <a:ext uri="{FF2B5EF4-FFF2-40B4-BE49-F238E27FC236}">
                <a16:creationId xmlns:a16="http://schemas.microsoft.com/office/drawing/2014/main" id="{04756EB0-3E4D-1E44-F605-007857CEF0DB}"/>
              </a:ext>
            </a:extLst>
          </p:cNvPr>
          <p:cNvSpPr txBox="1"/>
          <p:nvPr/>
        </p:nvSpPr>
        <p:spPr>
          <a:xfrm>
            <a:off x="6189967" y="2495841"/>
            <a:ext cx="2826019" cy="2585323"/>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To enter data, first return to the GLOBE Observer main page by clicking the home button in the bottom left.</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Select “Data Entry”.</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Next, click “New Observation(s)”</a:t>
            </a:r>
          </a:p>
        </p:txBody>
      </p:sp>
      <p:pic>
        <p:nvPicPr>
          <p:cNvPr id="7" name="Picture 6" descr="Screenshot showing the GLOBE Observer App homepage. Select “Data Entry” to record data.">
            <a:extLst>
              <a:ext uri="{FF2B5EF4-FFF2-40B4-BE49-F238E27FC236}">
                <a16:creationId xmlns:a16="http://schemas.microsoft.com/office/drawing/2014/main" id="{61549E9B-D575-EA37-1616-4883A514AB1F}"/>
              </a:ext>
            </a:extLst>
          </p:cNvPr>
          <p:cNvPicPr>
            <a:picLocks noChangeAspect="1"/>
          </p:cNvPicPr>
          <p:nvPr/>
        </p:nvPicPr>
        <p:blipFill>
          <a:blip r:embed="rId5"/>
          <a:stretch>
            <a:fillRect/>
          </a:stretch>
        </p:blipFill>
        <p:spPr>
          <a:xfrm>
            <a:off x="1414352" y="1694126"/>
            <a:ext cx="2294228" cy="4662225"/>
          </a:xfrm>
          <a:prstGeom prst="rect">
            <a:avLst/>
          </a:prstGeom>
        </p:spPr>
      </p:pic>
      <p:pic>
        <p:nvPicPr>
          <p:cNvPr id="8" name="Picture 7" descr="Screenshot showing the GLOBE Observer app Data Entry page. Select “New Observation” to enter data.">
            <a:extLst>
              <a:ext uri="{FF2B5EF4-FFF2-40B4-BE49-F238E27FC236}">
                <a16:creationId xmlns:a16="http://schemas.microsoft.com/office/drawing/2014/main" id="{2ED20AAC-CCB1-C415-3785-AFA4D6FA1F04}"/>
              </a:ext>
            </a:extLst>
          </p:cNvPr>
          <p:cNvPicPr>
            <a:picLocks noChangeAspect="1"/>
          </p:cNvPicPr>
          <p:nvPr/>
        </p:nvPicPr>
        <p:blipFill>
          <a:blip r:embed="rId6"/>
          <a:stretch>
            <a:fillRect/>
          </a:stretch>
        </p:blipFill>
        <p:spPr>
          <a:xfrm>
            <a:off x="3800342" y="1694126"/>
            <a:ext cx="2297863" cy="46622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dirty="0"/>
          </a:p>
        </p:txBody>
      </p:sp>
      <p:pic>
        <p:nvPicPr>
          <p:cNvPr id="450" name="Google Shape;450;p35"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451" name="Google Shape;451;p35" descr="Menu: how to report data to GLOBE"/>
          <p:cNvPicPr preferRelativeResize="0"/>
          <p:nvPr/>
        </p:nvPicPr>
        <p:blipFill rotWithShape="1">
          <a:blip r:embed="rId4">
            <a:alphaModFix/>
          </a:blip>
          <a:srcRect/>
          <a:stretch/>
        </p:blipFill>
        <p:spPr>
          <a:xfrm>
            <a:off x="-16933" y="-33866"/>
            <a:ext cx="1273128" cy="6891866"/>
          </a:xfrm>
          <a:prstGeom prst="rect">
            <a:avLst/>
          </a:prstGeom>
          <a:noFill/>
          <a:ln>
            <a:noFill/>
          </a:ln>
        </p:spPr>
      </p:pic>
      <p:sp>
        <p:nvSpPr>
          <p:cNvPr id="452" name="Google Shape;452;p35"/>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Soil Moisture Data Entry</a:t>
            </a:r>
            <a:endParaRPr dirty="0"/>
          </a:p>
        </p:txBody>
      </p:sp>
      <p:sp>
        <p:nvSpPr>
          <p:cNvPr id="6" name="TextBox 5">
            <a:extLst>
              <a:ext uri="{FF2B5EF4-FFF2-40B4-BE49-F238E27FC236}">
                <a16:creationId xmlns:a16="http://schemas.microsoft.com/office/drawing/2014/main" id="{446AACCA-952D-36F9-E629-DAD08EE8D6E1}"/>
              </a:ext>
            </a:extLst>
          </p:cNvPr>
          <p:cNvSpPr txBox="1"/>
          <p:nvPr/>
        </p:nvSpPr>
        <p:spPr>
          <a:xfrm>
            <a:off x="6187593" y="2305615"/>
            <a:ext cx="2707099" cy="3477875"/>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Under the Pedosphere tab, select “Soil Moisture – Gravimetric” then click Continue at the bottom of the page. </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Next, select your Soil Moisture Site. Existing sites near you will show up below “Search Site Names”</a:t>
            </a:r>
          </a:p>
        </p:txBody>
      </p:sp>
      <p:pic>
        <p:nvPicPr>
          <p:cNvPr id="10" name="Picture 9" descr="Screenshot showing the protocol selection page in GLOBE Observer with Soil Mositure - Gravimetric selected.">
            <a:extLst>
              <a:ext uri="{FF2B5EF4-FFF2-40B4-BE49-F238E27FC236}">
                <a16:creationId xmlns:a16="http://schemas.microsoft.com/office/drawing/2014/main" id="{263123D7-424C-0A86-0444-88E648BC9ECB}"/>
              </a:ext>
            </a:extLst>
          </p:cNvPr>
          <p:cNvPicPr>
            <a:picLocks noChangeAspect="1"/>
          </p:cNvPicPr>
          <p:nvPr/>
        </p:nvPicPr>
        <p:blipFill>
          <a:blip r:embed="rId5"/>
          <a:stretch>
            <a:fillRect/>
          </a:stretch>
        </p:blipFill>
        <p:spPr>
          <a:xfrm>
            <a:off x="1532750" y="1858450"/>
            <a:ext cx="2211599" cy="4497901"/>
          </a:xfrm>
          <a:prstGeom prst="rect">
            <a:avLst/>
          </a:prstGeom>
        </p:spPr>
      </p:pic>
      <p:pic>
        <p:nvPicPr>
          <p:cNvPr id="2" name="Picture 1" descr="Screenshot showing the site location page where you can select from existing sites near you or add a new site if you have not created one yet. ">
            <a:extLst>
              <a:ext uri="{FF2B5EF4-FFF2-40B4-BE49-F238E27FC236}">
                <a16:creationId xmlns:a16="http://schemas.microsoft.com/office/drawing/2014/main" id="{85CEF4E9-3845-6DF6-15F6-75923D871534}"/>
              </a:ext>
            </a:extLst>
          </p:cNvPr>
          <p:cNvPicPr>
            <a:picLocks noChangeAspect="1"/>
          </p:cNvPicPr>
          <p:nvPr/>
        </p:nvPicPr>
        <p:blipFill>
          <a:blip r:embed="rId6"/>
          <a:srcRect/>
          <a:stretch/>
        </p:blipFill>
        <p:spPr>
          <a:xfrm>
            <a:off x="3861620" y="1858450"/>
            <a:ext cx="2208702" cy="448808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8">
          <a:extLst>
            <a:ext uri="{FF2B5EF4-FFF2-40B4-BE49-F238E27FC236}">
              <a16:creationId xmlns:a16="http://schemas.microsoft.com/office/drawing/2014/main" id="{AFCF879B-5A9A-FD6D-0277-B94211FA2D39}"/>
            </a:ext>
          </a:extLst>
        </p:cNvPr>
        <p:cNvGrpSpPr/>
        <p:nvPr/>
      </p:nvGrpSpPr>
      <p:grpSpPr>
        <a:xfrm>
          <a:off x="0" y="0"/>
          <a:ext cx="0" cy="0"/>
          <a:chOff x="0" y="0"/>
          <a:chExt cx="0" cy="0"/>
        </a:xfrm>
      </p:grpSpPr>
      <p:sp>
        <p:nvSpPr>
          <p:cNvPr id="449" name="Google Shape;449;p35">
            <a:extLst>
              <a:ext uri="{FF2B5EF4-FFF2-40B4-BE49-F238E27FC236}">
                <a16:creationId xmlns:a16="http://schemas.microsoft.com/office/drawing/2014/main" id="{56F2E01C-5139-24F7-0C68-E02EBB6F27E4}"/>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450" name="Google Shape;450;p35" descr="Soil Moisture Gravimetric">
            <a:extLst>
              <a:ext uri="{FF2B5EF4-FFF2-40B4-BE49-F238E27FC236}">
                <a16:creationId xmlns:a16="http://schemas.microsoft.com/office/drawing/2014/main" id="{03F51CB4-3DCC-DABC-ECCD-7322A1A22162}"/>
              </a:ext>
            </a:extLst>
          </p:cNvPr>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451" name="Google Shape;451;p35" descr="Menu: how to report data to GLOBE">
            <a:extLst>
              <a:ext uri="{FF2B5EF4-FFF2-40B4-BE49-F238E27FC236}">
                <a16:creationId xmlns:a16="http://schemas.microsoft.com/office/drawing/2014/main" id="{064369EF-D7AF-40B4-5753-3E90E57EAD75}"/>
              </a:ext>
            </a:extLst>
          </p:cNvPr>
          <p:cNvPicPr preferRelativeResize="0"/>
          <p:nvPr/>
        </p:nvPicPr>
        <p:blipFill rotWithShape="1">
          <a:blip r:embed="rId4">
            <a:alphaModFix/>
          </a:blip>
          <a:srcRect/>
          <a:stretch/>
        </p:blipFill>
        <p:spPr>
          <a:xfrm>
            <a:off x="-16933" y="-33866"/>
            <a:ext cx="1273128" cy="6891866"/>
          </a:xfrm>
          <a:prstGeom prst="rect">
            <a:avLst/>
          </a:prstGeom>
          <a:noFill/>
          <a:ln>
            <a:noFill/>
          </a:ln>
        </p:spPr>
      </p:pic>
      <p:sp>
        <p:nvSpPr>
          <p:cNvPr id="452" name="Google Shape;452;p35">
            <a:extLst>
              <a:ext uri="{FF2B5EF4-FFF2-40B4-BE49-F238E27FC236}">
                <a16:creationId xmlns:a16="http://schemas.microsoft.com/office/drawing/2014/main" id="{02AFD1FA-98DB-36C2-177C-AA1B2F9E2063}"/>
              </a:ext>
            </a:extLst>
          </p:cNvPr>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Soil Moisture Data Entry</a:t>
            </a:r>
            <a:endParaRPr dirty="0"/>
          </a:p>
        </p:txBody>
      </p:sp>
      <p:sp>
        <p:nvSpPr>
          <p:cNvPr id="6" name="TextBox 5">
            <a:extLst>
              <a:ext uri="{FF2B5EF4-FFF2-40B4-BE49-F238E27FC236}">
                <a16:creationId xmlns:a16="http://schemas.microsoft.com/office/drawing/2014/main" id="{04B60A46-7DAA-ED16-D5E4-810CE5B2F473}"/>
              </a:ext>
            </a:extLst>
          </p:cNvPr>
          <p:cNvSpPr txBox="1"/>
          <p:nvPr/>
        </p:nvSpPr>
        <p:spPr>
          <a:xfrm>
            <a:off x="4830330" y="2283844"/>
            <a:ext cx="3930806" cy="2005677"/>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Next, enter the date and time you took the measurements. </a:t>
            </a:r>
          </a:p>
          <a:p>
            <a:endParaRPr lang="en-US" sz="2000" dirty="0">
              <a:latin typeface="Calibri" panose="020F0502020204030204" pitchFamily="34" charset="0"/>
              <a:cs typeface="Calibri" panose="020F0502020204030204" pitchFamily="34" charset="0"/>
            </a:endParaRPr>
          </a:p>
          <a:p>
            <a:pPr lvl="0">
              <a:lnSpc>
                <a:spcPct val="90000"/>
              </a:lnSpc>
              <a:spcBef>
                <a:spcPts val="1000"/>
              </a:spcBef>
              <a:buSzPts val="2000"/>
            </a:pPr>
            <a:r>
              <a:rPr lang="en-US" sz="2000" dirty="0">
                <a:latin typeface="Calibri" panose="020F0502020204030204" pitchFamily="34" charset="0"/>
                <a:cs typeface="Calibri" panose="020F0502020204030204" pitchFamily="34" charset="0"/>
              </a:rPr>
              <a:t>Select Soil Moisture - Gravimetric to enter your data.</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pic>
        <p:nvPicPr>
          <p:cNvPr id="12" name="Picture 11" descr="Screenshot showing the date and time entry page for Soil Moisture - Gravimetric.">
            <a:extLst>
              <a:ext uri="{FF2B5EF4-FFF2-40B4-BE49-F238E27FC236}">
                <a16:creationId xmlns:a16="http://schemas.microsoft.com/office/drawing/2014/main" id="{24CE9D70-4664-F4CA-9FB8-AB1241D2AA21}"/>
              </a:ext>
            </a:extLst>
          </p:cNvPr>
          <p:cNvPicPr>
            <a:picLocks noChangeAspect="1"/>
          </p:cNvPicPr>
          <p:nvPr/>
        </p:nvPicPr>
        <p:blipFill>
          <a:blip r:embed="rId5"/>
          <a:stretch>
            <a:fillRect/>
          </a:stretch>
        </p:blipFill>
        <p:spPr>
          <a:xfrm>
            <a:off x="2193205" y="1858449"/>
            <a:ext cx="2214504" cy="4497902"/>
          </a:xfrm>
          <a:prstGeom prst="rect">
            <a:avLst/>
          </a:prstGeom>
        </p:spPr>
      </p:pic>
    </p:spTree>
    <p:extLst>
      <p:ext uri="{BB962C8B-B14F-4D97-AF65-F5344CB8AC3E}">
        <p14:creationId xmlns:p14="http://schemas.microsoft.com/office/powerpoint/2010/main" val="328023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8" name="Google Shape;118;p4" descr="Soil Moisture Gravimetric"/>
          <p:cNvPicPr preferRelativeResize="0"/>
          <p:nvPr/>
        </p:nvPicPr>
        <p:blipFill rotWithShape="1">
          <a:blip r:embed="rId3">
            <a:alphaModFix/>
          </a:blip>
          <a:srcRect/>
          <a:stretch/>
        </p:blipFill>
        <p:spPr>
          <a:xfrm>
            <a:off x="1253662" y="0"/>
            <a:ext cx="7920482" cy="977132"/>
          </a:xfrm>
          <a:prstGeom prst="rect">
            <a:avLst/>
          </a:prstGeom>
          <a:noFill/>
          <a:ln>
            <a:noFill/>
          </a:ln>
        </p:spPr>
      </p:pic>
      <p:pic>
        <p:nvPicPr>
          <p:cNvPr id="119" name="Google Shape;119;p4" descr="Menu: Why measure soil moisture?"/>
          <p:cNvPicPr preferRelativeResize="0"/>
          <p:nvPr/>
        </p:nvPicPr>
        <p:blipFill rotWithShape="1">
          <a:blip r:embed="rId4">
            <a:alphaModFix/>
          </a:blip>
          <a:srcRect/>
          <a:stretch/>
        </p:blipFill>
        <p:spPr>
          <a:xfrm>
            <a:off x="-36441" y="-33866"/>
            <a:ext cx="1290103" cy="6891866"/>
          </a:xfrm>
          <a:prstGeom prst="rect">
            <a:avLst/>
          </a:prstGeom>
          <a:noFill/>
          <a:ln>
            <a:noFill/>
          </a:ln>
        </p:spPr>
      </p:pic>
      <p:sp>
        <p:nvSpPr>
          <p:cNvPr id="120" name="Google Shape;120;p4"/>
          <p:cNvSpPr txBox="1">
            <a:spLocks noGrp="1"/>
          </p:cNvSpPr>
          <p:nvPr>
            <p:ph type="title"/>
          </p:nvPr>
        </p:nvSpPr>
        <p:spPr>
          <a:xfrm>
            <a:off x="1526117" y="8580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Why your measurements matter:</a:t>
            </a:r>
            <a:endParaRPr/>
          </a:p>
        </p:txBody>
      </p:sp>
      <p:sp>
        <p:nvSpPr>
          <p:cNvPr id="121" name="Google Shape;121;p4"/>
          <p:cNvSpPr txBox="1">
            <a:spLocks noGrp="1"/>
          </p:cNvSpPr>
          <p:nvPr>
            <p:ph type="body" idx="1"/>
          </p:nvPr>
        </p:nvSpPr>
        <p:spPr>
          <a:xfrm>
            <a:off x="1482343" y="1840178"/>
            <a:ext cx="7346950" cy="18851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With this measurement, students may investigate how soil moisture:</a:t>
            </a:r>
            <a:endParaRPr/>
          </a:p>
          <a:p>
            <a:pPr marL="1085850" lvl="1" indent="-285750" algn="l" rtl="0">
              <a:lnSpc>
                <a:spcPct val="90000"/>
              </a:lnSpc>
              <a:spcBef>
                <a:spcPts val="500"/>
              </a:spcBef>
              <a:spcAft>
                <a:spcPts val="0"/>
              </a:spcAft>
              <a:buClr>
                <a:schemeClr val="dk1"/>
              </a:buClr>
              <a:buSzPts val="1800"/>
              <a:buChar char="•"/>
            </a:pPr>
            <a:r>
              <a:rPr lang="en-US" sz="1800"/>
              <a:t>Relates to precipitation</a:t>
            </a:r>
            <a:endParaRPr/>
          </a:p>
          <a:p>
            <a:pPr marL="1085850" lvl="1" indent="-285750" algn="l" rtl="0">
              <a:lnSpc>
                <a:spcPct val="90000"/>
              </a:lnSpc>
              <a:spcBef>
                <a:spcPts val="500"/>
              </a:spcBef>
              <a:spcAft>
                <a:spcPts val="0"/>
              </a:spcAft>
              <a:buClr>
                <a:schemeClr val="dk1"/>
              </a:buClr>
              <a:buSzPts val="1800"/>
              <a:buChar char="•"/>
            </a:pPr>
            <a:r>
              <a:rPr lang="en-US" sz="1800"/>
              <a:t>Relates to surface, soil, and/or air temperatures</a:t>
            </a:r>
            <a:endParaRPr/>
          </a:p>
          <a:p>
            <a:pPr marL="1085850" lvl="1" indent="-285750" algn="l" rtl="0">
              <a:lnSpc>
                <a:spcPct val="90000"/>
              </a:lnSpc>
              <a:spcBef>
                <a:spcPts val="500"/>
              </a:spcBef>
              <a:spcAft>
                <a:spcPts val="0"/>
              </a:spcAft>
              <a:buClr>
                <a:schemeClr val="dk1"/>
              </a:buClr>
              <a:buSzPts val="1800"/>
              <a:buChar char="•"/>
            </a:pPr>
            <a:r>
              <a:rPr lang="en-US" sz="1800"/>
              <a:t>How soil moisture varies diurnally and annually as well as over days or weeks </a:t>
            </a:r>
            <a:endParaRPr/>
          </a:p>
          <a:p>
            <a:pPr marL="1085850" lvl="1" indent="-285750" algn="l" rtl="0">
              <a:lnSpc>
                <a:spcPct val="90000"/>
              </a:lnSpc>
              <a:spcBef>
                <a:spcPts val="500"/>
              </a:spcBef>
              <a:spcAft>
                <a:spcPts val="0"/>
              </a:spcAft>
              <a:buClr>
                <a:schemeClr val="dk1"/>
              </a:buClr>
              <a:buSzPts val="1800"/>
              <a:buChar char="•"/>
            </a:pPr>
            <a:r>
              <a:rPr lang="en-US" sz="1800"/>
              <a:t>How soil moisture relates to plant phenology</a:t>
            </a:r>
            <a:endParaRPr/>
          </a:p>
        </p:txBody>
      </p:sp>
      <p:pic>
        <p:nvPicPr>
          <p:cNvPr id="122" name="Google Shape;122;p4" descr="Illustration: Why it Matters: Soil moisture measurements are improving weather forecasts, monitoring droughts, predicting floods, assisting crop productivity, and detailing water, energy and carbon cycles. "/>
          <p:cNvPicPr preferRelativeResize="0">
            <a:picLocks noGrp="1"/>
          </p:cNvPicPr>
          <p:nvPr>
            <p:ph type="body" idx="2"/>
          </p:nvPr>
        </p:nvPicPr>
        <p:blipFill rotWithShape="1">
          <a:blip r:embed="rId5">
            <a:alphaModFix/>
          </a:blip>
          <a:srcRect/>
          <a:stretch/>
        </p:blipFill>
        <p:spPr>
          <a:xfrm>
            <a:off x="1620985" y="3725334"/>
            <a:ext cx="7069666" cy="2622202"/>
          </a:xfrm>
          <a:prstGeom prst="rect">
            <a:avLst/>
          </a:prstGeom>
          <a:noFill/>
          <a:ln>
            <a:noFill/>
          </a:ln>
        </p:spPr>
      </p:pic>
      <p:sp>
        <p:nvSpPr>
          <p:cNvPr id="123" name="Google Shape;123;p4"/>
          <p:cNvSpPr txBox="1"/>
          <p:nvPr/>
        </p:nvSpPr>
        <p:spPr>
          <a:xfrm>
            <a:off x="7299693" y="6347536"/>
            <a:ext cx="13909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1" u="none" strike="noStrike" cap="none">
                <a:solidFill>
                  <a:schemeClr val="dk1"/>
                </a:solidFill>
                <a:latin typeface="Calibri"/>
                <a:ea typeface="Calibri"/>
                <a:cs typeface="Calibri"/>
                <a:sym typeface="Calibri"/>
              </a:rPr>
              <a:t>Image credit: NASA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9">
          <a:extLst>
            <a:ext uri="{FF2B5EF4-FFF2-40B4-BE49-F238E27FC236}">
              <a16:creationId xmlns:a16="http://schemas.microsoft.com/office/drawing/2014/main" id="{B65BE085-8F03-01FE-D29C-C463C74EDA78}"/>
            </a:ext>
          </a:extLst>
        </p:cNvPr>
        <p:cNvGrpSpPr/>
        <p:nvPr/>
      </p:nvGrpSpPr>
      <p:grpSpPr>
        <a:xfrm>
          <a:off x="0" y="0"/>
          <a:ext cx="0" cy="0"/>
          <a:chOff x="0" y="0"/>
          <a:chExt cx="0" cy="0"/>
        </a:xfrm>
      </p:grpSpPr>
      <p:sp>
        <p:nvSpPr>
          <p:cNvPr id="460" name="Google Shape;460;p36">
            <a:extLst>
              <a:ext uri="{FF2B5EF4-FFF2-40B4-BE49-F238E27FC236}">
                <a16:creationId xmlns:a16="http://schemas.microsoft.com/office/drawing/2014/main" id="{4344DC2E-ECAC-AA7D-A74E-641798255739}"/>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461" name="Google Shape;461;p36" descr="Soil Moisture Gravimetric">
            <a:extLst>
              <a:ext uri="{FF2B5EF4-FFF2-40B4-BE49-F238E27FC236}">
                <a16:creationId xmlns:a16="http://schemas.microsoft.com/office/drawing/2014/main" id="{9D90F40A-096B-6434-15D3-8918004294E1}"/>
              </a:ext>
            </a:extLst>
          </p:cNvPr>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462" name="Google Shape;462;p36" descr="Menu: how to report data to GLOBE">
            <a:extLst>
              <a:ext uri="{FF2B5EF4-FFF2-40B4-BE49-F238E27FC236}">
                <a16:creationId xmlns:a16="http://schemas.microsoft.com/office/drawing/2014/main" id="{382FB475-DB8E-BA00-5137-9B10A1F251B9}"/>
              </a:ext>
            </a:extLst>
          </p:cNvPr>
          <p:cNvPicPr preferRelativeResize="0"/>
          <p:nvPr/>
        </p:nvPicPr>
        <p:blipFill rotWithShape="1">
          <a:blip r:embed="rId4">
            <a:alphaModFix/>
          </a:blip>
          <a:srcRect/>
          <a:stretch/>
        </p:blipFill>
        <p:spPr>
          <a:xfrm>
            <a:off x="-16933" y="-33866"/>
            <a:ext cx="1273128" cy="6891866"/>
          </a:xfrm>
          <a:prstGeom prst="rect">
            <a:avLst/>
          </a:prstGeom>
          <a:noFill/>
          <a:ln>
            <a:noFill/>
          </a:ln>
        </p:spPr>
      </p:pic>
      <p:sp>
        <p:nvSpPr>
          <p:cNvPr id="463" name="Google Shape;463;p36">
            <a:extLst>
              <a:ext uri="{FF2B5EF4-FFF2-40B4-BE49-F238E27FC236}">
                <a16:creationId xmlns:a16="http://schemas.microsoft.com/office/drawing/2014/main" id="{4EA06536-1C73-A63E-1090-B8F4A82A1144}"/>
              </a:ext>
            </a:extLst>
          </p:cNvPr>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Transect Sampling Data Entry</a:t>
            </a:r>
            <a:endParaRPr dirty="0"/>
          </a:p>
        </p:txBody>
      </p:sp>
      <p:pic>
        <p:nvPicPr>
          <p:cNvPr id="7" name="Picture 6" descr="Screenshot showing the data entry page for a transect sampling pattern for gravimetric soil moisture. ">
            <a:extLst>
              <a:ext uri="{FF2B5EF4-FFF2-40B4-BE49-F238E27FC236}">
                <a16:creationId xmlns:a16="http://schemas.microsoft.com/office/drawing/2014/main" id="{D1EBA155-82F0-B078-5044-271CF3A71A5C}"/>
              </a:ext>
            </a:extLst>
          </p:cNvPr>
          <p:cNvPicPr>
            <a:picLocks noChangeAspect="1"/>
          </p:cNvPicPr>
          <p:nvPr/>
        </p:nvPicPr>
        <p:blipFill>
          <a:blip r:embed="rId5"/>
          <a:srcRect t="6357"/>
          <a:stretch>
            <a:fillRect/>
          </a:stretch>
        </p:blipFill>
        <p:spPr>
          <a:xfrm>
            <a:off x="1496895" y="1685751"/>
            <a:ext cx="2379536" cy="4829259"/>
          </a:xfrm>
          <a:prstGeom prst="rect">
            <a:avLst/>
          </a:prstGeom>
        </p:spPr>
      </p:pic>
      <p:sp>
        <p:nvSpPr>
          <p:cNvPr id="8" name="TextBox 7">
            <a:extLst>
              <a:ext uri="{FF2B5EF4-FFF2-40B4-BE49-F238E27FC236}">
                <a16:creationId xmlns:a16="http://schemas.microsoft.com/office/drawing/2014/main" id="{FF5DC887-AF7F-43D8-E1B6-72AA2B5FCA25}"/>
              </a:ext>
            </a:extLst>
          </p:cNvPr>
          <p:cNvSpPr txBox="1"/>
          <p:nvPr/>
        </p:nvSpPr>
        <p:spPr>
          <a:xfrm>
            <a:off x="4763153" y="2515332"/>
            <a:ext cx="4285915" cy="3170099"/>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If you sampled along a transect, select “Transect Gravimetric” under Sampling Pattern.</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Next choose a soil state from the dropdown.</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Under Drying, select your drying method and enter the average drying time.</a:t>
            </a:r>
          </a:p>
        </p:txBody>
      </p:sp>
      <p:cxnSp>
        <p:nvCxnSpPr>
          <p:cNvPr id="9" name="Straight Arrow Connector 8">
            <a:extLst>
              <a:ext uri="{FF2B5EF4-FFF2-40B4-BE49-F238E27FC236}">
                <a16:creationId xmlns:a16="http://schemas.microsoft.com/office/drawing/2014/main" id="{56A6E419-70EA-306A-AD39-FE87D803FE8E}"/>
              </a:ext>
              <a:ext uri="{C183D7F6-B498-43B3-948B-1728B52AA6E4}">
                <adec:decorative xmlns:adec="http://schemas.microsoft.com/office/drawing/2017/decorative" val="0"/>
              </a:ext>
            </a:extLst>
          </p:cNvPr>
          <p:cNvCxnSpPr>
            <a:cxnSpLocks/>
          </p:cNvCxnSpPr>
          <p:nvPr/>
        </p:nvCxnSpPr>
        <p:spPr>
          <a:xfrm flipH="1" flipV="1">
            <a:off x="3876431" y="2564229"/>
            <a:ext cx="886722" cy="1700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5F4BE02-9F02-63BB-7765-EB6ACD887933}"/>
              </a:ext>
              <a:ext uri="{C183D7F6-B498-43B3-948B-1728B52AA6E4}">
                <adec:decorative xmlns:adec="http://schemas.microsoft.com/office/drawing/2017/decorative" val="0"/>
              </a:ext>
            </a:extLst>
          </p:cNvPr>
          <p:cNvCxnSpPr>
            <a:cxnSpLocks/>
          </p:cNvCxnSpPr>
          <p:nvPr/>
        </p:nvCxnSpPr>
        <p:spPr>
          <a:xfrm flipH="1" flipV="1">
            <a:off x="3876431" y="3148011"/>
            <a:ext cx="895377" cy="7449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9AC3D82-209D-44EF-0F2A-24DA3316CE32}"/>
              </a:ext>
              <a:ext uri="{C183D7F6-B498-43B3-948B-1728B52AA6E4}">
                <adec:decorative xmlns:adec="http://schemas.microsoft.com/office/drawing/2017/decorative" val="0"/>
              </a:ext>
            </a:extLst>
          </p:cNvPr>
          <p:cNvCxnSpPr>
            <a:cxnSpLocks/>
          </p:cNvCxnSpPr>
          <p:nvPr/>
        </p:nvCxnSpPr>
        <p:spPr>
          <a:xfrm flipH="1" flipV="1">
            <a:off x="3876431" y="4100383"/>
            <a:ext cx="886722" cy="7799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365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472" name="Google Shape;472;p37"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473" name="Google Shape;473;p37" descr="Menu: how to report data to GLOBE"/>
          <p:cNvPicPr preferRelativeResize="0"/>
          <p:nvPr/>
        </p:nvPicPr>
        <p:blipFill rotWithShape="1">
          <a:blip r:embed="rId4">
            <a:alphaModFix/>
          </a:blip>
          <a:srcRect/>
          <a:stretch/>
        </p:blipFill>
        <p:spPr>
          <a:xfrm>
            <a:off x="-16933" y="-33866"/>
            <a:ext cx="1273128" cy="6891866"/>
          </a:xfrm>
          <a:prstGeom prst="rect">
            <a:avLst/>
          </a:prstGeom>
          <a:noFill/>
          <a:ln>
            <a:noFill/>
          </a:ln>
        </p:spPr>
      </p:pic>
      <p:sp>
        <p:nvSpPr>
          <p:cNvPr id="474" name="Google Shape;474;p37"/>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Example of Transect Data Entry</a:t>
            </a:r>
            <a:endParaRPr dirty="0"/>
          </a:p>
        </p:txBody>
      </p:sp>
      <p:pic>
        <p:nvPicPr>
          <p:cNvPr id="5" name="Picture 4" descr="Screenshot of the soil moisture transect data entry page showing the entry fields for Sample number one. Click add sample at the bottom to add your next sample.">
            <a:extLst>
              <a:ext uri="{FF2B5EF4-FFF2-40B4-BE49-F238E27FC236}">
                <a16:creationId xmlns:a16="http://schemas.microsoft.com/office/drawing/2014/main" id="{FADE3436-A250-C713-97D6-408288406A93}"/>
              </a:ext>
            </a:extLst>
          </p:cNvPr>
          <p:cNvPicPr>
            <a:picLocks noChangeAspect="1"/>
          </p:cNvPicPr>
          <p:nvPr/>
        </p:nvPicPr>
        <p:blipFill>
          <a:blip r:embed="rId5"/>
          <a:stretch>
            <a:fillRect/>
          </a:stretch>
        </p:blipFill>
        <p:spPr>
          <a:xfrm>
            <a:off x="1463647" y="1709764"/>
            <a:ext cx="2444808" cy="4950463"/>
          </a:xfrm>
          <a:prstGeom prst="rect">
            <a:avLst/>
          </a:prstGeom>
        </p:spPr>
      </p:pic>
      <p:sp>
        <p:nvSpPr>
          <p:cNvPr id="8" name="TextBox 7">
            <a:extLst>
              <a:ext uri="{FF2B5EF4-FFF2-40B4-BE49-F238E27FC236}">
                <a16:creationId xmlns:a16="http://schemas.microsoft.com/office/drawing/2014/main" id="{D6CA9807-8D8C-E8E1-7534-B20E4370342C}"/>
              </a:ext>
            </a:extLst>
          </p:cNvPr>
          <p:cNvSpPr txBox="1"/>
          <p:nvPr/>
        </p:nvSpPr>
        <p:spPr>
          <a:xfrm>
            <a:off x="5186711" y="2442571"/>
            <a:ext cx="3842751" cy="3170099"/>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Enter the sample information for your first transect sample as directed.</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Click “Add Sample” to start the next sample.</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Continue adding samples until you have entered all your transect data.</a:t>
            </a:r>
          </a:p>
        </p:txBody>
      </p:sp>
      <p:cxnSp>
        <p:nvCxnSpPr>
          <p:cNvPr id="9" name="Straight Arrow Connector 8">
            <a:extLst>
              <a:ext uri="{FF2B5EF4-FFF2-40B4-BE49-F238E27FC236}">
                <a16:creationId xmlns:a16="http://schemas.microsoft.com/office/drawing/2014/main" id="{B6DA1E45-E0A0-1377-FA75-F71894D7C730}"/>
              </a:ext>
              <a:ext uri="{C183D7F6-B498-43B3-948B-1728B52AA6E4}">
                <adec:decorative xmlns:adec="http://schemas.microsoft.com/office/drawing/2017/decorative" val="0"/>
              </a:ext>
            </a:extLst>
          </p:cNvPr>
          <p:cNvCxnSpPr>
            <a:cxnSpLocks/>
            <a:stCxn id="8" idx="1"/>
          </p:cNvCxnSpPr>
          <p:nvPr/>
        </p:nvCxnSpPr>
        <p:spPr>
          <a:xfrm flipH="1">
            <a:off x="3721395" y="4027621"/>
            <a:ext cx="1465316" cy="19904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0">
          <a:extLst>
            <a:ext uri="{FF2B5EF4-FFF2-40B4-BE49-F238E27FC236}">
              <a16:creationId xmlns:a16="http://schemas.microsoft.com/office/drawing/2014/main" id="{F528A503-3E29-BFF6-6820-B0843D2DC5BE}"/>
            </a:ext>
          </a:extLst>
        </p:cNvPr>
        <p:cNvGrpSpPr/>
        <p:nvPr/>
      </p:nvGrpSpPr>
      <p:grpSpPr>
        <a:xfrm>
          <a:off x="0" y="0"/>
          <a:ext cx="0" cy="0"/>
          <a:chOff x="0" y="0"/>
          <a:chExt cx="0" cy="0"/>
        </a:xfrm>
      </p:grpSpPr>
      <p:sp>
        <p:nvSpPr>
          <p:cNvPr id="471" name="Google Shape;471;p37">
            <a:extLst>
              <a:ext uri="{FF2B5EF4-FFF2-40B4-BE49-F238E27FC236}">
                <a16:creationId xmlns:a16="http://schemas.microsoft.com/office/drawing/2014/main" id="{4B111290-8842-57C6-F1E7-3B790BFA56F0}"/>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472" name="Google Shape;472;p37" descr="Soil Moisture Gravimetric">
            <a:extLst>
              <a:ext uri="{FF2B5EF4-FFF2-40B4-BE49-F238E27FC236}">
                <a16:creationId xmlns:a16="http://schemas.microsoft.com/office/drawing/2014/main" id="{484DD43F-05BC-4CF6-A443-3183D082E302}"/>
              </a:ext>
            </a:extLst>
          </p:cNvPr>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473" name="Google Shape;473;p37" descr="Menu: how to report data to GLOBE">
            <a:extLst>
              <a:ext uri="{FF2B5EF4-FFF2-40B4-BE49-F238E27FC236}">
                <a16:creationId xmlns:a16="http://schemas.microsoft.com/office/drawing/2014/main" id="{DC47E4BF-07B2-F966-B6E6-C8D670EB4838}"/>
              </a:ext>
            </a:extLst>
          </p:cNvPr>
          <p:cNvPicPr preferRelativeResize="0"/>
          <p:nvPr/>
        </p:nvPicPr>
        <p:blipFill rotWithShape="1">
          <a:blip r:embed="rId4">
            <a:alphaModFix/>
          </a:blip>
          <a:srcRect/>
          <a:stretch/>
        </p:blipFill>
        <p:spPr>
          <a:xfrm>
            <a:off x="-16933" y="-33866"/>
            <a:ext cx="1273128" cy="6891866"/>
          </a:xfrm>
          <a:prstGeom prst="rect">
            <a:avLst/>
          </a:prstGeom>
          <a:noFill/>
          <a:ln>
            <a:noFill/>
          </a:ln>
        </p:spPr>
      </p:pic>
      <p:sp>
        <p:nvSpPr>
          <p:cNvPr id="474" name="Google Shape;474;p37">
            <a:extLst>
              <a:ext uri="{FF2B5EF4-FFF2-40B4-BE49-F238E27FC236}">
                <a16:creationId xmlns:a16="http://schemas.microsoft.com/office/drawing/2014/main" id="{FEEA0E91-5087-1EE5-3CA9-56BC4C279DDE}"/>
              </a:ext>
            </a:extLst>
          </p:cNvPr>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Example of Transect Data Entry</a:t>
            </a:r>
            <a:endParaRPr dirty="0"/>
          </a:p>
        </p:txBody>
      </p:sp>
      <p:sp>
        <p:nvSpPr>
          <p:cNvPr id="2" name="TextBox 1">
            <a:extLst>
              <a:ext uri="{FF2B5EF4-FFF2-40B4-BE49-F238E27FC236}">
                <a16:creationId xmlns:a16="http://schemas.microsoft.com/office/drawing/2014/main" id="{DB78840C-3233-72FF-9F71-0B28926B8D41}"/>
              </a:ext>
            </a:extLst>
          </p:cNvPr>
          <p:cNvSpPr txBox="1"/>
          <p:nvPr/>
        </p:nvSpPr>
        <p:spPr>
          <a:xfrm>
            <a:off x="4572000" y="2630245"/>
            <a:ext cx="3788359" cy="2862322"/>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Add any comments or metadata related to your samples or site in the Comments box.</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When you have finished, click “Review” to check that your entries are correct before submitting.</a:t>
            </a:r>
          </a:p>
          <a:p>
            <a:endParaRPr lang="en-US" sz="2000" dirty="0">
              <a:latin typeface="Calibri" panose="020F0502020204030204" pitchFamily="34" charset="0"/>
              <a:cs typeface="Calibri" panose="020F0502020204030204" pitchFamily="34" charset="0"/>
            </a:endParaRPr>
          </a:p>
        </p:txBody>
      </p:sp>
      <p:pic>
        <p:nvPicPr>
          <p:cNvPr id="6" name="Picture 5" descr="A screenshot of a review&#10;&#10;AI-generated content may be incorrect.">
            <a:extLst>
              <a:ext uri="{FF2B5EF4-FFF2-40B4-BE49-F238E27FC236}">
                <a16:creationId xmlns:a16="http://schemas.microsoft.com/office/drawing/2014/main" id="{A492B44C-A3CD-F3CF-E828-80CCC9546830}"/>
              </a:ext>
            </a:extLst>
          </p:cNvPr>
          <p:cNvPicPr>
            <a:picLocks noChangeAspect="1"/>
          </p:cNvPicPr>
          <p:nvPr/>
        </p:nvPicPr>
        <p:blipFill>
          <a:blip r:embed="rId5"/>
          <a:stretch>
            <a:fillRect/>
          </a:stretch>
        </p:blipFill>
        <p:spPr>
          <a:xfrm>
            <a:off x="1505599" y="1786270"/>
            <a:ext cx="2380709" cy="4824904"/>
          </a:xfrm>
          <a:prstGeom prst="rect">
            <a:avLst/>
          </a:prstGeom>
        </p:spPr>
      </p:pic>
      <p:cxnSp>
        <p:nvCxnSpPr>
          <p:cNvPr id="3" name="Straight Arrow Connector 2">
            <a:extLst>
              <a:ext uri="{FF2B5EF4-FFF2-40B4-BE49-F238E27FC236}">
                <a16:creationId xmlns:a16="http://schemas.microsoft.com/office/drawing/2014/main" id="{5C741125-1A44-C147-BDF7-ED3C5871F5EC}"/>
              </a:ext>
              <a:ext uri="{C183D7F6-B498-43B3-948B-1728B52AA6E4}">
                <adec:decorative xmlns:adec="http://schemas.microsoft.com/office/drawing/2017/decorative" val="0"/>
              </a:ext>
            </a:extLst>
          </p:cNvPr>
          <p:cNvCxnSpPr>
            <a:cxnSpLocks/>
          </p:cNvCxnSpPr>
          <p:nvPr/>
        </p:nvCxnSpPr>
        <p:spPr>
          <a:xfrm flipH="1">
            <a:off x="2530549" y="3072809"/>
            <a:ext cx="1945758" cy="7230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050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461" name="Google Shape;461;p36"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462" name="Google Shape;462;p36" descr="Menu: how to report data to GLOBE"/>
          <p:cNvPicPr preferRelativeResize="0"/>
          <p:nvPr/>
        </p:nvPicPr>
        <p:blipFill rotWithShape="1">
          <a:blip r:embed="rId4">
            <a:alphaModFix/>
          </a:blip>
          <a:srcRect/>
          <a:stretch/>
        </p:blipFill>
        <p:spPr>
          <a:xfrm>
            <a:off x="-16933" y="-33866"/>
            <a:ext cx="1273128" cy="6891866"/>
          </a:xfrm>
          <a:prstGeom prst="rect">
            <a:avLst/>
          </a:prstGeom>
          <a:noFill/>
          <a:ln>
            <a:noFill/>
          </a:ln>
        </p:spPr>
      </p:pic>
      <p:sp>
        <p:nvSpPr>
          <p:cNvPr id="463" name="Google Shape;463;p36"/>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lvl="0"/>
            <a:r>
              <a:rPr lang="en-US" dirty="0"/>
              <a:t>Star Sampling Pattern Data Entry</a:t>
            </a:r>
            <a:endParaRPr dirty="0"/>
          </a:p>
        </p:txBody>
      </p:sp>
      <p:pic>
        <p:nvPicPr>
          <p:cNvPr id="5" name="Picture 4" descr="Screenshot showing the data entry page for a Star sampling pattern for gravimetric soil moisture. ">
            <a:extLst>
              <a:ext uri="{FF2B5EF4-FFF2-40B4-BE49-F238E27FC236}">
                <a16:creationId xmlns:a16="http://schemas.microsoft.com/office/drawing/2014/main" id="{8418074D-CACB-072A-091A-0A1B368B601C}"/>
              </a:ext>
            </a:extLst>
          </p:cNvPr>
          <p:cNvPicPr>
            <a:picLocks noChangeAspect="1"/>
          </p:cNvPicPr>
          <p:nvPr/>
        </p:nvPicPr>
        <p:blipFill>
          <a:blip r:embed="rId5"/>
          <a:stretch>
            <a:fillRect/>
          </a:stretch>
        </p:blipFill>
        <p:spPr>
          <a:xfrm>
            <a:off x="1495671" y="1687880"/>
            <a:ext cx="2380760" cy="4825005"/>
          </a:xfrm>
          <a:prstGeom prst="rect">
            <a:avLst/>
          </a:prstGeom>
        </p:spPr>
      </p:pic>
      <p:sp>
        <p:nvSpPr>
          <p:cNvPr id="10" name="TextBox 9">
            <a:extLst>
              <a:ext uri="{FF2B5EF4-FFF2-40B4-BE49-F238E27FC236}">
                <a16:creationId xmlns:a16="http://schemas.microsoft.com/office/drawing/2014/main" id="{1DF97C66-5C8C-7A2C-1257-163A003ECEB4}"/>
              </a:ext>
            </a:extLst>
          </p:cNvPr>
          <p:cNvSpPr txBox="1"/>
          <p:nvPr/>
        </p:nvSpPr>
        <p:spPr>
          <a:xfrm>
            <a:off x="4763153" y="2515332"/>
            <a:ext cx="4285915" cy="3170099"/>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If you sampled using a star pattern, select “Star Gravimetric” under Sampling Pattern.</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Next choose a soil state from the dropdown.</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Under Drying, select your drying method and enter the average drying time.</a:t>
            </a:r>
          </a:p>
        </p:txBody>
      </p:sp>
      <p:cxnSp>
        <p:nvCxnSpPr>
          <p:cNvPr id="11" name="Straight Arrow Connector 10">
            <a:extLst>
              <a:ext uri="{FF2B5EF4-FFF2-40B4-BE49-F238E27FC236}">
                <a16:creationId xmlns:a16="http://schemas.microsoft.com/office/drawing/2014/main" id="{C183BD57-3990-8436-61F1-CAE5FE3F82DD}"/>
              </a:ext>
              <a:ext uri="{C183D7F6-B498-43B3-948B-1728B52AA6E4}">
                <adec:decorative xmlns:adec="http://schemas.microsoft.com/office/drawing/2017/decorative" val="0"/>
              </a:ext>
            </a:extLst>
          </p:cNvPr>
          <p:cNvCxnSpPr>
            <a:cxnSpLocks/>
          </p:cNvCxnSpPr>
          <p:nvPr/>
        </p:nvCxnSpPr>
        <p:spPr>
          <a:xfrm flipH="1" flipV="1">
            <a:off x="3876431" y="2564229"/>
            <a:ext cx="886722" cy="1700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C1E2253-6C35-EBCC-E314-EC2F3461A7CC}"/>
              </a:ext>
              <a:ext uri="{C183D7F6-B498-43B3-948B-1728B52AA6E4}">
                <adec:decorative xmlns:adec="http://schemas.microsoft.com/office/drawing/2017/decorative" val="0"/>
              </a:ext>
            </a:extLst>
          </p:cNvPr>
          <p:cNvCxnSpPr>
            <a:cxnSpLocks/>
          </p:cNvCxnSpPr>
          <p:nvPr/>
        </p:nvCxnSpPr>
        <p:spPr>
          <a:xfrm flipH="1" flipV="1">
            <a:off x="3876431" y="3148011"/>
            <a:ext cx="895377" cy="7449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6B75F8F-2BB4-5F9F-C9F4-DA76EBDADF0A}"/>
              </a:ext>
              <a:ext uri="{C183D7F6-B498-43B3-948B-1728B52AA6E4}">
                <adec:decorative xmlns:adec="http://schemas.microsoft.com/office/drawing/2017/decorative" val="0"/>
              </a:ext>
            </a:extLst>
          </p:cNvPr>
          <p:cNvCxnSpPr>
            <a:cxnSpLocks/>
            <a:endCxn id="5" idx="3"/>
          </p:cNvCxnSpPr>
          <p:nvPr/>
        </p:nvCxnSpPr>
        <p:spPr>
          <a:xfrm flipH="1" flipV="1">
            <a:off x="3876431" y="4100383"/>
            <a:ext cx="886722" cy="7799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9">
          <a:extLst>
            <a:ext uri="{FF2B5EF4-FFF2-40B4-BE49-F238E27FC236}">
              <a16:creationId xmlns:a16="http://schemas.microsoft.com/office/drawing/2014/main" id="{CE6C67C7-8975-7969-222E-729CEA019772}"/>
            </a:ext>
          </a:extLst>
        </p:cNvPr>
        <p:cNvGrpSpPr/>
        <p:nvPr/>
      </p:nvGrpSpPr>
      <p:grpSpPr>
        <a:xfrm>
          <a:off x="0" y="0"/>
          <a:ext cx="0" cy="0"/>
          <a:chOff x="0" y="0"/>
          <a:chExt cx="0" cy="0"/>
        </a:xfrm>
      </p:grpSpPr>
      <p:sp>
        <p:nvSpPr>
          <p:cNvPr id="460" name="Google Shape;460;p36">
            <a:extLst>
              <a:ext uri="{FF2B5EF4-FFF2-40B4-BE49-F238E27FC236}">
                <a16:creationId xmlns:a16="http://schemas.microsoft.com/office/drawing/2014/main" id="{A9483FF2-F80E-C2D0-BDBD-C9F54ECCBACB}"/>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461" name="Google Shape;461;p36" descr="Soil Moisture Gravimetric">
            <a:extLst>
              <a:ext uri="{FF2B5EF4-FFF2-40B4-BE49-F238E27FC236}">
                <a16:creationId xmlns:a16="http://schemas.microsoft.com/office/drawing/2014/main" id="{CE782DFD-7A16-D55B-DBC5-1387BC7FDDED}"/>
              </a:ext>
            </a:extLst>
          </p:cNvPr>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462" name="Google Shape;462;p36" descr="Menu: how to report data to GLOBE">
            <a:extLst>
              <a:ext uri="{FF2B5EF4-FFF2-40B4-BE49-F238E27FC236}">
                <a16:creationId xmlns:a16="http://schemas.microsoft.com/office/drawing/2014/main" id="{56DC2C91-6D89-3EB7-8CEC-C2A0C86C5D71}"/>
              </a:ext>
            </a:extLst>
          </p:cNvPr>
          <p:cNvPicPr preferRelativeResize="0"/>
          <p:nvPr/>
        </p:nvPicPr>
        <p:blipFill rotWithShape="1">
          <a:blip r:embed="rId4">
            <a:alphaModFix/>
          </a:blip>
          <a:srcRect/>
          <a:stretch/>
        </p:blipFill>
        <p:spPr>
          <a:xfrm>
            <a:off x="-16933" y="-33866"/>
            <a:ext cx="1273128" cy="6891866"/>
          </a:xfrm>
          <a:prstGeom prst="rect">
            <a:avLst/>
          </a:prstGeom>
          <a:noFill/>
          <a:ln>
            <a:noFill/>
          </a:ln>
        </p:spPr>
      </p:pic>
      <p:sp>
        <p:nvSpPr>
          <p:cNvPr id="463" name="Google Shape;463;p36">
            <a:extLst>
              <a:ext uri="{FF2B5EF4-FFF2-40B4-BE49-F238E27FC236}">
                <a16:creationId xmlns:a16="http://schemas.microsoft.com/office/drawing/2014/main" id="{92EE9EAE-8C47-BC5F-7E39-B200F7540723}"/>
              </a:ext>
            </a:extLst>
          </p:cNvPr>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lvl="0"/>
            <a:r>
              <a:rPr lang="en-US" dirty="0"/>
              <a:t>Star Sampling Pattern Data Entry</a:t>
            </a:r>
            <a:endParaRPr dirty="0"/>
          </a:p>
        </p:txBody>
      </p:sp>
      <p:sp>
        <p:nvSpPr>
          <p:cNvPr id="10" name="TextBox 9">
            <a:extLst>
              <a:ext uri="{FF2B5EF4-FFF2-40B4-BE49-F238E27FC236}">
                <a16:creationId xmlns:a16="http://schemas.microsoft.com/office/drawing/2014/main" id="{5655EC20-A698-1FCC-9EB6-385DA891A079}"/>
              </a:ext>
            </a:extLst>
          </p:cNvPr>
          <p:cNvSpPr txBox="1"/>
          <p:nvPr/>
        </p:nvSpPr>
        <p:spPr>
          <a:xfrm>
            <a:off x="5831501" y="1709764"/>
            <a:ext cx="3208595" cy="3170099"/>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Next, click “Add Sample” to add a 0-5 cm sample.</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Enter the sample information as directed.</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Continue adding 0-5cm samples or 10cm samples until you have entered all your data.</a:t>
            </a:r>
          </a:p>
        </p:txBody>
      </p:sp>
      <p:pic>
        <p:nvPicPr>
          <p:cNvPr id="6" name="Picture 5" descr="Screenshot of the star pattern soil moisture data entry page. Under Samples, click Add Sample to include a 0-5 centimeter sample or a 10 centimeter sample.">
            <a:extLst>
              <a:ext uri="{FF2B5EF4-FFF2-40B4-BE49-F238E27FC236}">
                <a16:creationId xmlns:a16="http://schemas.microsoft.com/office/drawing/2014/main" id="{E5397ABB-DBDA-E040-673F-29DECD0D50A8}"/>
              </a:ext>
            </a:extLst>
          </p:cNvPr>
          <p:cNvPicPr>
            <a:picLocks noChangeAspect="1"/>
          </p:cNvPicPr>
          <p:nvPr/>
        </p:nvPicPr>
        <p:blipFill>
          <a:blip r:embed="rId5"/>
          <a:stretch>
            <a:fillRect/>
          </a:stretch>
        </p:blipFill>
        <p:spPr>
          <a:xfrm>
            <a:off x="1381132" y="1713909"/>
            <a:ext cx="2167202" cy="4411460"/>
          </a:xfrm>
          <a:prstGeom prst="rect">
            <a:avLst/>
          </a:prstGeom>
        </p:spPr>
      </p:pic>
      <p:pic>
        <p:nvPicPr>
          <p:cNvPr id="12" name="Picture 11" descr="Screenshot showing the data entry form for 0 to 5 centimeter samples. After entering your sample data, you can add another sample below by clicking “Add Sample”.">
            <a:extLst>
              <a:ext uri="{FF2B5EF4-FFF2-40B4-BE49-F238E27FC236}">
                <a16:creationId xmlns:a16="http://schemas.microsoft.com/office/drawing/2014/main" id="{2D2E4171-1791-FB34-4C17-87E417766D54}"/>
              </a:ext>
            </a:extLst>
          </p:cNvPr>
          <p:cNvPicPr>
            <a:picLocks noChangeAspect="1"/>
          </p:cNvPicPr>
          <p:nvPr/>
        </p:nvPicPr>
        <p:blipFill>
          <a:blip r:embed="rId6"/>
          <a:stretch>
            <a:fillRect/>
          </a:stretch>
        </p:blipFill>
        <p:spPr>
          <a:xfrm>
            <a:off x="3632408" y="1709764"/>
            <a:ext cx="2170994" cy="4411460"/>
          </a:xfrm>
          <a:prstGeom prst="rect">
            <a:avLst/>
          </a:prstGeom>
        </p:spPr>
      </p:pic>
      <p:sp>
        <p:nvSpPr>
          <p:cNvPr id="14" name="Oval 13">
            <a:extLst>
              <a:ext uri="{FF2B5EF4-FFF2-40B4-BE49-F238E27FC236}">
                <a16:creationId xmlns:a16="http://schemas.microsoft.com/office/drawing/2014/main" id="{55E12244-61FF-AD88-E2E1-DA10F2A699BF}"/>
              </a:ext>
              <a:ext uri="{C183D7F6-B498-43B3-948B-1728B52AA6E4}">
                <adec:decorative xmlns:adec="http://schemas.microsoft.com/office/drawing/2017/decorative" val="1"/>
              </a:ext>
            </a:extLst>
          </p:cNvPr>
          <p:cNvSpPr/>
          <p:nvPr/>
        </p:nvSpPr>
        <p:spPr>
          <a:xfrm>
            <a:off x="2635195" y="3019647"/>
            <a:ext cx="847664" cy="3924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EEF3F4C-C9A1-4AB6-5698-F7E421AC5622}"/>
              </a:ext>
              <a:ext uri="{C183D7F6-B498-43B3-948B-1728B52AA6E4}">
                <adec:decorative xmlns:adec="http://schemas.microsoft.com/office/drawing/2017/decorative" val="1"/>
              </a:ext>
            </a:extLst>
          </p:cNvPr>
          <p:cNvSpPr/>
          <p:nvPr/>
        </p:nvSpPr>
        <p:spPr>
          <a:xfrm>
            <a:off x="4871577" y="5293011"/>
            <a:ext cx="847664" cy="3924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7538497-B3AD-8969-DCEE-4A5C63BE7D1C}"/>
              </a:ext>
              <a:ext uri="{C183D7F6-B498-43B3-948B-1728B52AA6E4}">
                <adec:decorative xmlns:adec="http://schemas.microsoft.com/office/drawing/2017/decorative" val="1"/>
              </a:ext>
            </a:extLst>
          </p:cNvPr>
          <p:cNvSpPr/>
          <p:nvPr/>
        </p:nvSpPr>
        <p:spPr>
          <a:xfrm>
            <a:off x="2635195" y="3904171"/>
            <a:ext cx="847664" cy="3924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13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9">
          <a:extLst>
            <a:ext uri="{FF2B5EF4-FFF2-40B4-BE49-F238E27FC236}">
              <a16:creationId xmlns:a16="http://schemas.microsoft.com/office/drawing/2014/main" id="{3137891D-0962-A148-EE22-DC7F14519CB4}"/>
            </a:ext>
          </a:extLst>
        </p:cNvPr>
        <p:cNvGrpSpPr/>
        <p:nvPr/>
      </p:nvGrpSpPr>
      <p:grpSpPr>
        <a:xfrm>
          <a:off x="0" y="0"/>
          <a:ext cx="0" cy="0"/>
          <a:chOff x="0" y="0"/>
          <a:chExt cx="0" cy="0"/>
        </a:xfrm>
      </p:grpSpPr>
      <p:sp>
        <p:nvSpPr>
          <p:cNvPr id="460" name="Google Shape;460;p36">
            <a:extLst>
              <a:ext uri="{FF2B5EF4-FFF2-40B4-BE49-F238E27FC236}">
                <a16:creationId xmlns:a16="http://schemas.microsoft.com/office/drawing/2014/main" id="{A15F6306-9462-9023-2C0C-609EF1153EEF}"/>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461" name="Google Shape;461;p36" descr="Soil Moisture Gravimetric">
            <a:extLst>
              <a:ext uri="{FF2B5EF4-FFF2-40B4-BE49-F238E27FC236}">
                <a16:creationId xmlns:a16="http://schemas.microsoft.com/office/drawing/2014/main" id="{9034AC6F-70BF-EBCC-94BD-3CFD6F0BCBC5}"/>
              </a:ext>
            </a:extLst>
          </p:cNvPr>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462" name="Google Shape;462;p36" descr="Menu: how to report data to GLOBE">
            <a:extLst>
              <a:ext uri="{FF2B5EF4-FFF2-40B4-BE49-F238E27FC236}">
                <a16:creationId xmlns:a16="http://schemas.microsoft.com/office/drawing/2014/main" id="{0572C9B7-BDFE-FC53-9012-B304A4E95B5E}"/>
              </a:ext>
            </a:extLst>
          </p:cNvPr>
          <p:cNvPicPr preferRelativeResize="0"/>
          <p:nvPr/>
        </p:nvPicPr>
        <p:blipFill rotWithShape="1">
          <a:blip r:embed="rId4">
            <a:alphaModFix/>
          </a:blip>
          <a:srcRect/>
          <a:stretch/>
        </p:blipFill>
        <p:spPr>
          <a:xfrm>
            <a:off x="-16933" y="-33866"/>
            <a:ext cx="1273128" cy="6891866"/>
          </a:xfrm>
          <a:prstGeom prst="rect">
            <a:avLst/>
          </a:prstGeom>
          <a:noFill/>
          <a:ln>
            <a:noFill/>
          </a:ln>
        </p:spPr>
      </p:pic>
      <p:sp>
        <p:nvSpPr>
          <p:cNvPr id="463" name="Google Shape;463;p36">
            <a:extLst>
              <a:ext uri="{FF2B5EF4-FFF2-40B4-BE49-F238E27FC236}">
                <a16:creationId xmlns:a16="http://schemas.microsoft.com/office/drawing/2014/main" id="{61FBDE4D-10A1-0E56-C057-2CFA5B8F4BFC}"/>
              </a:ext>
            </a:extLst>
          </p:cNvPr>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lvl="0"/>
            <a:r>
              <a:rPr lang="en-US" dirty="0"/>
              <a:t>Star Sampling Pattern Data Entry</a:t>
            </a:r>
            <a:endParaRPr dirty="0"/>
          </a:p>
        </p:txBody>
      </p:sp>
      <p:sp>
        <p:nvSpPr>
          <p:cNvPr id="10" name="TextBox 9">
            <a:extLst>
              <a:ext uri="{FF2B5EF4-FFF2-40B4-BE49-F238E27FC236}">
                <a16:creationId xmlns:a16="http://schemas.microsoft.com/office/drawing/2014/main" id="{E9EE0906-A941-6CD9-C0BA-6217AE4C8535}"/>
              </a:ext>
            </a:extLst>
          </p:cNvPr>
          <p:cNvSpPr txBox="1"/>
          <p:nvPr/>
        </p:nvSpPr>
        <p:spPr>
          <a:xfrm>
            <a:off x="5151764" y="2630245"/>
            <a:ext cx="3208595" cy="3170099"/>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Add any comments or metadata related to your samples or site in the Comments box.</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When you have finished, click “Review” to check that your entries are correct before submitting.</a:t>
            </a:r>
          </a:p>
          <a:p>
            <a:endParaRPr lang="en-US" sz="2000" dirty="0">
              <a:latin typeface="Calibri" panose="020F0502020204030204" pitchFamily="34" charset="0"/>
              <a:cs typeface="Calibri" panose="020F0502020204030204" pitchFamily="34" charset="0"/>
            </a:endParaRPr>
          </a:p>
        </p:txBody>
      </p:sp>
      <p:pic>
        <p:nvPicPr>
          <p:cNvPr id="3" name="Picture 2" descr="Screenshot of the star pattern data entry page showing the comments box and the final Review button. ">
            <a:extLst>
              <a:ext uri="{FF2B5EF4-FFF2-40B4-BE49-F238E27FC236}">
                <a16:creationId xmlns:a16="http://schemas.microsoft.com/office/drawing/2014/main" id="{21F0BD8D-5267-9486-0F17-C8A9ACBFB58A}"/>
              </a:ext>
            </a:extLst>
          </p:cNvPr>
          <p:cNvPicPr>
            <a:picLocks noChangeAspect="1"/>
          </p:cNvPicPr>
          <p:nvPr/>
        </p:nvPicPr>
        <p:blipFill>
          <a:blip r:embed="rId5"/>
          <a:stretch>
            <a:fillRect/>
          </a:stretch>
        </p:blipFill>
        <p:spPr>
          <a:xfrm>
            <a:off x="1972879" y="1709764"/>
            <a:ext cx="2355487" cy="4786350"/>
          </a:xfrm>
          <a:prstGeom prst="rect">
            <a:avLst/>
          </a:prstGeom>
        </p:spPr>
      </p:pic>
      <p:cxnSp>
        <p:nvCxnSpPr>
          <p:cNvPr id="4" name="Straight Arrow Connector 3">
            <a:extLst>
              <a:ext uri="{FF2B5EF4-FFF2-40B4-BE49-F238E27FC236}">
                <a16:creationId xmlns:a16="http://schemas.microsoft.com/office/drawing/2014/main" id="{C36A4DC3-7FDC-5934-74D0-CFCE1014FE47}"/>
              </a:ext>
              <a:ext uri="{C183D7F6-B498-43B3-948B-1728B52AA6E4}">
                <adec:decorative xmlns:adec="http://schemas.microsoft.com/office/drawing/2017/decorative" val="0"/>
              </a:ext>
            </a:extLst>
          </p:cNvPr>
          <p:cNvCxnSpPr>
            <a:cxnSpLocks/>
          </p:cNvCxnSpPr>
          <p:nvPr/>
        </p:nvCxnSpPr>
        <p:spPr>
          <a:xfrm flipH="1">
            <a:off x="3150622" y="3094074"/>
            <a:ext cx="2001142" cy="2339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711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533" name="Google Shape;533;p43"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534" name="Google Shape;534;p43" descr="Menu: how to report data to GLOBE"/>
          <p:cNvPicPr preferRelativeResize="0"/>
          <p:nvPr/>
        </p:nvPicPr>
        <p:blipFill rotWithShape="1">
          <a:blip r:embed="rId4">
            <a:alphaModFix/>
          </a:blip>
          <a:srcRect/>
          <a:stretch/>
        </p:blipFill>
        <p:spPr>
          <a:xfrm>
            <a:off x="-16933" y="-33866"/>
            <a:ext cx="1273128" cy="6891866"/>
          </a:xfrm>
          <a:prstGeom prst="rect">
            <a:avLst/>
          </a:prstGeom>
          <a:noFill/>
          <a:ln>
            <a:noFill/>
          </a:ln>
        </p:spPr>
      </p:pic>
      <p:sp>
        <p:nvSpPr>
          <p:cNvPr id="535" name="Google Shape;535;p43"/>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Depth Profile Data Entry</a:t>
            </a:r>
            <a:endParaRPr dirty="0"/>
          </a:p>
        </p:txBody>
      </p:sp>
      <p:pic>
        <p:nvPicPr>
          <p:cNvPr id="5" name="Picture 4" descr="A screenshot of a mobile app&#10;&#10;AI-generated content may be incorrect.">
            <a:extLst>
              <a:ext uri="{FF2B5EF4-FFF2-40B4-BE49-F238E27FC236}">
                <a16:creationId xmlns:a16="http://schemas.microsoft.com/office/drawing/2014/main" id="{2B91E1AA-FB78-6BCB-2789-7CA91C1A0704}"/>
              </a:ext>
            </a:extLst>
          </p:cNvPr>
          <p:cNvPicPr>
            <a:picLocks noChangeAspect="1"/>
          </p:cNvPicPr>
          <p:nvPr/>
        </p:nvPicPr>
        <p:blipFill>
          <a:blip r:embed="rId5"/>
          <a:stretch>
            <a:fillRect/>
          </a:stretch>
        </p:blipFill>
        <p:spPr>
          <a:xfrm>
            <a:off x="1501686" y="1687640"/>
            <a:ext cx="2374745" cy="4825482"/>
          </a:xfrm>
          <a:prstGeom prst="rect">
            <a:avLst/>
          </a:prstGeom>
        </p:spPr>
      </p:pic>
      <p:sp>
        <p:nvSpPr>
          <p:cNvPr id="6" name="TextBox 5">
            <a:extLst>
              <a:ext uri="{FF2B5EF4-FFF2-40B4-BE49-F238E27FC236}">
                <a16:creationId xmlns:a16="http://schemas.microsoft.com/office/drawing/2014/main" id="{39566197-D771-F234-F44B-8A2B0A063C50}"/>
              </a:ext>
            </a:extLst>
          </p:cNvPr>
          <p:cNvSpPr txBox="1"/>
          <p:nvPr/>
        </p:nvSpPr>
        <p:spPr>
          <a:xfrm>
            <a:off x="4763153" y="2515332"/>
            <a:ext cx="4285915" cy="3170099"/>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If you sampled using a depth profile, select “Depth Profile Gravimetric” under Sampling Pattern.</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Next choose a soil state from the dropdown.</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Under Drying, select your drying method and enter the average drying time.</a:t>
            </a:r>
          </a:p>
        </p:txBody>
      </p:sp>
      <p:cxnSp>
        <p:nvCxnSpPr>
          <p:cNvPr id="7" name="Straight Arrow Connector 6">
            <a:extLst>
              <a:ext uri="{FF2B5EF4-FFF2-40B4-BE49-F238E27FC236}">
                <a16:creationId xmlns:a16="http://schemas.microsoft.com/office/drawing/2014/main" id="{5E012F97-4531-17A6-C497-3E86D18C94A3}"/>
              </a:ext>
              <a:ext uri="{C183D7F6-B498-43B3-948B-1728B52AA6E4}">
                <adec:decorative xmlns:adec="http://schemas.microsoft.com/office/drawing/2017/decorative" val="0"/>
              </a:ext>
            </a:extLst>
          </p:cNvPr>
          <p:cNvCxnSpPr>
            <a:cxnSpLocks/>
          </p:cNvCxnSpPr>
          <p:nvPr/>
        </p:nvCxnSpPr>
        <p:spPr>
          <a:xfrm flipH="1" flipV="1">
            <a:off x="3876431" y="2564229"/>
            <a:ext cx="886722" cy="1700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049DB6B-1017-95E3-6C9D-784BCDDD6135}"/>
              </a:ext>
              <a:ext uri="{C183D7F6-B498-43B3-948B-1728B52AA6E4}">
                <adec:decorative xmlns:adec="http://schemas.microsoft.com/office/drawing/2017/decorative" val="0"/>
              </a:ext>
            </a:extLst>
          </p:cNvPr>
          <p:cNvCxnSpPr>
            <a:cxnSpLocks/>
          </p:cNvCxnSpPr>
          <p:nvPr/>
        </p:nvCxnSpPr>
        <p:spPr>
          <a:xfrm flipH="1" flipV="1">
            <a:off x="3876431" y="3148011"/>
            <a:ext cx="895377" cy="7449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D0A2DA3-F0FD-9727-A43A-1F1C3954443C}"/>
              </a:ext>
              <a:ext uri="{C183D7F6-B498-43B3-948B-1728B52AA6E4}">
                <adec:decorative xmlns:adec="http://schemas.microsoft.com/office/drawing/2017/decorative" val="0"/>
              </a:ext>
            </a:extLst>
          </p:cNvPr>
          <p:cNvCxnSpPr>
            <a:cxnSpLocks/>
          </p:cNvCxnSpPr>
          <p:nvPr/>
        </p:nvCxnSpPr>
        <p:spPr>
          <a:xfrm flipH="1" flipV="1">
            <a:off x="3876431" y="4100383"/>
            <a:ext cx="886722" cy="7799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551" name="Google Shape;551;p45"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552" name="Google Shape;552;p45" descr="Menu: how to report data to GLOBE"/>
          <p:cNvPicPr preferRelativeResize="0"/>
          <p:nvPr/>
        </p:nvPicPr>
        <p:blipFill rotWithShape="1">
          <a:blip r:embed="rId4">
            <a:alphaModFix/>
          </a:blip>
          <a:srcRect/>
          <a:stretch/>
        </p:blipFill>
        <p:spPr>
          <a:xfrm>
            <a:off x="-16933" y="-33866"/>
            <a:ext cx="1273128" cy="6891866"/>
          </a:xfrm>
          <a:prstGeom prst="rect">
            <a:avLst/>
          </a:prstGeom>
          <a:noFill/>
          <a:ln>
            <a:noFill/>
          </a:ln>
        </p:spPr>
      </p:pic>
      <p:pic>
        <p:nvPicPr>
          <p:cNvPr id="5" name="Picture 4" descr="Screenshot of the Dpeth profil data entry page showing entry fields for samples between 0 and 5 centimeters.">
            <a:extLst>
              <a:ext uri="{FF2B5EF4-FFF2-40B4-BE49-F238E27FC236}">
                <a16:creationId xmlns:a16="http://schemas.microsoft.com/office/drawing/2014/main" id="{26638EBC-C2FD-B4D7-6845-4EF18FCDE8FB}"/>
              </a:ext>
            </a:extLst>
          </p:cNvPr>
          <p:cNvPicPr>
            <a:picLocks noChangeAspect="1"/>
          </p:cNvPicPr>
          <p:nvPr/>
        </p:nvPicPr>
        <p:blipFill>
          <a:blip r:embed="rId5"/>
          <a:stretch>
            <a:fillRect/>
          </a:stretch>
        </p:blipFill>
        <p:spPr>
          <a:xfrm>
            <a:off x="1452022" y="1875634"/>
            <a:ext cx="2297937" cy="4663281"/>
          </a:xfrm>
          <a:prstGeom prst="rect">
            <a:avLst/>
          </a:prstGeom>
        </p:spPr>
      </p:pic>
      <p:pic>
        <p:nvPicPr>
          <p:cNvPr id="7" name="Picture 6" descr="Screenshot of the Dpeth profil data entry page showing entry fields for samples at 10 centimeters. Continue scrolling down for more depths.">
            <a:extLst>
              <a:ext uri="{FF2B5EF4-FFF2-40B4-BE49-F238E27FC236}">
                <a16:creationId xmlns:a16="http://schemas.microsoft.com/office/drawing/2014/main" id="{DB5C9F62-07BA-B467-3F82-F6486A4AEE18}"/>
              </a:ext>
            </a:extLst>
          </p:cNvPr>
          <p:cNvPicPr>
            <a:picLocks noChangeAspect="1"/>
          </p:cNvPicPr>
          <p:nvPr/>
        </p:nvPicPr>
        <p:blipFill>
          <a:blip r:embed="rId6"/>
          <a:stretch>
            <a:fillRect/>
          </a:stretch>
        </p:blipFill>
        <p:spPr>
          <a:xfrm>
            <a:off x="3790822" y="1873590"/>
            <a:ext cx="2297938" cy="4667367"/>
          </a:xfrm>
          <a:prstGeom prst="rect">
            <a:avLst/>
          </a:prstGeom>
        </p:spPr>
      </p:pic>
      <p:sp>
        <p:nvSpPr>
          <p:cNvPr id="12" name="Google Shape;535;p43">
            <a:extLst>
              <a:ext uri="{FF2B5EF4-FFF2-40B4-BE49-F238E27FC236}">
                <a16:creationId xmlns:a16="http://schemas.microsoft.com/office/drawing/2014/main" id="{2C39A3F3-0B1D-077C-33AA-BCEE975843FD}"/>
              </a:ext>
            </a:extLst>
          </p:cNvPr>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dirty="0"/>
              <a:t>Depth Profile Data Entry</a:t>
            </a:r>
            <a:endParaRPr dirty="0"/>
          </a:p>
        </p:txBody>
      </p:sp>
      <p:sp>
        <p:nvSpPr>
          <p:cNvPr id="13" name="TextBox 12">
            <a:extLst>
              <a:ext uri="{FF2B5EF4-FFF2-40B4-BE49-F238E27FC236}">
                <a16:creationId xmlns:a16="http://schemas.microsoft.com/office/drawing/2014/main" id="{E4F6BEEA-3035-D1BE-5C7B-6DBA0389A314}"/>
              </a:ext>
            </a:extLst>
          </p:cNvPr>
          <p:cNvSpPr txBox="1"/>
          <p:nvPr/>
        </p:nvSpPr>
        <p:spPr>
          <a:xfrm>
            <a:off x="6159758" y="1709764"/>
            <a:ext cx="2771591" cy="3170099"/>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Under “Samples”, enter the sample information for samples between 0 and 5 cm.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Continue adding information for samples at each depth that you collected. </a:t>
            </a:r>
          </a:p>
          <a:p>
            <a:endParaRPr lang="en-US" sz="2000" dirty="0">
              <a:latin typeface="Calibri" panose="020F0502020204030204" pitchFamily="34" charset="0"/>
              <a:cs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579" name="Google Shape;579;p48"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580" name="Google Shape;580;p48" descr="Menu: how to report data to GLOBE"/>
          <p:cNvPicPr preferRelativeResize="0"/>
          <p:nvPr/>
        </p:nvPicPr>
        <p:blipFill rotWithShape="1">
          <a:blip r:embed="rId4">
            <a:alphaModFix/>
          </a:blip>
          <a:srcRect/>
          <a:stretch/>
        </p:blipFill>
        <p:spPr>
          <a:xfrm>
            <a:off x="-16933" y="-33866"/>
            <a:ext cx="1273128" cy="6891866"/>
          </a:xfrm>
          <a:prstGeom prst="rect">
            <a:avLst/>
          </a:prstGeom>
          <a:noFill/>
          <a:ln>
            <a:noFill/>
          </a:ln>
        </p:spPr>
      </p:pic>
      <p:pic>
        <p:nvPicPr>
          <p:cNvPr id="3" name="Picture 2" descr="Screenshot of the star pattern data entry page showing the comments box and the final Review button. ">
            <a:extLst>
              <a:ext uri="{FF2B5EF4-FFF2-40B4-BE49-F238E27FC236}">
                <a16:creationId xmlns:a16="http://schemas.microsoft.com/office/drawing/2014/main" id="{0C7A6AE3-6518-15E5-52E5-884B2373BAB4}"/>
              </a:ext>
            </a:extLst>
          </p:cNvPr>
          <p:cNvPicPr>
            <a:picLocks noChangeAspect="1"/>
          </p:cNvPicPr>
          <p:nvPr/>
        </p:nvPicPr>
        <p:blipFill>
          <a:blip r:embed="rId5"/>
          <a:stretch>
            <a:fillRect/>
          </a:stretch>
        </p:blipFill>
        <p:spPr>
          <a:xfrm>
            <a:off x="1724153" y="1693070"/>
            <a:ext cx="2422545" cy="4922611"/>
          </a:xfrm>
          <a:prstGeom prst="rect">
            <a:avLst/>
          </a:prstGeom>
        </p:spPr>
      </p:pic>
      <p:sp>
        <p:nvSpPr>
          <p:cNvPr id="8" name="Google Shape;535;p43">
            <a:extLst>
              <a:ext uri="{FF2B5EF4-FFF2-40B4-BE49-F238E27FC236}">
                <a16:creationId xmlns:a16="http://schemas.microsoft.com/office/drawing/2014/main" id="{22F0AAF2-6D06-3FCF-2065-A9BF691EB4EF}"/>
              </a:ext>
            </a:extLst>
          </p:cNvPr>
          <p:cNvSpPr txBox="1">
            <a:spLocks/>
          </p:cNvSpPr>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48340C"/>
              </a:buClr>
              <a:buSzPts val="2800"/>
              <a:buFont typeface="Calibri"/>
              <a:buNone/>
              <a:defRPr sz="2800" b="1" i="0" u="none" strike="noStrike" cap="none">
                <a:solidFill>
                  <a:srgbClr val="48340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Depth Profile Data Entry</a:t>
            </a:r>
            <a:endParaRPr lang="en-US" dirty="0"/>
          </a:p>
        </p:txBody>
      </p:sp>
      <p:sp>
        <p:nvSpPr>
          <p:cNvPr id="9" name="TextBox 8">
            <a:extLst>
              <a:ext uri="{FF2B5EF4-FFF2-40B4-BE49-F238E27FC236}">
                <a16:creationId xmlns:a16="http://schemas.microsoft.com/office/drawing/2014/main" id="{A6FDF7DE-76E1-81C3-F1DE-613F46D441D2}"/>
              </a:ext>
            </a:extLst>
          </p:cNvPr>
          <p:cNvSpPr txBox="1"/>
          <p:nvPr/>
        </p:nvSpPr>
        <p:spPr>
          <a:xfrm>
            <a:off x="5151764" y="2630245"/>
            <a:ext cx="3208595" cy="3170099"/>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Add any comments or metadata related to your samples or site in the Comments box.</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When you have finished, click “Review” to check that your entries are correct before submitting.</a:t>
            </a:r>
          </a:p>
          <a:p>
            <a:endParaRPr lang="en-US" sz="2000" dirty="0">
              <a:latin typeface="Calibri" panose="020F0502020204030204" pitchFamily="34" charset="0"/>
              <a:cs typeface="Calibri" panose="020F0502020204030204" pitchFamily="34" charset="0"/>
            </a:endParaRPr>
          </a:p>
        </p:txBody>
      </p:sp>
      <p:cxnSp>
        <p:nvCxnSpPr>
          <p:cNvPr id="10" name="Straight Arrow Connector 9">
            <a:extLst>
              <a:ext uri="{FF2B5EF4-FFF2-40B4-BE49-F238E27FC236}">
                <a16:creationId xmlns:a16="http://schemas.microsoft.com/office/drawing/2014/main" id="{69BC6F0A-9951-B427-7136-83CE94990E81}"/>
              </a:ext>
              <a:ext uri="{C183D7F6-B498-43B3-948B-1728B52AA6E4}">
                <adec:decorative xmlns:adec="http://schemas.microsoft.com/office/drawing/2017/decorative" val="0"/>
              </a:ext>
            </a:extLst>
          </p:cNvPr>
          <p:cNvCxnSpPr>
            <a:cxnSpLocks/>
          </p:cNvCxnSpPr>
          <p:nvPr/>
        </p:nvCxnSpPr>
        <p:spPr>
          <a:xfrm flipH="1">
            <a:off x="3583172" y="3551274"/>
            <a:ext cx="1568592" cy="18500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pic>
        <p:nvPicPr>
          <p:cNvPr id="589" name="Google Shape;589;p49"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590" name="Google Shape;590;p49" descr="Menu: how to report data to GLOBE"/>
          <p:cNvPicPr preferRelativeResize="0"/>
          <p:nvPr/>
        </p:nvPicPr>
        <p:blipFill rotWithShape="1">
          <a:blip r:embed="rId4">
            <a:alphaModFix/>
          </a:blip>
          <a:srcRect/>
          <a:stretch/>
        </p:blipFill>
        <p:spPr>
          <a:xfrm>
            <a:off x="-16933" y="-33866"/>
            <a:ext cx="1273128" cy="6891866"/>
          </a:xfrm>
          <a:prstGeom prst="rect">
            <a:avLst/>
          </a:prstGeom>
          <a:noFill/>
          <a:ln>
            <a:noFill/>
          </a:ln>
        </p:spPr>
      </p:pic>
      <p:sp>
        <p:nvSpPr>
          <p:cNvPr id="591" name="Google Shape;591;p49"/>
          <p:cNvSpPr txBox="1">
            <a:spLocks noGrp="1"/>
          </p:cNvSpPr>
          <p:nvPr>
            <p:ph type="title"/>
          </p:nvPr>
        </p:nvSpPr>
        <p:spPr>
          <a:xfrm>
            <a:off x="1297058"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GLOBE Data System Response</a:t>
            </a:r>
            <a:endParaRPr/>
          </a:p>
        </p:txBody>
      </p:sp>
      <p:sp>
        <p:nvSpPr>
          <p:cNvPr id="4" name="TextBox 3">
            <a:extLst>
              <a:ext uri="{FF2B5EF4-FFF2-40B4-BE49-F238E27FC236}">
                <a16:creationId xmlns:a16="http://schemas.microsoft.com/office/drawing/2014/main" id="{532C160A-03AD-3CE3-6B93-B2FA11A8F50B}"/>
              </a:ext>
            </a:extLst>
          </p:cNvPr>
          <p:cNvSpPr txBox="1"/>
          <p:nvPr/>
        </p:nvSpPr>
        <p:spPr>
          <a:xfrm>
            <a:off x="1571759" y="2214344"/>
            <a:ext cx="2497497" cy="3754874"/>
          </a:xfrm>
          <a:prstGeom prst="rect">
            <a:avLst/>
          </a:prstGeom>
          <a:noFill/>
        </p:spPr>
        <p:txBody>
          <a:bodyPr wrap="square">
            <a:spAutoFit/>
          </a:bodyPr>
          <a:lstStyle/>
          <a:p>
            <a:r>
              <a:rPr lang="en-US" dirty="0"/>
              <a:t>If your observations are within the appropriate ranges, you will see a green smiley face.</a:t>
            </a:r>
          </a:p>
          <a:p>
            <a:endParaRPr lang="en-US" dirty="0"/>
          </a:p>
          <a:p>
            <a:endParaRPr lang="en-US" dirty="0"/>
          </a:p>
          <a:p>
            <a:r>
              <a:rPr lang="en-US" dirty="0"/>
              <a:t>You can review or edit your observation if needed.</a:t>
            </a:r>
          </a:p>
          <a:p>
            <a:endParaRPr lang="en-US" dirty="0"/>
          </a:p>
          <a:p>
            <a:endParaRPr lang="en-US" dirty="0"/>
          </a:p>
          <a:p>
            <a:endParaRPr lang="en-US" dirty="0"/>
          </a:p>
          <a:p>
            <a:r>
              <a:rPr lang="en-US" dirty="0"/>
              <a:t>When ready, select “Send these measurements now” to send your data to GLOBE. When it has been sent, you will see a “Success” message.</a:t>
            </a:r>
          </a:p>
        </p:txBody>
      </p:sp>
      <p:pic>
        <p:nvPicPr>
          <p:cNvPr id="5" name="Picture 4" descr="Screenshot showing a green smiley face with text stating Your Data has been saved on this device. This means your observations are within the appropriate ranges. On the same page you can send your measurements or review/edit your observations.">
            <a:extLst>
              <a:ext uri="{FF2B5EF4-FFF2-40B4-BE49-F238E27FC236}">
                <a16:creationId xmlns:a16="http://schemas.microsoft.com/office/drawing/2014/main" id="{B08E91B6-12B9-DDD4-4DCE-86010C1B3B38}"/>
              </a:ext>
            </a:extLst>
          </p:cNvPr>
          <p:cNvPicPr>
            <a:picLocks noChangeAspect="1"/>
          </p:cNvPicPr>
          <p:nvPr/>
        </p:nvPicPr>
        <p:blipFill>
          <a:blip r:embed="rId5"/>
          <a:stretch>
            <a:fillRect/>
          </a:stretch>
        </p:blipFill>
        <p:spPr>
          <a:xfrm>
            <a:off x="4055576" y="1704709"/>
            <a:ext cx="2154697" cy="4364937"/>
          </a:xfrm>
          <a:prstGeom prst="rect">
            <a:avLst/>
          </a:prstGeom>
        </p:spPr>
      </p:pic>
      <p:pic>
        <p:nvPicPr>
          <p:cNvPr id="6" name="Picture 5" descr="Screenshot showing a popup window which says Success, your observation has been successfully sent to GLOBE.">
            <a:extLst>
              <a:ext uri="{FF2B5EF4-FFF2-40B4-BE49-F238E27FC236}">
                <a16:creationId xmlns:a16="http://schemas.microsoft.com/office/drawing/2014/main" id="{9FBEDD8C-77EE-1903-A818-3BCEF9283887}"/>
              </a:ext>
            </a:extLst>
          </p:cNvPr>
          <p:cNvPicPr>
            <a:picLocks noChangeAspect="1"/>
          </p:cNvPicPr>
          <p:nvPr/>
        </p:nvPicPr>
        <p:blipFill>
          <a:blip r:embed="rId6"/>
          <a:stretch>
            <a:fillRect/>
          </a:stretch>
        </p:blipFill>
        <p:spPr>
          <a:xfrm>
            <a:off x="6333421" y="1704708"/>
            <a:ext cx="2274458" cy="4364938"/>
          </a:xfrm>
          <a:prstGeom prst="rect">
            <a:avLst/>
          </a:prstGeom>
        </p:spPr>
      </p:pic>
      <p:cxnSp>
        <p:nvCxnSpPr>
          <p:cNvPr id="7" name="Straight Arrow Connector 6">
            <a:extLst>
              <a:ext uri="{FF2B5EF4-FFF2-40B4-BE49-F238E27FC236}">
                <a16:creationId xmlns:a16="http://schemas.microsoft.com/office/drawing/2014/main" id="{B9EB6CD6-3E37-DD70-20EB-44C4670CD345}"/>
              </a:ext>
              <a:ext uri="{C183D7F6-B498-43B3-948B-1728B52AA6E4}">
                <adec:decorative xmlns:adec="http://schemas.microsoft.com/office/drawing/2017/decorative" val="0"/>
              </a:ext>
            </a:extLst>
          </p:cNvPr>
          <p:cNvCxnSpPr>
            <a:cxnSpLocks/>
          </p:cNvCxnSpPr>
          <p:nvPr/>
        </p:nvCxnSpPr>
        <p:spPr>
          <a:xfrm flipV="1">
            <a:off x="3905319" y="4113970"/>
            <a:ext cx="2728614" cy="1068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1A00386-9ABD-4614-B0F6-C636D9EAC352}"/>
              </a:ext>
              <a:ext uri="{C183D7F6-B498-43B3-948B-1728B52AA6E4}">
                <adec:decorative xmlns:adec="http://schemas.microsoft.com/office/drawing/2017/decorative" val="0"/>
              </a:ext>
            </a:extLst>
          </p:cNvPr>
          <p:cNvCxnSpPr>
            <a:cxnSpLocks/>
          </p:cNvCxnSpPr>
          <p:nvPr/>
        </p:nvCxnSpPr>
        <p:spPr>
          <a:xfrm flipV="1">
            <a:off x="3592286" y="3648287"/>
            <a:ext cx="586437" cy="2796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4239176-934A-CE47-6CE8-ABBE742F9E40}"/>
              </a:ext>
              <a:ext uri="{C183D7F6-B498-43B3-948B-1728B52AA6E4}">
                <adec:decorative xmlns:adec="http://schemas.microsoft.com/office/drawing/2017/decorative" val="0"/>
              </a:ext>
            </a:extLst>
          </p:cNvPr>
          <p:cNvCxnSpPr>
            <a:cxnSpLocks/>
          </p:cNvCxnSpPr>
          <p:nvPr/>
        </p:nvCxnSpPr>
        <p:spPr>
          <a:xfrm flipV="1">
            <a:off x="3472543" y="2431768"/>
            <a:ext cx="583033" cy="1478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9" name="Google Shape;129;p5" descr="Soil Moisture Gravimetric"/>
          <p:cNvPicPr preferRelativeResize="0"/>
          <p:nvPr/>
        </p:nvPicPr>
        <p:blipFill rotWithShape="1">
          <a:blip r:embed="rId3">
            <a:alphaModFix/>
          </a:blip>
          <a:srcRect/>
          <a:stretch/>
        </p:blipFill>
        <p:spPr>
          <a:xfrm>
            <a:off x="1253662" y="0"/>
            <a:ext cx="7920482" cy="977132"/>
          </a:xfrm>
          <a:prstGeom prst="rect">
            <a:avLst/>
          </a:prstGeom>
          <a:noFill/>
          <a:ln>
            <a:noFill/>
          </a:ln>
        </p:spPr>
      </p:pic>
      <p:pic>
        <p:nvPicPr>
          <p:cNvPr id="130" name="Google Shape;130;p5" descr="Menu: How your measurements help"/>
          <p:cNvPicPr preferRelativeResize="0"/>
          <p:nvPr/>
        </p:nvPicPr>
        <p:blipFill rotWithShape="1">
          <a:blip r:embed="rId4">
            <a:alphaModFix/>
          </a:blip>
          <a:srcRect/>
          <a:stretch/>
        </p:blipFill>
        <p:spPr>
          <a:xfrm>
            <a:off x="-33866" y="-33866"/>
            <a:ext cx="1291166" cy="6948512"/>
          </a:xfrm>
          <a:prstGeom prst="rect">
            <a:avLst/>
          </a:prstGeom>
          <a:noFill/>
          <a:ln>
            <a:noFill/>
          </a:ln>
        </p:spPr>
      </p:pic>
      <p:sp>
        <p:nvSpPr>
          <p:cNvPr id="131" name="Google Shape;131;p5"/>
          <p:cNvSpPr txBox="1">
            <a:spLocks noGrp="1"/>
          </p:cNvSpPr>
          <p:nvPr>
            <p:ph type="title"/>
          </p:nvPr>
        </p:nvSpPr>
        <p:spPr>
          <a:xfrm>
            <a:off x="1297058" y="97311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How your measurements can help us understand interactions of the soil with the rest of the Earth system</a:t>
            </a:r>
            <a:endParaRPr/>
          </a:p>
        </p:txBody>
      </p:sp>
      <p:pic>
        <p:nvPicPr>
          <p:cNvPr id="132" name="Google Shape;132;p5" descr="Photograph of a dryland grassland biome, with a researcher using a soil auger."/>
          <p:cNvPicPr preferRelativeResize="0"/>
          <p:nvPr/>
        </p:nvPicPr>
        <p:blipFill rotWithShape="1">
          <a:blip r:embed="rId5">
            <a:alphaModFix/>
          </a:blip>
          <a:srcRect/>
          <a:stretch/>
        </p:blipFill>
        <p:spPr>
          <a:xfrm>
            <a:off x="1701018" y="2298677"/>
            <a:ext cx="3365984" cy="2290257"/>
          </a:xfrm>
          <a:prstGeom prst="rect">
            <a:avLst/>
          </a:prstGeom>
          <a:noFill/>
          <a:ln>
            <a:noFill/>
          </a:ln>
        </p:spPr>
      </p:pic>
      <p:sp>
        <p:nvSpPr>
          <p:cNvPr id="133" name="Google Shape;133;p5"/>
          <p:cNvSpPr txBox="1"/>
          <p:nvPr/>
        </p:nvSpPr>
        <p:spPr>
          <a:xfrm>
            <a:off x="1750373" y="4682331"/>
            <a:ext cx="3316629" cy="435133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400"/>
              <a:buFont typeface="Arial"/>
              <a:buNone/>
            </a:pPr>
            <a:r>
              <a:rPr lang="en-US" sz="1400">
                <a:solidFill>
                  <a:srgbClr val="000000"/>
                </a:solidFill>
                <a:latin typeface="Calibri"/>
                <a:ea typeface="Calibri"/>
                <a:cs typeface="Calibri"/>
                <a:sym typeface="Calibri"/>
              </a:rPr>
              <a:t>Soil data field campaign, Yanco, Australia. Both field measurements from the ground as well as  remote sensing from air craft support our understanding of soil moisture.  These are used in combination with satellite data from NASA missions such as GRACE and SMAP. Image credit: Amy McNally, NASA.</a:t>
            </a:r>
            <a:endParaRPr sz="1400">
              <a:solidFill>
                <a:schemeClr val="dk1"/>
              </a:solidFill>
              <a:latin typeface="Calibri"/>
              <a:ea typeface="Calibri"/>
              <a:cs typeface="Calibri"/>
              <a:sym typeface="Calibri"/>
            </a:endParaRPr>
          </a:p>
        </p:txBody>
      </p:sp>
      <p:pic>
        <p:nvPicPr>
          <p:cNvPr id="134" name="Google Shape;134;p5" descr="Artist image of SMAP satellite in orbit above Earth"/>
          <p:cNvPicPr preferRelativeResize="0">
            <a:picLocks noGrp="1"/>
          </p:cNvPicPr>
          <p:nvPr>
            <p:ph type="body" idx="2"/>
          </p:nvPr>
        </p:nvPicPr>
        <p:blipFill rotWithShape="1">
          <a:blip r:embed="rId6">
            <a:alphaModFix/>
          </a:blip>
          <a:srcRect/>
          <a:stretch/>
        </p:blipFill>
        <p:spPr>
          <a:xfrm>
            <a:off x="5510720" y="2298677"/>
            <a:ext cx="3078848" cy="2311341"/>
          </a:xfrm>
          <a:prstGeom prst="rect">
            <a:avLst/>
          </a:prstGeom>
          <a:noFill/>
          <a:ln>
            <a:noFill/>
          </a:ln>
        </p:spPr>
      </p:pic>
      <p:sp>
        <p:nvSpPr>
          <p:cNvPr id="135" name="Google Shape;135;p5"/>
          <p:cNvSpPr txBox="1">
            <a:spLocks noGrp="1"/>
          </p:cNvSpPr>
          <p:nvPr>
            <p:ph type="body" idx="1"/>
          </p:nvPr>
        </p:nvSpPr>
        <p:spPr>
          <a:xfrm>
            <a:off x="5510720" y="4682331"/>
            <a:ext cx="3078848"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400"/>
              <a:buNone/>
            </a:pPr>
            <a:r>
              <a:rPr lang="en-US" sz="1400">
                <a:solidFill>
                  <a:srgbClr val="000000"/>
                </a:solidFill>
              </a:rPr>
              <a:t>The SMAP satellite creates a global soil moisture map every three days. It measures the volumetric soil moisture in the top 5 cm of the soil. See the  GLOBE SMAP Soil Moisture Protocol to work with  scientists and provide needed on-the-ground measurements to help validate the satellite’s soil moisture estimates. Image credit: NASA.</a:t>
            </a:r>
            <a:endParaRPr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pic>
        <p:nvPicPr>
          <p:cNvPr id="598" name="Google Shape;598;p50"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599" name="Google Shape;599;p50" descr="Menu: Visualize your data"/>
          <p:cNvPicPr preferRelativeResize="0"/>
          <p:nvPr/>
        </p:nvPicPr>
        <p:blipFill rotWithShape="1">
          <a:blip r:embed="rId4">
            <a:alphaModFix/>
          </a:blip>
          <a:srcRect/>
          <a:stretch/>
        </p:blipFill>
        <p:spPr>
          <a:xfrm>
            <a:off x="-9595" y="-50799"/>
            <a:ext cx="1266895" cy="6908799"/>
          </a:xfrm>
          <a:prstGeom prst="rect">
            <a:avLst/>
          </a:prstGeom>
          <a:noFill/>
          <a:ln>
            <a:noFill/>
          </a:ln>
        </p:spPr>
      </p:pic>
      <p:sp>
        <p:nvSpPr>
          <p:cNvPr id="600" name="Google Shape;600;p50"/>
          <p:cNvSpPr txBox="1">
            <a:spLocks noGrp="1"/>
          </p:cNvSpPr>
          <p:nvPr>
            <p:ph type="title"/>
          </p:nvPr>
        </p:nvSpPr>
        <p:spPr>
          <a:xfrm>
            <a:off x="1257300"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Calibri"/>
              <a:buNone/>
            </a:pPr>
            <a:r>
              <a:rPr lang="en-US" sz="2400"/>
              <a:t>Soil Moisture Gravimetric 0 - 5 cm Data Visualization </a:t>
            </a:r>
            <a:r>
              <a:rPr lang="en-US" sz="2400">
                <a:solidFill>
                  <a:schemeClr val="lt1"/>
                </a:solidFill>
              </a:rPr>
              <a:t>1</a:t>
            </a:r>
            <a:endParaRPr/>
          </a:p>
        </p:txBody>
      </p:sp>
      <p:sp>
        <p:nvSpPr>
          <p:cNvPr id="601" name="Google Shape;601;p50"/>
          <p:cNvSpPr txBox="1">
            <a:spLocks noGrp="1"/>
          </p:cNvSpPr>
          <p:nvPr>
            <p:ph type="body" idx="1"/>
          </p:nvPr>
        </p:nvSpPr>
        <p:spPr>
          <a:xfrm>
            <a:off x="872289" y="1687487"/>
            <a:ext cx="7180847" cy="4351338"/>
          </a:xfrm>
          <a:prstGeom prst="rect">
            <a:avLst/>
          </a:prstGeom>
          <a:noFill/>
          <a:ln>
            <a:noFill/>
          </a:ln>
        </p:spPr>
        <p:txBody>
          <a:bodyPr spcFirstLastPara="1" wrap="square" lIns="91425" tIns="45700" rIns="91425" bIns="45700" anchor="t" anchorCtr="0">
            <a:normAutofit/>
          </a:bodyPr>
          <a:lstStyle/>
          <a:p>
            <a:pPr marL="233363" lvl="0" indent="-134938" algn="ctr" rtl="0">
              <a:lnSpc>
                <a:spcPct val="85000"/>
              </a:lnSpc>
              <a:spcBef>
                <a:spcPts val="0"/>
              </a:spcBef>
              <a:spcAft>
                <a:spcPts val="0"/>
              </a:spcAft>
              <a:buClr>
                <a:srgbClr val="000000"/>
              </a:buClr>
              <a:buSzPts val="1800"/>
              <a:buNone/>
            </a:pPr>
            <a:r>
              <a:rPr lang="en-US">
                <a:solidFill>
                  <a:srgbClr val="000000"/>
                </a:solidFill>
              </a:rPr>
              <a:t>Visualization for the first horizon shows the soil moisture for 0-5 cm.</a:t>
            </a:r>
            <a:endParaRPr/>
          </a:p>
        </p:txBody>
      </p:sp>
      <p:pic>
        <p:nvPicPr>
          <p:cNvPr id="602" name="Google Shape;602;p50" descr="Screenshot of map interface, GLOBE Visualization System. By selecting gravimetric soil moisture and the date or range of dates of interest, locations where data are available are indicated by an icon on the map. "/>
          <p:cNvPicPr preferRelativeResize="0">
            <a:picLocks noGrp="1"/>
          </p:cNvPicPr>
          <p:nvPr>
            <p:ph type="body" idx="2"/>
          </p:nvPr>
        </p:nvPicPr>
        <p:blipFill rotWithShape="1">
          <a:blip r:embed="rId5">
            <a:alphaModFix/>
          </a:blip>
          <a:srcRect/>
          <a:stretch/>
        </p:blipFill>
        <p:spPr>
          <a:xfrm>
            <a:off x="1698457" y="2208873"/>
            <a:ext cx="5913521" cy="423953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608" name="Google Shape;608;p51"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609" name="Google Shape;609;p51" descr="Menu: Visualize your data"/>
          <p:cNvPicPr preferRelativeResize="0"/>
          <p:nvPr/>
        </p:nvPicPr>
        <p:blipFill rotWithShape="1">
          <a:blip r:embed="rId4">
            <a:alphaModFix/>
          </a:blip>
          <a:srcRect/>
          <a:stretch/>
        </p:blipFill>
        <p:spPr>
          <a:xfrm>
            <a:off x="-9595" y="-50799"/>
            <a:ext cx="1266895" cy="6908799"/>
          </a:xfrm>
          <a:prstGeom prst="rect">
            <a:avLst/>
          </a:prstGeom>
          <a:noFill/>
          <a:ln>
            <a:noFill/>
          </a:ln>
        </p:spPr>
      </p:pic>
      <p:sp>
        <p:nvSpPr>
          <p:cNvPr id="610" name="Google Shape;610;p51"/>
          <p:cNvSpPr txBox="1">
            <a:spLocks noGrp="1"/>
          </p:cNvSpPr>
          <p:nvPr>
            <p:ph type="title"/>
          </p:nvPr>
        </p:nvSpPr>
        <p:spPr>
          <a:xfrm>
            <a:off x="1257300"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Calibri"/>
              <a:buNone/>
            </a:pPr>
            <a:r>
              <a:rPr lang="en-US" sz="2400"/>
              <a:t>Soil Moisture Gravimetric 0 - 5 cm Data Visualization </a:t>
            </a:r>
            <a:r>
              <a:rPr lang="en-US" sz="2400">
                <a:solidFill>
                  <a:schemeClr val="lt1"/>
                </a:solidFill>
              </a:rPr>
              <a:t>2</a:t>
            </a:r>
            <a:endParaRPr/>
          </a:p>
        </p:txBody>
      </p:sp>
      <p:sp>
        <p:nvSpPr>
          <p:cNvPr id="611" name="Google Shape;611;p51"/>
          <p:cNvSpPr txBox="1">
            <a:spLocks noGrp="1"/>
          </p:cNvSpPr>
          <p:nvPr>
            <p:ph type="body" idx="1"/>
          </p:nvPr>
        </p:nvSpPr>
        <p:spPr>
          <a:xfrm>
            <a:off x="1386721" y="1735931"/>
            <a:ext cx="6931274" cy="4351338"/>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000000"/>
              </a:buClr>
              <a:buSzPts val="1800"/>
              <a:buNone/>
            </a:pPr>
            <a:r>
              <a:rPr lang="en-US">
                <a:solidFill>
                  <a:srgbClr val="000000"/>
                </a:solidFill>
              </a:rPr>
              <a:t>Visualization for the first horizon shows the soil moisture for 0-5 cm. Data from this protocol and the SMAP Protocol are combined.</a:t>
            </a:r>
            <a:endParaRPr/>
          </a:p>
          <a:p>
            <a:pPr marL="0" lvl="0" indent="0" algn="ctr" rtl="0">
              <a:lnSpc>
                <a:spcPct val="85000"/>
              </a:lnSpc>
              <a:spcBef>
                <a:spcPts val="1000"/>
              </a:spcBef>
              <a:spcAft>
                <a:spcPts val="0"/>
              </a:spcAft>
              <a:buClr>
                <a:schemeClr val="dk1"/>
              </a:buClr>
              <a:buSzPts val="1800"/>
              <a:buNone/>
            </a:pPr>
            <a:endParaRPr>
              <a:solidFill>
                <a:srgbClr val="000000"/>
              </a:solidFill>
            </a:endParaRPr>
          </a:p>
          <a:p>
            <a:pPr marL="0" lvl="0" indent="0" algn="ctr" rtl="0">
              <a:lnSpc>
                <a:spcPct val="85000"/>
              </a:lnSpc>
              <a:spcBef>
                <a:spcPts val="1000"/>
              </a:spcBef>
              <a:spcAft>
                <a:spcPts val="0"/>
              </a:spcAft>
              <a:buClr>
                <a:schemeClr val="dk1"/>
              </a:buClr>
              <a:buSzPts val="1000"/>
              <a:buNone/>
            </a:pPr>
            <a:endParaRPr sz="1000">
              <a:solidFill>
                <a:srgbClr val="000000"/>
              </a:solidFill>
            </a:endParaRPr>
          </a:p>
        </p:txBody>
      </p:sp>
      <p:pic>
        <p:nvPicPr>
          <p:cNvPr id="612" name="Google Shape;612;p51" descr="Screenshot of map interface, GLOBE Visualization System. By selecting gravimetric soil moisture and the date or range of dates of interest, locations where data are available are indicated by an icon on the map. It is possible to visualize more than one data set on the same map, here locations for both gravimetric soil moisture and SMAP data are indicated by icons. "/>
          <p:cNvPicPr preferRelativeResize="0">
            <a:picLocks noGrp="1"/>
          </p:cNvPicPr>
          <p:nvPr>
            <p:ph type="body" idx="2"/>
          </p:nvPr>
        </p:nvPicPr>
        <p:blipFill rotWithShape="1">
          <a:blip r:embed="rId5">
            <a:alphaModFix/>
          </a:blip>
          <a:srcRect/>
          <a:stretch/>
        </p:blipFill>
        <p:spPr>
          <a:xfrm>
            <a:off x="1549065" y="2480344"/>
            <a:ext cx="6456000" cy="38349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pic>
        <p:nvPicPr>
          <p:cNvPr id="618" name="Google Shape;618;p52"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619" name="Google Shape;619;p52" descr="Menu: Additional information"/>
          <p:cNvPicPr preferRelativeResize="0"/>
          <p:nvPr/>
        </p:nvPicPr>
        <p:blipFill rotWithShape="1">
          <a:blip r:embed="rId4">
            <a:alphaModFix/>
          </a:blip>
          <a:srcRect/>
          <a:stretch/>
        </p:blipFill>
        <p:spPr>
          <a:xfrm>
            <a:off x="-16780" y="-50799"/>
            <a:ext cx="1274079" cy="6908799"/>
          </a:xfrm>
          <a:prstGeom prst="rect">
            <a:avLst/>
          </a:prstGeom>
          <a:noFill/>
          <a:ln>
            <a:noFill/>
          </a:ln>
        </p:spPr>
      </p:pic>
      <p:sp>
        <p:nvSpPr>
          <p:cNvPr id="620" name="Google Shape;620;p52"/>
          <p:cNvSpPr txBox="1">
            <a:spLocks noGrp="1"/>
          </p:cNvSpPr>
          <p:nvPr>
            <p:ph type="title"/>
          </p:nvPr>
        </p:nvSpPr>
        <p:spPr>
          <a:xfrm>
            <a:off x="1297058" y="57639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Questions for Further Investigations</a:t>
            </a:r>
            <a:endParaRPr/>
          </a:p>
        </p:txBody>
      </p:sp>
      <p:sp>
        <p:nvSpPr>
          <p:cNvPr id="621" name="Google Shape;621;p52"/>
          <p:cNvSpPr txBox="1">
            <a:spLocks noGrp="1"/>
          </p:cNvSpPr>
          <p:nvPr>
            <p:ph type="body" idx="1"/>
          </p:nvPr>
        </p:nvSpPr>
        <p:spPr>
          <a:xfrm>
            <a:off x="1354208" y="1558530"/>
            <a:ext cx="7484992" cy="4351338"/>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1600"/>
              <a:buFont typeface="Arial"/>
              <a:buChar char="•"/>
            </a:pPr>
            <a:r>
              <a:rPr lang="en-US" sz="1600"/>
              <a:t>What other GLOBE schools have patterns of soil moisture similar to yours? </a:t>
            </a:r>
            <a:endParaRPr/>
          </a:p>
          <a:p>
            <a:pPr marL="285750" lvl="0" indent="-285750" algn="l" rtl="0">
              <a:lnSpc>
                <a:spcPct val="90000"/>
              </a:lnSpc>
              <a:spcBef>
                <a:spcPts val="1000"/>
              </a:spcBef>
              <a:spcAft>
                <a:spcPts val="0"/>
              </a:spcAft>
              <a:buClr>
                <a:schemeClr val="dk1"/>
              </a:buClr>
              <a:buSzPts val="1600"/>
              <a:buFont typeface="Arial"/>
              <a:buChar char="•"/>
            </a:pPr>
            <a:r>
              <a:rPr lang="en-US" sz="1600"/>
              <a:t>How many weeks of the year is your soil relatively wet or relatively dry? </a:t>
            </a:r>
            <a:endParaRPr/>
          </a:p>
          <a:p>
            <a:pPr marL="285750" lvl="0" indent="-285750" algn="l" rtl="0">
              <a:lnSpc>
                <a:spcPct val="90000"/>
              </a:lnSpc>
              <a:spcBef>
                <a:spcPts val="1000"/>
              </a:spcBef>
              <a:spcAft>
                <a:spcPts val="0"/>
              </a:spcAft>
              <a:buClr>
                <a:schemeClr val="dk1"/>
              </a:buClr>
              <a:buSzPts val="1600"/>
              <a:buFont typeface="Arial"/>
              <a:buChar char="•"/>
            </a:pPr>
            <a:r>
              <a:rPr lang="en-US" sz="1600"/>
              <a:t>Does soil moisture change during the winter? </a:t>
            </a:r>
            <a:endParaRPr/>
          </a:p>
          <a:p>
            <a:pPr marL="285750" lvl="0" indent="-285750" algn="l" rtl="0">
              <a:lnSpc>
                <a:spcPct val="90000"/>
              </a:lnSpc>
              <a:spcBef>
                <a:spcPts val="1000"/>
              </a:spcBef>
              <a:spcAft>
                <a:spcPts val="0"/>
              </a:spcAft>
              <a:buClr>
                <a:schemeClr val="dk1"/>
              </a:buClr>
              <a:buSzPts val="1600"/>
              <a:buFont typeface="Arial"/>
              <a:buChar char="•"/>
            </a:pPr>
            <a:r>
              <a:rPr lang="en-US" sz="1600"/>
              <a:t>Which areas around your school are usually dry or wet? Why? </a:t>
            </a:r>
            <a:endParaRPr/>
          </a:p>
          <a:p>
            <a:pPr marL="285750" lvl="0" indent="-285750" algn="l" rtl="0">
              <a:lnSpc>
                <a:spcPct val="90000"/>
              </a:lnSpc>
              <a:spcBef>
                <a:spcPts val="1000"/>
              </a:spcBef>
              <a:spcAft>
                <a:spcPts val="0"/>
              </a:spcAft>
              <a:buClr>
                <a:schemeClr val="dk1"/>
              </a:buClr>
              <a:buSzPts val="1600"/>
              <a:buFont typeface="Arial"/>
              <a:buChar char="•"/>
            </a:pPr>
            <a:r>
              <a:rPr lang="en-US" sz="1600"/>
              <a:t>Which holds the most water: clay, sand, or silt? Why? </a:t>
            </a:r>
            <a:endParaRPr/>
          </a:p>
          <a:p>
            <a:pPr marL="285750" lvl="0" indent="-285750" algn="l" rtl="0">
              <a:lnSpc>
                <a:spcPct val="90000"/>
              </a:lnSpc>
              <a:spcBef>
                <a:spcPts val="1000"/>
              </a:spcBef>
              <a:spcAft>
                <a:spcPts val="0"/>
              </a:spcAft>
              <a:buClr>
                <a:schemeClr val="dk1"/>
              </a:buClr>
              <a:buSzPts val="1600"/>
              <a:buFont typeface="Arial"/>
              <a:buChar char="•"/>
            </a:pPr>
            <a:r>
              <a:rPr lang="en-US" sz="1600"/>
              <a:t>Does the type of land cover affect the amount of water that enters the soil? Does it affect the rate at which soil dries out following a rainstorm? </a:t>
            </a:r>
            <a:endParaRPr/>
          </a:p>
          <a:p>
            <a:pPr marL="285750" lvl="0" indent="-285750" algn="l" rtl="0">
              <a:lnSpc>
                <a:spcPct val="90000"/>
              </a:lnSpc>
              <a:spcBef>
                <a:spcPts val="1000"/>
              </a:spcBef>
              <a:spcAft>
                <a:spcPts val="0"/>
              </a:spcAft>
              <a:buClr>
                <a:schemeClr val="dk1"/>
              </a:buClr>
              <a:buSzPts val="1600"/>
              <a:buFont typeface="Arial"/>
              <a:buChar char="•"/>
            </a:pPr>
            <a:r>
              <a:rPr lang="en-US" sz="1600"/>
              <a:t>How are soil moisture and relative humidity related? </a:t>
            </a:r>
            <a:endParaRPr/>
          </a:p>
          <a:p>
            <a:pPr marL="285750" lvl="0" indent="-285750" algn="l" rtl="0">
              <a:lnSpc>
                <a:spcPct val="90000"/>
              </a:lnSpc>
              <a:spcBef>
                <a:spcPts val="1000"/>
              </a:spcBef>
              <a:spcAft>
                <a:spcPts val="0"/>
              </a:spcAft>
              <a:buClr>
                <a:schemeClr val="dk1"/>
              </a:buClr>
              <a:buSzPts val="1600"/>
              <a:buFont typeface="Arial"/>
              <a:buChar char="•"/>
            </a:pPr>
            <a:r>
              <a:rPr lang="en-US" sz="1600"/>
              <a:t>How are soil moisture and soil, surface and air temperature related? </a:t>
            </a:r>
            <a:endParaRPr/>
          </a:p>
          <a:p>
            <a:pPr marL="285750" lvl="0" indent="-285750" algn="l" rtl="0">
              <a:lnSpc>
                <a:spcPct val="90000"/>
              </a:lnSpc>
              <a:spcBef>
                <a:spcPts val="1000"/>
              </a:spcBef>
              <a:spcAft>
                <a:spcPts val="0"/>
              </a:spcAft>
              <a:buClr>
                <a:schemeClr val="dk1"/>
              </a:buClr>
              <a:buSzPts val="1600"/>
              <a:buFont typeface="Arial"/>
              <a:buChar char="•"/>
            </a:pPr>
            <a:r>
              <a:rPr lang="en-US" sz="1600"/>
              <a:t>How does the porosity of a soil horizon relate to the amount of water that horizon can hold? </a:t>
            </a:r>
            <a:endParaRPr/>
          </a:p>
          <a:p>
            <a:pPr marL="285750" lvl="0" indent="-285750" algn="l" rtl="0">
              <a:lnSpc>
                <a:spcPct val="90000"/>
              </a:lnSpc>
              <a:spcBef>
                <a:spcPts val="1000"/>
              </a:spcBef>
              <a:spcAft>
                <a:spcPts val="0"/>
              </a:spcAft>
              <a:buClr>
                <a:schemeClr val="dk1"/>
              </a:buClr>
              <a:buSzPts val="1600"/>
              <a:buFont typeface="Arial"/>
              <a:buChar char="•"/>
            </a:pPr>
            <a:r>
              <a:rPr lang="en-US" sz="1600"/>
              <a:t>How does soil water content change from one horizon to another in the same profile? </a:t>
            </a:r>
            <a:endParaRPr/>
          </a:p>
          <a:p>
            <a:pPr marL="285750" lvl="0" indent="-285750" algn="l" rtl="0">
              <a:lnSpc>
                <a:spcPct val="90000"/>
              </a:lnSpc>
              <a:spcBef>
                <a:spcPts val="1000"/>
              </a:spcBef>
              <a:spcAft>
                <a:spcPts val="0"/>
              </a:spcAft>
              <a:buClr>
                <a:schemeClr val="dk1"/>
              </a:buClr>
              <a:buSzPts val="1600"/>
              <a:buFont typeface="Arial"/>
              <a:buChar char="•"/>
            </a:pPr>
            <a:r>
              <a:rPr lang="en-US" sz="1600"/>
              <a:t>What happens to the downward flow of water if there is a coarse textured (sandy) horizon overlying a horizon with high clay content? What happens to water flow if a clayey horizon is found over a sandy horizon?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pic>
        <p:nvPicPr>
          <p:cNvPr id="627" name="Google Shape;627;p53" descr="Soil Moisture Gravimetric"/>
          <p:cNvPicPr preferRelativeResize="0"/>
          <p:nvPr/>
        </p:nvPicPr>
        <p:blipFill rotWithShape="1">
          <a:blip r:embed="rId3">
            <a:alphaModFix/>
          </a:blip>
          <a:srcRect/>
          <a:stretch/>
        </p:blipFill>
        <p:spPr>
          <a:xfrm>
            <a:off x="1253662" y="-20096"/>
            <a:ext cx="7920482" cy="977132"/>
          </a:xfrm>
          <a:prstGeom prst="rect">
            <a:avLst/>
          </a:prstGeom>
          <a:noFill/>
          <a:ln>
            <a:noFill/>
          </a:ln>
        </p:spPr>
      </p:pic>
      <p:pic>
        <p:nvPicPr>
          <p:cNvPr id="628" name="Google Shape;628;p53" descr="Menu: Additional information"/>
          <p:cNvPicPr preferRelativeResize="0"/>
          <p:nvPr/>
        </p:nvPicPr>
        <p:blipFill rotWithShape="1">
          <a:blip r:embed="rId4">
            <a:alphaModFix/>
          </a:blip>
          <a:srcRect/>
          <a:stretch/>
        </p:blipFill>
        <p:spPr>
          <a:xfrm>
            <a:off x="-16780" y="-50799"/>
            <a:ext cx="1274079" cy="6908799"/>
          </a:xfrm>
          <a:prstGeom prst="rect">
            <a:avLst/>
          </a:prstGeom>
          <a:noFill/>
          <a:ln>
            <a:noFill/>
          </a:ln>
        </p:spPr>
      </p:pic>
      <p:sp>
        <p:nvSpPr>
          <p:cNvPr id="629" name="Google Shape;629;p53"/>
          <p:cNvSpPr txBox="1">
            <a:spLocks noGrp="1"/>
          </p:cNvSpPr>
          <p:nvPr>
            <p:ph type="title"/>
          </p:nvPr>
        </p:nvSpPr>
        <p:spPr>
          <a:xfrm>
            <a:off x="1297058" y="57639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Frequently Asked Questions</a:t>
            </a:r>
            <a:endParaRPr/>
          </a:p>
        </p:txBody>
      </p:sp>
      <p:sp>
        <p:nvSpPr>
          <p:cNvPr id="630" name="Google Shape;630;p53"/>
          <p:cNvSpPr txBox="1">
            <a:spLocks noGrp="1"/>
          </p:cNvSpPr>
          <p:nvPr>
            <p:ph type="body" idx="1"/>
          </p:nvPr>
        </p:nvSpPr>
        <p:spPr>
          <a:xfrm>
            <a:off x="1354208" y="1558530"/>
            <a:ext cx="7468950" cy="54839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sz="1400" b="1" dirty="0"/>
              <a:t>1. What should people do if they forgot to weigh the empty soil containers before filling them with samples in the field?</a:t>
            </a:r>
            <a:endParaRPr sz="1400" dirty="0"/>
          </a:p>
          <a:p>
            <a:pPr marL="0" lvl="0" indent="0" algn="l" rtl="0">
              <a:lnSpc>
                <a:spcPct val="90000"/>
              </a:lnSpc>
              <a:spcBef>
                <a:spcPts val="1000"/>
              </a:spcBef>
              <a:spcAft>
                <a:spcPts val="0"/>
              </a:spcAft>
              <a:buClr>
                <a:schemeClr val="dk1"/>
              </a:buClr>
              <a:buSzPts val="1400"/>
              <a:buNone/>
            </a:pPr>
            <a:r>
              <a:rPr lang="en-US" sz="1400" dirty="0"/>
              <a:t>The soil collection containers can be weighed at the end of the soil moisture protocols after emptying the dried soil and cleaning the containers thoroughly. Remember that any dried soil left in the container will lead to an inaccurate container mass. </a:t>
            </a:r>
            <a:endParaRPr dirty="0"/>
          </a:p>
          <a:p>
            <a:pPr marL="0" lvl="0" indent="0" algn="l" rtl="0">
              <a:lnSpc>
                <a:spcPct val="90000"/>
              </a:lnSpc>
              <a:spcBef>
                <a:spcPts val="1000"/>
              </a:spcBef>
              <a:spcAft>
                <a:spcPts val="0"/>
              </a:spcAft>
              <a:buClr>
                <a:schemeClr val="dk1"/>
              </a:buClr>
              <a:buSzPts val="1400"/>
              <a:buNone/>
            </a:pPr>
            <a:endParaRPr sz="1400" dirty="0"/>
          </a:p>
          <a:p>
            <a:pPr marL="0" lvl="0" indent="0" algn="l" rtl="0">
              <a:lnSpc>
                <a:spcPct val="90000"/>
              </a:lnSpc>
              <a:spcBef>
                <a:spcPts val="1000"/>
              </a:spcBef>
              <a:spcAft>
                <a:spcPts val="0"/>
              </a:spcAft>
              <a:buClr>
                <a:schemeClr val="dk1"/>
              </a:buClr>
              <a:buSzPts val="1400"/>
              <a:buNone/>
            </a:pPr>
            <a:r>
              <a:rPr lang="en-US" sz="1400" b="1" dirty="0"/>
              <a:t>2. What should people do if the soil is frozen?</a:t>
            </a:r>
            <a:endParaRPr sz="1400" dirty="0"/>
          </a:p>
          <a:p>
            <a:pPr marL="0" lvl="0" indent="0" algn="l" rtl="0">
              <a:lnSpc>
                <a:spcPct val="90000"/>
              </a:lnSpc>
              <a:spcBef>
                <a:spcPts val="1000"/>
              </a:spcBef>
              <a:spcAft>
                <a:spcPts val="0"/>
              </a:spcAft>
              <a:buClr>
                <a:schemeClr val="dk1"/>
              </a:buClr>
              <a:buSzPts val="1400"/>
              <a:buNone/>
            </a:pPr>
            <a:r>
              <a:rPr lang="en-US" sz="1400" dirty="0"/>
              <a:t>Take soil moisture measurements during times when the soil is thawed.</a:t>
            </a:r>
            <a:endParaRPr dirty="0"/>
          </a:p>
          <a:p>
            <a:pPr marL="0" lvl="0" indent="0" algn="l" rtl="0">
              <a:lnSpc>
                <a:spcPct val="90000"/>
              </a:lnSpc>
              <a:spcBef>
                <a:spcPts val="1000"/>
              </a:spcBef>
              <a:spcAft>
                <a:spcPts val="0"/>
              </a:spcAft>
              <a:buClr>
                <a:schemeClr val="dk1"/>
              </a:buClr>
              <a:buSzPts val="1400"/>
              <a:buNone/>
            </a:pPr>
            <a:endParaRPr sz="1400" dirty="0"/>
          </a:p>
          <a:p>
            <a:pPr marL="0" lvl="0" indent="0" algn="l" rtl="0">
              <a:lnSpc>
                <a:spcPct val="90000"/>
              </a:lnSpc>
              <a:spcBef>
                <a:spcPts val="1000"/>
              </a:spcBef>
              <a:spcAft>
                <a:spcPts val="0"/>
              </a:spcAft>
              <a:buClr>
                <a:schemeClr val="dk1"/>
              </a:buClr>
              <a:buSzPts val="1400"/>
              <a:buNone/>
            </a:pPr>
            <a:r>
              <a:rPr lang="en-US" sz="1400" b="1" dirty="0"/>
              <a:t>3. What should people do if the site was accidentally watered?</a:t>
            </a:r>
            <a:endParaRPr sz="1400" dirty="0"/>
          </a:p>
          <a:p>
            <a:pPr marL="0" lvl="0" indent="0" algn="l" rtl="0">
              <a:lnSpc>
                <a:spcPct val="90000"/>
              </a:lnSpc>
              <a:spcBef>
                <a:spcPts val="1000"/>
              </a:spcBef>
              <a:spcAft>
                <a:spcPts val="0"/>
              </a:spcAft>
              <a:buClr>
                <a:schemeClr val="dk1"/>
              </a:buClr>
              <a:buSzPts val="1400"/>
              <a:buNone/>
            </a:pPr>
            <a:r>
              <a:rPr lang="en-US" sz="1400" dirty="0"/>
              <a:t>Take the data as usual, but check the flag on the </a:t>
            </a:r>
            <a:r>
              <a:rPr lang="en-US" sz="1400" i="1" dirty="0"/>
              <a:t>Data Sheet </a:t>
            </a:r>
            <a:r>
              <a:rPr lang="en-US" sz="1400" dirty="0"/>
              <a:t>to indicate artificially watered site. These data are still useful, and depending on conditions, the soil moisture may be affected by the watering for several days. If a large area, &gt; 1 km2 within 3 km of your site is irrigated, record this as metadata and report it to GLOBE. This is important for interpretation of observations.</a:t>
            </a:r>
            <a:endParaRPr dirty="0"/>
          </a:p>
          <a:p>
            <a:pPr marL="0" lvl="0" indent="0" algn="l" rtl="0">
              <a:lnSpc>
                <a:spcPct val="90000"/>
              </a:lnSpc>
              <a:spcBef>
                <a:spcPts val="1000"/>
              </a:spcBef>
              <a:spcAft>
                <a:spcPts val="0"/>
              </a:spcAft>
              <a:buClr>
                <a:schemeClr val="dk1"/>
              </a:buClr>
              <a:buSzPts val="1400"/>
              <a:buNone/>
            </a:pPr>
            <a:endParaRPr sz="1400" dirty="0"/>
          </a:p>
          <a:p>
            <a:pPr marL="0" lvl="0" indent="0" algn="l" rtl="0">
              <a:lnSpc>
                <a:spcPct val="90000"/>
              </a:lnSpc>
              <a:spcBef>
                <a:spcPts val="1000"/>
              </a:spcBef>
              <a:spcAft>
                <a:spcPts val="0"/>
              </a:spcAft>
              <a:buClr>
                <a:schemeClr val="dk1"/>
              </a:buClr>
              <a:buSzPts val="1400"/>
              <a:buNone/>
            </a:pPr>
            <a:r>
              <a:rPr lang="en-US" sz="1400" b="1" dirty="0"/>
              <a:t>4. What should people do if the soil is snow covered?</a:t>
            </a:r>
            <a:endParaRPr sz="1400" dirty="0"/>
          </a:p>
          <a:p>
            <a:pPr marL="0" lvl="0" indent="0" algn="l" rtl="0">
              <a:lnSpc>
                <a:spcPct val="90000"/>
              </a:lnSpc>
              <a:spcBef>
                <a:spcPts val="1000"/>
              </a:spcBef>
              <a:spcAft>
                <a:spcPts val="0"/>
              </a:spcAft>
              <a:buClr>
                <a:schemeClr val="dk1"/>
              </a:buClr>
              <a:buSzPts val="1400"/>
              <a:buNone/>
            </a:pPr>
            <a:r>
              <a:rPr lang="en-US" sz="1400" dirty="0"/>
              <a:t>If the soil is not frozen, brush off the snow and proceed with the sample collection. </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Google Shape;635;p54" descr="watermark of hands holding a clump of soil"/>
          <p:cNvPicPr preferRelativeResize="0"/>
          <p:nvPr/>
        </p:nvPicPr>
        <p:blipFill rotWithShape="1">
          <a:blip r:embed="rId3">
            <a:alphaModFix amt="20000"/>
          </a:blip>
          <a:srcRect/>
          <a:stretch/>
        </p:blipFill>
        <p:spPr>
          <a:xfrm>
            <a:off x="-28572" y="917997"/>
            <a:ext cx="9144000" cy="5921969"/>
          </a:xfrm>
          <a:prstGeom prst="rect">
            <a:avLst/>
          </a:prstGeom>
          <a:noFill/>
          <a:ln>
            <a:noFill/>
          </a:ln>
        </p:spPr>
      </p:pic>
      <p:sp>
        <p:nvSpPr>
          <p:cNvPr id="636" name="Google Shape;636;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pic>
        <p:nvPicPr>
          <p:cNvPr id="637" name="Google Shape;637;p54" descr="Soil Moisture Gravimetric"/>
          <p:cNvPicPr preferRelativeResize="0"/>
          <p:nvPr/>
        </p:nvPicPr>
        <p:blipFill rotWithShape="1">
          <a:blip r:embed="rId4">
            <a:alphaModFix/>
          </a:blip>
          <a:srcRect/>
          <a:stretch/>
        </p:blipFill>
        <p:spPr>
          <a:xfrm>
            <a:off x="1253662" y="-20096"/>
            <a:ext cx="7920482" cy="977132"/>
          </a:xfrm>
          <a:prstGeom prst="rect">
            <a:avLst/>
          </a:prstGeom>
          <a:noFill/>
          <a:ln>
            <a:noFill/>
          </a:ln>
        </p:spPr>
      </p:pic>
      <p:pic>
        <p:nvPicPr>
          <p:cNvPr id="638" name="Google Shape;638;p54" descr="Menu: Additional information"/>
          <p:cNvPicPr preferRelativeResize="0"/>
          <p:nvPr/>
        </p:nvPicPr>
        <p:blipFill rotWithShape="1">
          <a:blip r:embed="rId5">
            <a:alphaModFix/>
          </a:blip>
          <a:srcRect/>
          <a:stretch/>
        </p:blipFill>
        <p:spPr>
          <a:xfrm>
            <a:off x="-16780" y="-50799"/>
            <a:ext cx="1274079" cy="6908799"/>
          </a:xfrm>
          <a:prstGeom prst="rect">
            <a:avLst/>
          </a:prstGeom>
          <a:noFill/>
          <a:ln>
            <a:noFill/>
          </a:ln>
        </p:spPr>
      </p:pic>
      <p:sp>
        <p:nvSpPr>
          <p:cNvPr id="639" name="Google Shape;639;p54"/>
          <p:cNvSpPr txBox="1">
            <a:spLocks noGrp="1"/>
          </p:cNvSpPr>
          <p:nvPr>
            <p:ph type="title"/>
          </p:nvPr>
        </p:nvSpPr>
        <p:spPr>
          <a:xfrm>
            <a:off x="1376645" y="779273"/>
            <a:ext cx="767815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8340C"/>
              </a:buClr>
              <a:buSzPts val="1600"/>
              <a:buFont typeface="Calibri"/>
              <a:buNone/>
            </a:pPr>
            <a:br>
              <a:rPr lang="en-US" sz="1600" dirty="0"/>
            </a:br>
            <a:r>
              <a:rPr lang="en-US" sz="1600" b="1" dirty="0">
                <a:solidFill>
                  <a:srgbClr val="48340C"/>
                </a:solidFill>
              </a:rPr>
              <a:t>Request for your feedback on this module! </a:t>
            </a:r>
            <a:r>
              <a:rPr lang="en-US" sz="1600" b="1" dirty="0"/>
              <a:t>Please provide us with feedback about this module. This is a community project and we welcome your comments, suggestions and edits! </a:t>
            </a:r>
            <a:br>
              <a:rPr lang="en-US" sz="1600" dirty="0"/>
            </a:br>
            <a:r>
              <a:rPr lang="en-US" sz="1600" dirty="0"/>
              <a:t>Questions  after reviewing this module? Contact GLOBE:  </a:t>
            </a:r>
            <a:r>
              <a:rPr lang="en-US" sz="1600" u="sng" dirty="0">
                <a:solidFill>
                  <a:schemeClr val="hlink"/>
                </a:solidFill>
                <a:hlinkClick r:id="rId6"/>
              </a:rPr>
              <a:t>help@nasaglobe.org</a:t>
            </a:r>
            <a:br>
              <a:rPr lang="en-US" sz="1600" i="1" dirty="0"/>
            </a:br>
            <a:endParaRPr sz="1600" b="1" dirty="0"/>
          </a:p>
        </p:txBody>
      </p:sp>
      <p:sp>
        <p:nvSpPr>
          <p:cNvPr id="640" name="Google Shape;640;p54"/>
          <p:cNvSpPr txBox="1">
            <a:spLocks noGrp="1"/>
          </p:cNvSpPr>
          <p:nvPr>
            <p:ph type="body" idx="1"/>
          </p:nvPr>
        </p:nvSpPr>
        <p:spPr>
          <a:xfrm>
            <a:off x="1496616" y="2054924"/>
            <a:ext cx="7379494" cy="443093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48340C"/>
              </a:buClr>
              <a:buSzPts val="2000"/>
              <a:buNone/>
            </a:pPr>
            <a:r>
              <a:rPr lang="en-US" sz="2000" b="1" dirty="0">
                <a:solidFill>
                  <a:srgbClr val="48340C"/>
                </a:solidFill>
              </a:rPr>
              <a:t>Credits</a:t>
            </a:r>
            <a:endParaRPr dirty="0"/>
          </a:p>
          <a:p>
            <a:pPr marL="0" lvl="0" indent="0" algn="l" rtl="0">
              <a:lnSpc>
                <a:spcPct val="90000"/>
              </a:lnSpc>
              <a:spcBef>
                <a:spcPts val="1000"/>
              </a:spcBef>
              <a:spcAft>
                <a:spcPts val="0"/>
              </a:spcAft>
              <a:buClr>
                <a:schemeClr val="dk1"/>
              </a:buClr>
              <a:buSzPts val="1600"/>
              <a:buNone/>
            </a:pPr>
            <a:r>
              <a:rPr lang="en-US" sz="1600" b="1" dirty="0"/>
              <a:t>Slides: </a:t>
            </a:r>
            <a:r>
              <a:rPr lang="en-US" sz="1600" dirty="0"/>
              <a:t>Izolda</a:t>
            </a:r>
            <a:r>
              <a:rPr lang="en-US" sz="1600" b="1" dirty="0"/>
              <a:t> </a:t>
            </a:r>
            <a:r>
              <a:rPr lang="en-US" sz="1600" dirty="0"/>
              <a:t>Trachtenberg, Dixon Butler, </a:t>
            </a:r>
            <a:r>
              <a:rPr lang="en-US" sz="1600" dirty="0" err="1"/>
              <a:t>Russanne</a:t>
            </a:r>
            <a:r>
              <a:rPr lang="en-US" sz="1600" dirty="0"/>
              <a:t> Low</a:t>
            </a:r>
            <a:endParaRPr dirty="0"/>
          </a:p>
          <a:p>
            <a:pPr marL="0" lvl="0" indent="0" algn="l" rtl="0">
              <a:lnSpc>
                <a:spcPct val="90000"/>
              </a:lnSpc>
              <a:spcBef>
                <a:spcPts val="1000"/>
              </a:spcBef>
              <a:spcAft>
                <a:spcPts val="0"/>
              </a:spcAft>
              <a:buClr>
                <a:schemeClr val="dk1"/>
              </a:buClr>
              <a:buSzPts val="1600"/>
              <a:buNone/>
            </a:pPr>
            <a:r>
              <a:rPr lang="en-US" sz="1600" b="1" dirty="0"/>
              <a:t>Photographs: </a:t>
            </a:r>
            <a:r>
              <a:rPr lang="en-US" sz="1600" dirty="0"/>
              <a:t>Izolda Trachtenberg</a:t>
            </a:r>
            <a:endParaRPr dirty="0"/>
          </a:p>
          <a:p>
            <a:pPr marL="0" lvl="0" indent="0" algn="l" rtl="0">
              <a:lnSpc>
                <a:spcPct val="90000"/>
              </a:lnSpc>
              <a:spcBef>
                <a:spcPts val="1000"/>
              </a:spcBef>
              <a:spcAft>
                <a:spcPts val="0"/>
              </a:spcAft>
              <a:buClr>
                <a:schemeClr val="dk1"/>
              </a:buClr>
              <a:buSzPts val="1600"/>
              <a:buNone/>
            </a:pPr>
            <a:r>
              <a:rPr lang="en-US" sz="1600" b="1" dirty="0"/>
              <a:t>Illustrations: </a:t>
            </a:r>
            <a:r>
              <a:rPr lang="en-US" sz="1600" dirty="0"/>
              <a:t>Rich Potter</a:t>
            </a:r>
            <a:endParaRPr dirty="0"/>
          </a:p>
          <a:p>
            <a:pPr marL="0" lvl="0" indent="0" algn="l" rtl="0">
              <a:lnSpc>
                <a:spcPct val="90000"/>
              </a:lnSpc>
              <a:spcBef>
                <a:spcPts val="1000"/>
              </a:spcBef>
              <a:spcAft>
                <a:spcPts val="0"/>
              </a:spcAft>
              <a:buClr>
                <a:schemeClr val="dk1"/>
              </a:buClr>
              <a:buSzPts val="1600"/>
              <a:buNone/>
            </a:pPr>
            <a:r>
              <a:rPr lang="en-US" sz="1600" b="1" dirty="0"/>
              <a:t>Cover Art: </a:t>
            </a:r>
            <a:r>
              <a:rPr lang="en-US" sz="1600" dirty="0"/>
              <a:t>Jenn Glaser, </a:t>
            </a:r>
            <a:r>
              <a:rPr lang="en-US" sz="1600" i="1" dirty="0" err="1"/>
              <a:t>ScribeArts</a:t>
            </a:r>
            <a:endParaRPr sz="1600" i="1" dirty="0"/>
          </a:p>
          <a:p>
            <a:pPr marL="0" lvl="0" indent="0" algn="l" rtl="0">
              <a:lnSpc>
                <a:spcPct val="90000"/>
              </a:lnSpc>
              <a:spcBef>
                <a:spcPts val="1000"/>
              </a:spcBef>
              <a:spcAft>
                <a:spcPts val="0"/>
              </a:spcAft>
              <a:buClr>
                <a:schemeClr val="dk1"/>
              </a:buClr>
              <a:buSzPts val="1600"/>
              <a:buNone/>
            </a:pPr>
            <a:r>
              <a:rPr lang="en-US" sz="1600" b="1" dirty="0"/>
              <a:t>More Information:</a:t>
            </a:r>
            <a:endParaRPr dirty="0"/>
          </a:p>
          <a:p>
            <a:pPr marL="0" lvl="0" indent="0" algn="l" rtl="0">
              <a:lnSpc>
                <a:spcPct val="90000"/>
              </a:lnSpc>
              <a:spcBef>
                <a:spcPts val="1000"/>
              </a:spcBef>
              <a:spcAft>
                <a:spcPts val="0"/>
              </a:spcAft>
              <a:buClr>
                <a:schemeClr val="dk1"/>
              </a:buClr>
              <a:buSzPts val="1600"/>
              <a:buNone/>
            </a:pPr>
            <a:r>
              <a:rPr lang="en-US" sz="1600" u="sng" dirty="0">
                <a:solidFill>
                  <a:schemeClr val="hlink"/>
                </a:solidFill>
                <a:hlinkClick r:id="rId7"/>
              </a:rPr>
              <a:t>GLOBE Program</a:t>
            </a:r>
            <a:endParaRPr sz="1600" dirty="0"/>
          </a:p>
          <a:p>
            <a:pPr marL="0" lvl="0" indent="0" algn="l" rtl="0">
              <a:lnSpc>
                <a:spcPct val="90000"/>
              </a:lnSpc>
              <a:spcBef>
                <a:spcPts val="1000"/>
              </a:spcBef>
              <a:spcAft>
                <a:spcPts val="0"/>
              </a:spcAft>
              <a:buClr>
                <a:schemeClr val="dk1"/>
              </a:buClr>
              <a:buSzPts val="1600"/>
              <a:buNone/>
            </a:pPr>
            <a:r>
              <a:rPr lang="en-US" sz="1600" u="sng" dirty="0">
                <a:solidFill>
                  <a:schemeClr val="hlink"/>
                </a:solidFill>
                <a:hlinkClick r:id="rId8"/>
              </a:rPr>
              <a:t>NASA Earth Science </a:t>
            </a:r>
            <a:endParaRPr sz="1600" dirty="0"/>
          </a:p>
          <a:p>
            <a:pPr marL="0" lvl="0" indent="0" algn="l" rtl="0">
              <a:lnSpc>
                <a:spcPct val="90000"/>
              </a:lnSpc>
              <a:spcBef>
                <a:spcPts val="1000"/>
              </a:spcBef>
              <a:spcAft>
                <a:spcPts val="0"/>
              </a:spcAft>
              <a:buClr>
                <a:schemeClr val="dk1"/>
              </a:buClr>
              <a:buSzPts val="1600"/>
              <a:buNone/>
            </a:pPr>
            <a:r>
              <a:rPr lang="en-US" sz="1600" u="sng" dirty="0">
                <a:solidFill>
                  <a:schemeClr val="hlink"/>
                </a:solidFill>
                <a:hlinkClick r:id="rId9"/>
              </a:rPr>
              <a:t>NASA Global Climate Change: Vital Signs of the Planet</a:t>
            </a:r>
            <a:endParaRPr sz="1600" dirty="0"/>
          </a:p>
          <a:p>
            <a:pPr marL="0" lvl="0" indent="0" algn="l" rtl="0">
              <a:lnSpc>
                <a:spcPct val="90000"/>
              </a:lnSpc>
              <a:spcBef>
                <a:spcPts val="1000"/>
              </a:spcBef>
              <a:spcAft>
                <a:spcPts val="0"/>
              </a:spcAft>
              <a:buClr>
                <a:schemeClr val="dk1"/>
              </a:buClr>
              <a:buSzPts val="1600"/>
              <a:buNone/>
            </a:pPr>
            <a:r>
              <a:rPr lang="en-US" sz="1600" dirty="0"/>
              <a:t>The GLOBE Program is sponsored by these organizations: </a:t>
            </a:r>
            <a:endParaRPr dirty="0"/>
          </a:p>
          <a:p>
            <a:pPr marL="0" lvl="0" indent="0" algn="l" rtl="0">
              <a:lnSpc>
                <a:spcPct val="90000"/>
              </a:lnSpc>
              <a:spcBef>
                <a:spcPts val="1000"/>
              </a:spcBef>
              <a:spcAft>
                <a:spcPts val="0"/>
              </a:spcAft>
              <a:buClr>
                <a:schemeClr val="dk1"/>
              </a:buClr>
              <a:buSzPts val="1600"/>
              <a:buNone/>
            </a:pPr>
            <a:endParaRPr sz="1600" dirty="0"/>
          </a:p>
          <a:p>
            <a:pPr marL="0" lvl="0" indent="0" algn="l" rtl="0">
              <a:lnSpc>
                <a:spcPct val="90000"/>
              </a:lnSpc>
              <a:spcBef>
                <a:spcPts val="1000"/>
              </a:spcBef>
              <a:spcAft>
                <a:spcPts val="0"/>
              </a:spcAft>
              <a:buClr>
                <a:schemeClr val="dk1"/>
              </a:buClr>
              <a:buSzPts val="1600"/>
              <a:buNone/>
            </a:pPr>
            <a:endParaRPr sz="1600" dirty="0"/>
          </a:p>
          <a:p>
            <a:pPr marL="0" lvl="0" indent="0">
              <a:buClr>
                <a:srgbClr val="000000"/>
              </a:buClr>
              <a:buSzPts val="1400"/>
            </a:pPr>
            <a:r>
              <a:rPr lang="en-US" sz="1400" i="1" dirty="0">
                <a:solidFill>
                  <a:srgbClr val="000000"/>
                </a:solidFill>
              </a:rPr>
              <a:t>November 2025. GLOBE Implementation Office: </a:t>
            </a:r>
            <a:r>
              <a:rPr lang="en-US" sz="1400" i="1" dirty="0"/>
              <a:t>Science, Training, Education, and Public Engagement Team. </a:t>
            </a:r>
            <a:r>
              <a:rPr lang="en-US" sz="1400" i="1" dirty="0">
                <a:solidFill>
                  <a:srgbClr val="000000"/>
                </a:solidFill>
              </a:rPr>
              <a:t>If you edit and modify this slide set for use for educational purposes,  please note “modified by (and your name and date) “  on this page. Thank you.</a:t>
            </a:r>
            <a:endParaRPr sz="1400" b="1" dirty="0"/>
          </a:p>
          <a:p>
            <a:pPr marL="0" lvl="0" indent="0" algn="l" rtl="0">
              <a:lnSpc>
                <a:spcPct val="90000"/>
              </a:lnSpc>
              <a:spcBef>
                <a:spcPts val="1000"/>
              </a:spcBef>
              <a:spcAft>
                <a:spcPts val="0"/>
              </a:spcAft>
              <a:buClr>
                <a:schemeClr val="dk1"/>
              </a:buClr>
              <a:buSzPts val="2400"/>
              <a:buNone/>
            </a:pPr>
            <a:endParaRPr sz="2400" b="1" dirty="0"/>
          </a:p>
          <a:p>
            <a:pPr marL="0" lvl="0" indent="0" algn="l" rtl="0">
              <a:lnSpc>
                <a:spcPct val="90000"/>
              </a:lnSpc>
              <a:spcBef>
                <a:spcPts val="1000"/>
              </a:spcBef>
              <a:spcAft>
                <a:spcPts val="0"/>
              </a:spcAft>
              <a:buClr>
                <a:schemeClr val="dk1"/>
              </a:buClr>
              <a:buSzPts val="2000"/>
              <a:buNone/>
            </a:pPr>
            <a:endParaRPr sz="2000" dirty="0"/>
          </a:p>
        </p:txBody>
      </p:sp>
      <p:pic>
        <p:nvPicPr>
          <p:cNvPr id="641" name="Google Shape;641;p54" descr="Logos for NASA, NOAA, NSF and the U.S. Department of State."/>
          <p:cNvPicPr preferRelativeResize="0"/>
          <p:nvPr/>
        </p:nvPicPr>
        <p:blipFill rotWithShape="1">
          <a:blip r:embed="rId10">
            <a:alphaModFix/>
          </a:blip>
          <a:srcRect/>
          <a:stretch/>
        </p:blipFill>
        <p:spPr>
          <a:xfrm>
            <a:off x="3631854" y="5344556"/>
            <a:ext cx="2297876" cy="4808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42" name="Google Shape;142;p6" descr="Soil Moisture Gravimetric"/>
          <p:cNvPicPr preferRelativeResize="0"/>
          <p:nvPr/>
        </p:nvPicPr>
        <p:blipFill rotWithShape="1">
          <a:blip r:embed="rId3">
            <a:alphaModFix/>
          </a:blip>
          <a:srcRect/>
          <a:stretch/>
        </p:blipFill>
        <p:spPr>
          <a:xfrm>
            <a:off x="1253662" y="0"/>
            <a:ext cx="7920482" cy="977132"/>
          </a:xfrm>
          <a:prstGeom prst="rect">
            <a:avLst/>
          </a:prstGeom>
          <a:noFill/>
          <a:ln>
            <a:noFill/>
          </a:ln>
        </p:spPr>
      </p:pic>
      <p:pic>
        <p:nvPicPr>
          <p:cNvPr id="143" name="Google Shape;143;p6" descr="Menu: Preparation for conducting the protocol"/>
          <p:cNvPicPr preferRelativeResize="0"/>
          <p:nvPr/>
        </p:nvPicPr>
        <p:blipFill rotWithShape="1">
          <a:blip r:embed="rId4">
            <a:alphaModFix/>
          </a:blip>
          <a:srcRect/>
          <a:stretch/>
        </p:blipFill>
        <p:spPr>
          <a:xfrm>
            <a:off x="-29633" y="-33866"/>
            <a:ext cx="1286933" cy="6891866"/>
          </a:xfrm>
          <a:prstGeom prst="rect">
            <a:avLst/>
          </a:prstGeom>
          <a:noFill/>
          <a:ln>
            <a:noFill/>
          </a:ln>
        </p:spPr>
      </p:pic>
      <p:sp>
        <p:nvSpPr>
          <p:cNvPr id="144" name="Google Shape;144;p6"/>
          <p:cNvSpPr txBox="1">
            <a:spLocks noGrp="1"/>
          </p:cNvSpPr>
          <p:nvPr>
            <p:ph type="title"/>
          </p:nvPr>
        </p:nvSpPr>
        <p:spPr>
          <a:xfrm>
            <a:off x="1257300"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Summary of Protocol</a:t>
            </a:r>
            <a:endParaRPr/>
          </a:p>
        </p:txBody>
      </p:sp>
      <p:graphicFrame>
        <p:nvGraphicFramePr>
          <p:cNvPr id="145" name="Google Shape;145;p6" descr="Table: Where-GLOBE Soil Mosture Site. Frequency- Ideally, 12 or more times per year at the same site at daily weekly or monthly intervals. Prerequisites-define the site using the site definition sheet. Needed documents are listed here. Time required is 5-10 minutes preparation before sampling, 10-15 minutes to collect samples, plus about 10 minutes for lab work."/>
          <p:cNvGraphicFramePr/>
          <p:nvPr/>
        </p:nvGraphicFramePr>
        <p:xfrm>
          <a:off x="1557866" y="1714766"/>
          <a:ext cx="6705600" cy="4843800"/>
        </p:xfrm>
        <a:graphic>
          <a:graphicData uri="http://schemas.openxmlformats.org/drawingml/2006/table">
            <a:tbl>
              <a:tblPr firstRow="1" bandRow="1">
                <a:noFill/>
                <a:tableStyleId>{27A20449-3956-48D7-9560-2112BB3647DE}</a:tableStyleId>
              </a:tblPr>
              <a:tblGrid>
                <a:gridCol w="2269075">
                  <a:extLst>
                    <a:ext uri="{9D8B030D-6E8A-4147-A177-3AD203B41FA5}">
                      <a16:colId xmlns:a16="http://schemas.microsoft.com/office/drawing/2014/main" val="20000"/>
                    </a:ext>
                  </a:extLst>
                </a:gridCol>
                <a:gridCol w="4436525">
                  <a:extLst>
                    <a:ext uri="{9D8B030D-6E8A-4147-A177-3AD203B41FA5}">
                      <a16:colId xmlns:a16="http://schemas.microsoft.com/office/drawing/2014/main" val="20001"/>
                    </a:ext>
                  </a:extLst>
                </a:gridCol>
              </a:tblGrid>
              <a:tr h="449125">
                <a:tc>
                  <a:txBody>
                    <a:bodyPr/>
                    <a:lstStyle/>
                    <a:p>
                      <a:pPr marL="0" marR="0" lvl="0" indent="0" algn="l" rtl="0">
                        <a:spcBef>
                          <a:spcPts val="0"/>
                        </a:spcBef>
                        <a:spcAft>
                          <a:spcPts val="0"/>
                        </a:spcAft>
                        <a:buNone/>
                      </a:pPr>
                      <a:r>
                        <a:rPr lang="en-US" sz="1200" u="none" strike="noStrike" cap="none"/>
                        <a:t>Where</a:t>
                      </a:r>
                      <a:endParaRPr/>
                    </a:p>
                  </a:txBody>
                  <a:tcPr marL="91450" marR="91450" marT="45725" marB="45725"/>
                </a:tc>
                <a:tc>
                  <a:txBody>
                    <a:bodyPr/>
                    <a:lstStyle/>
                    <a:p>
                      <a:pPr marL="0" marR="0" lvl="0" indent="0" algn="l" rtl="0">
                        <a:spcBef>
                          <a:spcPts val="0"/>
                        </a:spcBef>
                        <a:spcAft>
                          <a:spcPts val="0"/>
                        </a:spcAft>
                        <a:buNone/>
                      </a:pPr>
                      <a:r>
                        <a:rPr lang="en-US" sz="1200" b="0"/>
                        <a:t>GLOBE Soil Moisture Site</a:t>
                      </a:r>
                      <a:endParaRPr/>
                    </a:p>
                  </a:txBody>
                  <a:tcPr marL="91450" marR="91450" marT="45725" marB="45725"/>
                </a:tc>
                <a:extLst>
                  <a:ext uri="{0D108BD9-81ED-4DB2-BD59-A6C34878D82A}">
                    <a16:rowId xmlns:a16="http://schemas.microsoft.com/office/drawing/2014/main" val="10000"/>
                  </a:ext>
                </a:extLst>
              </a:tr>
              <a:tr h="457200">
                <a:tc>
                  <a:txBody>
                    <a:bodyPr/>
                    <a:lstStyle/>
                    <a:p>
                      <a:pPr marL="0" marR="0" lvl="0" indent="0" algn="l" rtl="0">
                        <a:spcBef>
                          <a:spcPts val="0"/>
                        </a:spcBef>
                        <a:spcAft>
                          <a:spcPts val="0"/>
                        </a:spcAft>
                        <a:buNone/>
                      </a:pPr>
                      <a:r>
                        <a:rPr lang="en-US" sz="1200" b="1"/>
                        <a:t>Frequency</a:t>
                      </a:r>
                      <a:endParaRPr/>
                    </a:p>
                  </a:txBody>
                  <a:tcPr marL="91450" marR="91450" marT="45725" marB="45725"/>
                </a:tc>
                <a:tc>
                  <a:txBody>
                    <a:bodyPr/>
                    <a:lstStyle/>
                    <a:p>
                      <a:pPr marL="0" marR="0" lvl="0" indent="0" algn="l" rtl="0">
                        <a:spcBef>
                          <a:spcPts val="0"/>
                        </a:spcBef>
                        <a:spcAft>
                          <a:spcPts val="0"/>
                        </a:spcAft>
                        <a:buNone/>
                      </a:pPr>
                      <a:r>
                        <a:rPr lang="en-US" sz="1200"/>
                        <a:t>Ideally, 12 or more times per year at the same site, at daily, weekly or monthly intervals </a:t>
                      </a:r>
                      <a:endParaRPr sz="1200"/>
                    </a:p>
                  </a:txBody>
                  <a:tcPr marL="91450" marR="91450" marT="45725" marB="45725"/>
                </a:tc>
                <a:extLst>
                  <a:ext uri="{0D108BD9-81ED-4DB2-BD59-A6C34878D82A}">
                    <a16:rowId xmlns:a16="http://schemas.microsoft.com/office/drawing/2014/main" val="10001"/>
                  </a:ext>
                </a:extLst>
              </a:tr>
              <a:tr h="449125">
                <a:tc>
                  <a:txBody>
                    <a:bodyPr/>
                    <a:lstStyle/>
                    <a:p>
                      <a:pPr marL="0" marR="0" lvl="0" indent="0" algn="l" rtl="0">
                        <a:spcBef>
                          <a:spcPts val="0"/>
                        </a:spcBef>
                        <a:spcAft>
                          <a:spcPts val="0"/>
                        </a:spcAft>
                        <a:buNone/>
                      </a:pPr>
                      <a:r>
                        <a:rPr lang="en-US" sz="1200" b="1"/>
                        <a:t>Prerequisites</a:t>
                      </a:r>
                      <a:endParaRPr/>
                    </a:p>
                  </a:txBody>
                  <a:tcPr marL="91450" marR="91450" marT="45725" marB="45725"/>
                </a:tc>
                <a:tc>
                  <a:txBody>
                    <a:bodyPr/>
                    <a:lstStyle/>
                    <a:p>
                      <a:pPr marL="0" marR="0" lvl="0" indent="0" algn="l" rtl="0">
                        <a:spcBef>
                          <a:spcPts val="0"/>
                        </a:spcBef>
                        <a:spcAft>
                          <a:spcPts val="0"/>
                        </a:spcAft>
                        <a:buNone/>
                      </a:pPr>
                      <a:r>
                        <a:rPr lang="en-US" sz="1200" dirty="0"/>
                        <a:t>Site definition using the </a:t>
                      </a:r>
                      <a:r>
                        <a:rPr lang="en-US" sz="1200" u="sng" dirty="0">
                          <a:solidFill>
                            <a:schemeClr val="hlink"/>
                          </a:solidFill>
                          <a:hlinkClick r:id="rId5"/>
                        </a:rPr>
                        <a:t>Site Definition Sheet</a:t>
                      </a:r>
                      <a:endParaRPr sz="1200" dirty="0"/>
                    </a:p>
                  </a:txBody>
                  <a:tcPr marL="91450" marR="91450" marT="45725" marB="45725"/>
                </a:tc>
                <a:extLst>
                  <a:ext uri="{0D108BD9-81ED-4DB2-BD59-A6C34878D82A}">
                    <a16:rowId xmlns:a16="http://schemas.microsoft.com/office/drawing/2014/main" val="10002"/>
                  </a:ext>
                </a:extLst>
              </a:tr>
              <a:tr h="493450">
                <a:tc>
                  <a:txBody>
                    <a:bodyPr/>
                    <a:lstStyle/>
                    <a:p>
                      <a:pPr marL="0" marR="0" lvl="0" indent="0" algn="l" rtl="0">
                        <a:spcBef>
                          <a:spcPts val="0"/>
                        </a:spcBef>
                        <a:spcAft>
                          <a:spcPts val="0"/>
                        </a:spcAft>
                        <a:buNone/>
                      </a:pPr>
                      <a:r>
                        <a:rPr lang="en-US" sz="1200" b="1"/>
                        <a:t>Needed Documents</a:t>
                      </a:r>
                      <a:endParaRPr sz="1200" b="1"/>
                    </a:p>
                  </a:txBody>
                  <a:tcPr marL="91450" marR="91450" marT="45725" marB="45725"/>
                </a:tc>
                <a:tc>
                  <a:txBody>
                    <a:bodyPr/>
                    <a:lstStyle/>
                    <a:p>
                      <a:pPr marL="0" marR="0" lvl="0" indent="0" algn="l" rtl="0">
                        <a:spcBef>
                          <a:spcPts val="0"/>
                        </a:spcBef>
                        <a:spcAft>
                          <a:spcPts val="0"/>
                        </a:spcAft>
                        <a:buNone/>
                      </a:pPr>
                      <a:r>
                        <a:rPr lang="en-US" sz="1200" u="sng" dirty="0">
                          <a:solidFill>
                            <a:schemeClr val="hlink"/>
                          </a:solidFill>
                          <a:hlinkClick r:id="rId6"/>
                        </a:rPr>
                        <a:t>Gravimetric Soil Moisture Protocol</a:t>
                      </a:r>
                      <a:r>
                        <a:rPr lang="en-US" sz="1200" dirty="0"/>
                        <a:t>  and</a:t>
                      </a:r>
                      <a:endParaRPr dirty="0"/>
                    </a:p>
                  </a:txBody>
                  <a:tcPr marL="91450" marR="91450" marT="45725" marB="45725"/>
                </a:tc>
                <a:extLst>
                  <a:ext uri="{0D108BD9-81ED-4DB2-BD59-A6C34878D82A}">
                    <a16:rowId xmlns:a16="http://schemas.microsoft.com/office/drawing/2014/main" val="10003"/>
                  </a:ext>
                </a:extLst>
              </a:tr>
              <a:tr h="449125">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US" sz="1200" u="sng" dirty="0">
                          <a:solidFill>
                            <a:schemeClr val="hlink"/>
                          </a:solidFill>
                          <a:hlinkClick r:id="rId7"/>
                        </a:rPr>
                        <a:t>Soil Moisture Data Sheet-Star Pattern </a:t>
                      </a:r>
                      <a:r>
                        <a:rPr lang="en-US" sz="1200" dirty="0"/>
                        <a:t>or</a:t>
                      </a:r>
                      <a:endParaRPr sz="1200" dirty="0"/>
                    </a:p>
                  </a:txBody>
                  <a:tcPr marL="91450" marR="91450" marT="45725" marB="45725"/>
                </a:tc>
                <a:extLst>
                  <a:ext uri="{0D108BD9-81ED-4DB2-BD59-A6C34878D82A}">
                    <a16:rowId xmlns:a16="http://schemas.microsoft.com/office/drawing/2014/main" val="10004"/>
                  </a:ext>
                </a:extLst>
              </a:tr>
              <a:tr h="542150">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US" sz="1200" u="sng" dirty="0">
                          <a:solidFill>
                            <a:schemeClr val="hlink"/>
                          </a:solidFill>
                          <a:hlinkClick r:id="rId8"/>
                        </a:rPr>
                        <a:t>Soil Moisture Data Sheet-Transect Pattern</a:t>
                      </a:r>
                      <a:r>
                        <a:rPr lang="en-US" sz="1200" dirty="0"/>
                        <a:t> or</a:t>
                      </a:r>
                      <a:endParaRPr sz="1200" dirty="0"/>
                    </a:p>
                  </a:txBody>
                  <a:tcPr marL="91450" marR="91450" marT="45725" marB="45725"/>
                </a:tc>
                <a:extLst>
                  <a:ext uri="{0D108BD9-81ED-4DB2-BD59-A6C34878D82A}">
                    <a16:rowId xmlns:a16="http://schemas.microsoft.com/office/drawing/2014/main" val="10005"/>
                  </a:ext>
                </a:extLst>
              </a:tr>
              <a:tr h="449125">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US" sz="1200" u="sng" dirty="0">
                          <a:solidFill>
                            <a:schemeClr val="hlink"/>
                          </a:solidFill>
                          <a:hlinkClick r:id="rId9"/>
                        </a:rPr>
                        <a:t>Soil Moisture Data Sheet- Depth Profile</a:t>
                      </a:r>
                      <a:endParaRPr sz="1200" dirty="0"/>
                    </a:p>
                  </a:txBody>
                  <a:tcPr marL="91450" marR="91450" marT="45725" marB="45725"/>
                </a:tc>
                <a:extLst>
                  <a:ext uri="{0D108BD9-81ED-4DB2-BD59-A6C34878D82A}">
                    <a16:rowId xmlns:a16="http://schemas.microsoft.com/office/drawing/2014/main" val="10006"/>
                  </a:ext>
                </a:extLst>
              </a:tr>
              <a:tr h="1554475">
                <a:tc>
                  <a:txBody>
                    <a:bodyPr/>
                    <a:lstStyle/>
                    <a:p>
                      <a:pPr marL="0" marR="0" lvl="0" indent="0" algn="l" rtl="0">
                        <a:spcBef>
                          <a:spcPts val="0"/>
                        </a:spcBef>
                        <a:spcAft>
                          <a:spcPts val="0"/>
                        </a:spcAft>
                        <a:buNone/>
                      </a:pPr>
                      <a:r>
                        <a:rPr lang="en-US" sz="1200" b="1"/>
                        <a:t>Time required</a:t>
                      </a:r>
                      <a:endParaRPr/>
                    </a:p>
                  </a:txBody>
                  <a:tcPr marL="91450" marR="91450" marT="45725" marB="45725"/>
                </a:tc>
                <a:tc>
                  <a:txBody>
                    <a:bodyPr/>
                    <a:lstStyle/>
                    <a:p>
                      <a:pPr marL="171450" marR="0" lvl="0" indent="-95250" algn="l" rtl="0">
                        <a:spcBef>
                          <a:spcPts val="0"/>
                        </a:spcBef>
                        <a:spcAft>
                          <a:spcPts val="0"/>
                        </a:spcAft>
                        <a:buClr>
                          <a:schemeClr val="dk1"/>
                        </a:buClr>
                        <a:buSzPts val="1200"/>
                        <a:buFont typeface="Arial"/>
                        <a:buNone/>
                      </a:pPr>
                      <a:endParaRPr sz="1200" b="0" i="0" u="none" strike="noStrik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5-10 minutes preparation before sampling 10-15 minutes to collect samples*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5 minutes to weigh wet samples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5 minutes to weigh dry samples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Samples dry under heating lamps for 2 days or in a drying oven overnight. </a:t>
                      </a:r>
                      <a:endParaRPr dirty="0"/>
                    </a:p>
                    <a:p>
                      <a:pPr marL="0" marR="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*Some sample collection methods may require additional time </a:t>
                      </a:r>
                      <a:endParaRPr sz="1200"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51" name="Google Shape;151;p7" descr="Soil Moisture Gravimetric"/>
          <p:cNvPicPr preferRelativeResize="0"/>
          <p:nvPr/>
        </p:nvPicPr>
        <p:blipFill rotWithShape="1">
          <a:blip r:embed="rId3">
            <a:alphaModFix/>
          </a:blip>
          <a:srcRect/>
          <a:stretch/>
        </p:blipFill>
        <p:spPr>
          <a:xfrm>
            <a:off x="1253662" y="0"/>
            <a:ext cx="7920482" cy="977132"/>
          </a:xfrm>
          <a:prstGeom prst="rect">
            <a:avLst/>
          </a:prstGeom>
          <a:noFill/>
          <a:ln>
            <a:noFill/>
          </a:ln>
        </p:spPr>
      </p:pic>
      <p:pic>
        <p:nvPicPr>
          <p:cNvPr id="152" name="Google Shape;152;p7" descr="Menu: Preparation for conducting the protocol"/>
          <p:cNvPicPr preferRelativeResize="0"/>
          <p:nvPr/>
        </p:nvPicPr>
        <p:blipFill rotWithShape="1">
          <a:blip r:embed="rId4">
            <a:alphaModFix/>
          </a:blip>
          <a:srcRect/>
          <a:stretch/>
        </p:blipFill>
        <p:spPr>
          <a:xfrm>
            <a:off x="-29633" y="-33866"/>
            <a:ext cx="1286933" cy="6891866"/>
          </a:xfrm>
          <a:prstGeom prst="rect">
            <a:avLst/>
          </a:prstGeom>
          <a:noFill/>
          <a:ln>
            <a:noFill/>
          </a:ln>
        </p:spPr>
      </p:pic>
      <p:sp>
        <p:nvSpPr>
          <p:cNvPr id="153" name="Google Shape;153;p7"/>
          <p:cNvSpPr txBox="1">
            <a:spLocks noGrp="1"/>
          </p:cNvSpPr>
          <p:nvPr>
            <p:ph type="title"/>
          </p:nvPr>
        </p:nvSpPr>
        <p:spPr>
          <a:xfrm>
            <a:off x="1257300" y="73263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 Instrument Specifications </a:t>
            </a:r>
            <a:endParaRPr/>
          </a:p>
        </p:txBody>
      </p:sp>
      <p:sp>
        <p:nvSpPr>
          <p:cNvPr id="154" name="Google Shape;154;p7"/>
          <p:cNvSpPr txBox="1">
            <a:spLocks noGrp="1"/>
          </p:cNvSpPr>
          <p:nvPr>
            <p:ph type="body" idx="2"/>
          </p:nvPr>
        </p:nvSpPr>
        <p:spPr>
          <a:xfrm>
            <a:off x="1386721" y="1871928"/>
            <a:ext cx="4815293"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dirty="0"/>
              <a:t>The following resources summarize the measurements associated with each protocol, associated skill level, scientific specifications for the instruments, and how to access the equipment you need (purchase, build, or download). </a:t>
            </a:r>
            <a:endParaRPr dirty="0"/>
          </a:p>
          <a:p>
            <a:pPr marL="0" lvl="0" indent="0" algn="just" rtl="0">
              <a:lnSpc>
                <a:spcPct val="90000"/>
              </a:lnSpc>
              <a:spcBef>
                <a:spcPts val="1000"/>
              </a:spcBef>
              <a:spcAft>
                <a:spcPts val="0"/>
              </a:spcAft>
              <a:buClr>
                <a:schemeClr val="dk1"/>
              </a:buClr>
              <a:buSzPts val="1800"/>
              <a:buNone/>
            </a:pPr>
            <a:endParaRPr sz="1800" dirty="0"/>
          </a:p>
          <a:p>
            <a:pPr marL="0" lvl="0" indent="0" algn="just" rtl="0">
              <a:lnSpc>
                <a:spcPct val="90000"/>
              </a:lnSpc>
              <a:spcBef>
                <a:spcPts val="1000"/>
              </a:spcBef>
              <a:spcAft>
                <a:spcPts val="0"/>
              </a:spcAft>
              <a:buClr>
                <a:schemeClr val="dk1"/>
              </a:buClr>
              <a:buSzPts val="1800"/>
              <a:buNone/>
            </a:pPr>
            <a:r>
              <a:rPr lang="en-US" sz="1800" dirty="0"/>
              <a:t>By using instruments with GLOBE specifications, you ensure your data are accurate and comparable to GLOBE investigations conducted by others. </a:t>
            </a:r>
            <a:endParaRPr dirty="0"/>
          </a:p>
          <a:p>
            <a:pPr marL="0" lvl="0" indent="0" algn="l" rtl="0">
              <a:lnSpc>
                <a:spcPct val="90000"/>
              </a:lnSpc>
              <a:spcBef>
                <a:spcPts val="1000"/>
              </a:spcBef>
              <a:spcAft>
                <a:spcPts val="0"/>
              </a:spcAft>
              <a:buClr>
                <a:schemeClr val="dk1"/>
              </a:buClr>
              <a:buSzPts val="1800"/>
              <a:buNone/>
            </a:pPr>
            <a:r>
              <a:rPr lang="en-US" sz="1800" b="1" u="sng" dirty="0">
                <a:solidFill>
                  <a:schemeClr val="hlink"/>
                </a:solidFill>
                <a:hlinkClick r:id="rId5"/>
              </a:rPr>
              <a:t>Where to find specifications for instruments used in GLOBE investigations</a:t>
            </a:r>
            <a:endParaRPr sz="1800" b="1" dirty="0"/>
          </a:p>
          <a:p>
            <a:pPr marL="0" lvl="0" indent="0" algn="l" rtl="0">
              <a:lnSpc>
                <a:spcPct val="90000"/>
              </a:lnSpc>
              <a:spcBef>
                <a:spcPts val="1000"/>
              </a:spcBef>
              <a:spcAft>
                <a:spcPts val="0"/>
              </a:spcAft>
              <a:buClr>
                <a:schemeClr val="dk1"/>
              </a:buClr>
              <a:buSzPts val="1800"/>
              <a:buNone/>
            </a:pPr>
            <a:endParaRPr sz="1800" b="1" dirty="0"/>
          </a:p>
          <a:p>
            <a:pPr marL="228600" lvl="0" indent="-114300" algn="just" rtl="0">
              <a:lnSpc>
                <a:spcPct val="90000"/>
              </a:lnSpc>
              <a:spcBef>
                <a:spcPts val="1000"/>
              </a:spcBef>
              <a:spcAft>
                <a:spcPts val="0"/>
              </a:spcAft>
              <a:buClr>
                <a:schemeClr val="dk1"/>
              </a:buClr>
              <a:buSzPts val="1800"/>
              <a:buNone/>
            </a:pPr>
            <a:endParaRPr sz="1800" dirty="0"/>
          </a:p>
          <a:p>
            <a:pPr marL="228600" lvl="0" indent="-114300" algn="l" rtl="0">
              <a:lnSpc>
                <a:spcPct val="90000"/>
              </a:lnSpc>
              <a:spcBef>
                <a:spcPts val="1000"/>
              </a:spcBef>
              <a:spcAft>
                <a:spcPts val="0"/>
              </a:spcAft>
              <a:buClr>
                <a:schemeClr val="dk1"/>
              </a:buClr>
              <a:buSzPts val="1800"/>
              <a:buNone/>
            </a:pPr>
            <a:endParaRPr sz="1800" dirty="0"/>
          </a:p>
        </p:txBody>
      </p:sp>
      <p:pic>
        <p:nvPicPr>
          <p:cNvPr id="155" name="Google Shape;155;p7" descr="Screen Shot of the Toolkit, GLOBE Teacher's Guide"/>
          <p:cNvPicPr preferRelativeResize="0">
            <a:picLocks noGrp="1"/>
          </p:cNvPicPr>
          <p:nvPr>
            <p:ph type="body" idx="2"/>
          </p:nvPr>
        </p:nvPicPr>
        <p:blipFill rotWithShape="1">
          <a:blip r:embed="rId6">
            <a:alphaModFix/>
          </a:blip>
          <a:srcRect/>
          <a:stretch/>
        </p:blipFill>
        <p:spPr>
          <a:xfrm rot="791986">
            <a:off x="6458357" y="1902268"/>
            <a:ext cx="1927838" cy="246825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2" name="Google Shape;162;p8" descr="Soil Moisture Gravimetric"/>
          <p:cNvPicPr preferRelativeResize="0"/>
          <p:nvPr/>
        </p:nvPicPr>
        <p:blipFill rotWithShape="1">
          <a:blip r:embed="rId3">
            <a:alphaModFix/>
          </a:blip>
          <a:srcRect/>
          <a:stretch/>
        </p:blipFill>
        <p:spPr>
          <a:xfrm>
            <a:off x="1253662" y="0"/>
            <a:ext cx="7920482" cy="977132"/>
          </a:xfrm>
          <a:prstGeom prst="rect">
            <a:avLst/>
          </a:prstGeom>
          <a:noFill/>
          <a:ln>
            <a:noFill/>
          </a:ln>
        </p:spPr>
      </p:pic>
      <p:pic>
        <p:nvPicPr>
          <p:cNvPr id="163" name="Google Shape;163;p8" descr="Menu: Preparation for conducting the protocol"/>
          <p:cNvPicPr preferRelativeResize="0"/>
          <p:nvPr/>
        </p:nvPicPr>
        <p:blipFill rotWithShape="1">
          <a:blip r:embed="rId4">
            <a:alphaModFix/>
          </a:blip>
          <a:srcRect/>
          <a:stretch/>
        </p:blipFill>
        <p:spPr>
          <a:xfrm>
            <a:off x="-29633" y="-33866"/>
            <a:ext cx="1286933" cy="6891866"/>
          </a:xfrm>
          <a:prstGeom prst="rect">
            <a:avLst/>
          </a:prstGeom>
          <a:noFill/>
          <a:ln>
            <a:noFill/>
          </a:ln>
        </p:spPr>
      </p:pic>
      <p:sp>
        <p:nvSpPr>
          <p:cNvPr id="164" name="Google Shape;164;p8"/>
          <p:cNvSpPr txBox="1">
            <a:spLocks noGrp="1"/>
          </p:cNvSpPr>
          <p:nvPr>
            <p:ph type="title"/>
          </p:nvPr>
        </p:nvSpPr>
        <p:spPr>
          <a:xfrm>
            <a:off x="1257300" y="68778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Required Equipment for Fieldwork and Sampling</a:t>
            </a:r>
            <a:endParaRPr/>
          </a:p>
        </p:txBody>
      </p:sp>
      <p:sp>
        <p:nvSpPr>
          <p:cNvPr id="165" name="Google Shape;165;p8"/>
          <p:cNvSpPr txBox="1">
            <a:spLocks noGrp="1"/>
          </p:cNvSpPr>
          <p:nvPr>
            <p:ph type="body" idx="2"/>
          </p:nvPr>
        </p:nvSpPr>
        <p:spPr>
          <a:xfrm>
            <a:off x="1386721" y="1669919"/>
            <a:ext cx="7587946" cy="5018748"/>
          </a:xfrm>
          <a:prstGeom prst="rect">
            <a:avLst/>
          </a:prstGeom>
          <a:noFill/>
          <a:ln>
            <a:noFill/>
          </a:ln>
        </p:spPr>
        <p:txBody>
          <a:bodyPr spcFirstLastPara="1" wrap="square" lIns="91425" tIns="45700" rIns="91425" bIns="45700" anchor="t" anchorCtr="0">
            <a:normAutofit fontScale="25000" lnSpcReduction="20000"/>
          </a:bodyPr>
          <a:lstStyle/>
          <a:p>
            <a:pPr marL="228600" lvl="0" indent="-228600" algn="l" rtl="0">
              <a:lnSpc>
                <a:spcPct val="90000"/>
              </a:lnSpc>
              <a:spcBef>
                <a:spcPts val="0"/>
              </a:spcBef>
              <a:spcAft>
                <a:spcPts val="0"/>
              </a:spcAft>
              <a:buClr>
                <a:schemeClr val="dk1"/>
              </a:buClr>
              <a:buSzPct val="100000"/>
              <a:buFont typeface="Calibri"/>
              <a:buNone/>
            </a:pPr>
            <a:r>
              <a:rPr lang="en-US" sz="5600" dirty="0"/>
              <a:t>For </a:t>
            </a:r>
            <a:r>
              <a:rPr lang="en-US" sz="5600" b="1" dirty="0"/>
              <a:t>all sample patterns</a:t>
            </a:r>
            <a:r>
              <a:rPr lang="en-US" sz="5600" dirty="0"/>
              <a:t>:</a:t>
            </a:r>
            <a:endParaRPr dirty="0"/>
          </a:p>
          <a:p>
            <a:pPr marL="357188" lvl="0" indent="-285750" algn="l" rtl="0">
              <a:lnSpc>
                <a:spcPct val="90000"/>
              </a:lnSpc>
              <a:spcBef>
                <a:spcPts val="1000"/>
              </a:spcBef>
              <a:spcAft>
                <a:spcPts val="0"/>
              </a:spcAft>
              <a:buClr>
                <a:schemeClr val="dk1"/>
              </a:buClr>
              <a:buSzPct val="100000"/>
              <a:buChar char="•"/>
            </a:pPr>
            <a:r>
              <a:rPr lang="en-US" sz="5600" dirty="0"/>
              <a:t>A defined Soil Moisture &amp; Temperature Site marked with a permanent marker or flag</a:t>
            </a:r>
            <a:endParaRPr dirty="0"/>
          </a:p>
          <a:p>
            <a:pPr marL="357188" lvl="0" indent="-285750" algn="l" rtl="0">
              <a:lnSpc>
                <a:spcPct val="90000"/>
              </a:lnSpc>
              <a:spcBef>
                <a:spcPts val="1000"/>
              </a:spcBef>
              <a:spcAft>
                <a:spcPts val="0"/>
              </a:spcAft>
              <a:buClr>
                <a:schemeClr val="dk1"/>
              </a:buClr>
              <a:buSzPct val="100000"/>
              <a:buChar char="•"/>
            </a:pPr>
            <a:r>
              <a:rPr lang="en-US" sz="5600" dirty="0"/>
              <a:t>Marker flags (if you can keep them placed permanently)</a:t>
            </a:r>
            <a:endParaRPr dirty="0"/>
          </a:p>
          <a:p>
            <a:pPr marL="357188" lvl="0" indent="-285750" algn="l" rtl="0">
              <a:lnSpc>
                <a:spcPct val="90000"/>
              </a:lnSpc>
              <a:spcBef>
                <a:spcPts val="1000"/>
              </a:spcBef>
              <a:spcAft>
                <a:spcPts val="0"/>
              </a:spcAft>
              <a:buClr>
                <a:schemeClr val="dk1"/>
              </a:buClr>
              <a:buSzPct val="100000"/>
              <a:buChar char="•"/>
            </a:pPr>
            <a:r>
              <a:rPr lang="en-US" sz="5600" dirty="0"/>
              <a:t>Compass</a:t>
            </a:r>
            <a:endParaRPr dirty="0"/>
          </a:p>
          <a:p>
            <a:pPr marL="357188" lvl="0" indent="-285750" algn="l" rtl="0">
              <a:lnSpc>
                <a:spcPct val="90000"/>
              </a:lnSpc>
              <a:spcBef>
                <a:spcPts val="1000"/>
              </a:spcBef>
              <a:spcAft>
                <a:spcPts val="0"/>
              </a:spcAft>
              <a:buClr>
                <a:schemeClr val="dk1"/>
              </a:buClr>
              <a:buSzPct val="100000"/>
              <a:buChar char="•"/>
            </a:pPr>
            <a:r>
              <a:rPr lang="en-US" sz="5600" dirty="0"/>
              <a:t>Trowel (1 per student group)</a:t>
            </a:r>
            <a:endParaRPr dirty="0"/>
          </a:p>
          <a:p>
            <a:pPr marL="357188" lvl="0" indent="-285750" algn="l" rtl="0">
              <a:lnSpc>
                <a:spcPct val="90000"/>
              </a:lnSpc>
              <a:spcBef>
                <a:spcPts val="1000"/>
              </a:spcBef>
              <a:spcAft>
                <a:spcPts val="0"/>
              </a:spcAft>
              <a:buClr>
                <a:schemeClr val="dk1"/>
              </a:buClr>
              <a:buSzPct val="100000"/>
              <a:buChar char="•"/>
            </a:pPr>
            <a:r>
              <a:rPr lang="en-US" sz="5600" dirty="0"/>
              <a:t>Permanent marker </a:t>
            </a:r>
            <a:endParaRPr dirty="0"/>
          </a:p>
          <a:p>
            <a:pPr marL="357188" lvl="0" indent="-285750">
              <a:buSzPct val="100000"/>
            </a:pPr>
            <a:r>
              <a:rPr lang="en-US" sz="5600" dirty="0"/>
              <a:t>Heating lamp(s) or soil drying oven (for low-tech option, leave the soil out in the open air)</a:t>
            </a:r>
            <a:endParaRPr sz="5600" dirty="0"/>
          </a:p>
          <a:p>
            <a:pPr marL="71438" lvl="0" indent="0" algn="l" rtl="0">
              <a:lnSpc>
                <a:spcPct val="90000"/>
              </a:lnSpc>
              <a:spcBef>
                <a:spcPts val="1000"/>
              </a:spcBef>
              <a:spcAft>
                <a:spcPts val="0"/>
              </a:spcAft>
              <a:buClr>
                <a:schemeClr val="dk1"/>
              </a:buClr>
              <a:buSzPct val="100000"/>
              <a:buFont typeface="Times New Roman"/>
              <a:buNone/>
            </a:pPr>
            <a:r>
              <a:rPr lang="en-US" sz="5600" dirty="0"/>
              <a:t>For </a:t>
            </a:r>
            <a:r>
              <a:rPr lang="en-US" sz="5600" b="1" dirty="0"/>
              <a:t>Transects</a:t>
            </a:r>
            <a:r>
              <a:rPr lang="en-US" sz="5600" dirty="0"/>
              <a:t>:</a:t>
            </a:r>
            <a:endParaRPr dirty="0"/>
          </a:p>
          <a:p>
            <a:pPr marL="357188" lvl="0" indent="-285750" algn="l" rtl="0">
              <a:lnSpc>
                <a:spcPct val="90000"/>
              </a:lnSpc>
              <a:spcBef>
                <a:spcPts val="1000"/>
              </a:spcBef>
              <a:spcAft>
                <a:spcPts val="0"/>
              </a:spcAft>
              <a:buClr>
                <a:schemeClr val="dk1"/>
              </a:buClr>
              <a:buSzPct val="100000"/>
              <a:buChar char="•"/>
            </a:pPr>
            <a:r>
              <a:rPr lang="en-US" sz="5600" dirty="0"/>
              <a:t>Rulers marked in millimeters (1 per student group)  </a:t>
            </a:r>
            <a:endParaRPr dirty="0"/>
          </a:p>
          <a:p>
            <a:pPr marL="357188" lvl="0" indent="-285750">
              <a:buSzPct val="100000"/>
            </a:pPr>
            <a:r>
              <a:rPr lang="en-US" sz="5600" dirty="0"/>
              <a:t>13 sample containers (sealable bags or cans) labeled with date and a container number</a:t>
            </a:r>
          </a:p>
          <a:p>
            <a:pPr marL="357188" lvl="0" indent="-285750">
              <a:buSzPct val="100000"/>
            </a:pPr>
            <a:r>
              <a:rPr lang="en-US" sz="5600" dirty="0"/>
              <a:t>50 meter tape or 50 meter rope marked every 5 meters</a:t>
            </a:r>
            <a:endParaRPr dirty="0"/>
          </a:p>
          <a:p>
            <a:pPr marL="71438" lvl="0" indent="0" algn="l" rtl="0">
              <a:lnSpc>
                <a:spcPct val="90000"/>
              </a:lnSpc>
              <a:spcBef>
                <a:spcPts val="1000"/>
              </a:spcBef>
              <a:spcAft>
                <a:spcPts val="0"/>
              </a:spcAft>
              <a:buClr>
                <a:schemeClr val="dk1"/>
              </a:buClr>
              <a:buSzPct val="100000"/>
              <a:buFont typeface="Times New Roman"/>
              <a:buNone/>
            </a:pPr>
            <a:r>
              <a:rPr lang="en-US" sz="5600" dirty="0"/>
              <a:t>For </a:t>
            </a:r>
            <a:r>
              <a:rPr lang="en-US" sz="5600" b="1" dirty="0"/>
              <a:t>Star Patterns </a:t>
            </a:r>
            <a:r>
              <a:rPr lang="en-US" sz="5600" dirty="0"/>
              <a:t>:</a:t>
            </a:r>
            <a:endParaRPr dirty="0"/>
          </a:p>
          <a:p>
            <a:pPr marL="357188" lvl="0" indent="-285750" algn="l" rtl="0">
              <a:lnSpc>
                <a:spcPct val="90000"/>
              </a:lnSpc>
              <a:spcBef>
                <a:spcPts val="1000"/>
              </a:spcBef>
              <a:spcAft>
                <a:spcPts val="0"/>
              </a:spcAft>
              <a:buClr>
                <a:schemeClr val="dk1"/>
              </a:buClr>
              <a:buSzPct val="100000"/>
              <a:buChar char="•"/>
            </a:pPr>
            <a:r>
              <a:rPr lang="en-US" sz="5600" dirty="0"/>
              <a:t>6 soil sample containers </a:t>
            </a:r>
            <a:endParaRPr dirty="0"/>
          </a:p>
          <a:p>
            <a:pPr marL="357188" lvl="0" indent="-285750" algn="l" rtl="0">
              <a:lnSpc>
                <a:spcPct val="90000"/>
              </a:lnSpc>
              <a:spcBef>
                <a:spcPts val="1000"/>
              </a:spcBef>
              <a:spcAft>
                <a:spcPts val="0"/>
              </a:spcAft>
              <a:buClr>
                <a:schemeClr val="dk1"/>
              </a:buClr>
              <a:buSzPct val="100000"/>
              <a:buChar char="•"/>
            </a:pPr>
            <a:r>
              <a:rPr lang="en-US" sz="5600" dirty="0"/>
              <a:t>Meter stick marked in millimeters</a:t>
            </a:r>
            <a:endParaRPr dirty="0"/>
          </a:p>
          <a:p>
            <a:pPr marL="71438" lvl="0" indent="0" algn="l" rtl="0">
              <a:lnSpc>
                <a:spcPct val="90000"/>
              </a:lnSpc>
              <a:spcBef>
                <a:spcPts val="1000"/>
              </a:spcBef>
              <a:spcAft>
                <a:spcPts val="0"/>
              </a:spcAft>
              <a:buClr>
                <a:schemeClr val="dk1"/>
              </a:buClr>
              <a:buSzPct val="100000"/>
              <a:buFont typeface="Times New Roman"/>
              <a:buNone/>
            </a:pPr>
            <a:r>
              <a:rPr lang="en-US" sz="5600" dirty="0"/>
              <a:t>For </a:t>
            </a:r>
            <a:r>
              <a:rPr lang="en-US" sz="5600" b="1" dirty="0"/>
              <a:t>Depth Profiles</a:t>
            </a:r>
            <a:r>
              <a:rPr lang="en-US" sz="5600" dirty="0"/>
              <a:t>:</a:t>
            </a:r>
            <a:endParaRPr dirty="0"/>
          </a:p>
          <a:p>
            <a:pPr marL="357188" lvl="0" indent="-285750" algn="l" rtl="0">
              <a:lnSpc>
                <a:spcPct val="90000"/>
              </a:lnSpc>
              <a:spcBef>
                <a:spcPts val="1000"/>
              </a:spcBef>
              <a:spcAft>
                <a:spcPts val="0"/>
              </a:spcAft>
              <a:buClr>
                <a:schemeClr val="dk1"/>
              </a:buClr>
              <a:buSzPct val="100000"/>
              <a:buChar char="•"/>
            </a:pPr>
            <a:r>
              <a:rPr lang="en-US" sz="5600" dirty="0"/>
              <a:t>5 soil sample containers </a:t>
            </a:r>
            <a:endParaRPr dirty="0"/>
          </a:p>
          <a:p>
            <a:pPr marL="357188" lvl="0" indent="-285750" algn="l" rtl="0">
              <a:lnSpc>
                <a:spcPct val="90000"/>
              </a:lnSpc>
              <a:spcBef>
                <a:spcPts val="1000"/>
              </a:spcBef>
              <a:spcAft>
                <a:spcPts val="0"/>
              </a:spcAft>
              <a:buClr>
                <a:schemeClr val="dk1"/>
              </a:buClr>
              <a:buSzPct val="100000"/>
              <a:buChar char="•"/>
            </a:pPr>
            <a:r>
              <a:rPr lang="en-US" sz="5600" dirty="0"/>
              <a:t>A meter stick</a:t>
            </a:r>
            <a:endParaRPr dirty="0"/>
          </a:p>
          <a:p>
            <a:pPr marL="357188" lvl="0" indent="-285750" algn="l" rtl="0">
              <a:lnSpc>
                <a:spcPct val="90000"/>
              </a:lnSpc>
              <a:spcBef>
                <a:spcPts val="1000"/>
              </a:spcBef>
              <a:spcAft>
                <a:spcPts val="0"/>
              </a:spcAft>
              <a:buClr>
                <a:schemeClr val="dk1"/>
              </a:buClr>
              <a:buSzPct val="100000"/>
              <a:buChar char="•"/>
            </a:pPr>
            <a:r>
              <a:rPr lang="en-US" sz="5600" dirty="0"/>
              <a:t>A soil auger</a:t>
            </a:r>
            <a:endParaRPr dirty="0"/>
          </a:p>
          <a:p>
            <a:pPr marL="71438" lvl="0" indent="0" algn="l" rtl="0">
              <a:lnSpc>
                <a:spcPct val="90000"/>
              </a:lnSpc>
              <a:spcBef>
                <a:spcPts val="1000"/>
              </a:spcBef>
              <a:spcAft>
                <a:spcPts val="0"/>
              </a:spcAft>
              <a:buClr>
                <a:schemeClr val="dk1"/>
              </a:buClr>
              <a:buSzPct val="100000"/>
              <a:buFont typeface="Times New Roman"/>
              <a:buNone/>
            </a:pPr>
            <a:endParaRPr sz="5600" dirty="0"/>
          </a:p>
          <a:p>
            <a:pPr marL="228600" lvl="0" indent="-184150" algn="l" rtl="0">
              <a:lnSpc>
                <a:spcPct val="90000"/>
              </a:lnSpc>
              <a:spcBef>
                <a:spcPts val="1000"/>
              </a:spcBef>
              <a:spcAft>
                <a:spcPts val="0"/>
              </a:spcAft>
              <a:buClr>
                <a:schemeClr val="dk1"/>
              </a:buClr>
              <a:buSzPct val="100000"/>
              <a:buNone/>
            </a:pPr>
            <a:endParaRPr dirty="0"/>
          </a:p>
        </p:txBody>
      </p:sp>
      <p:sp>
        <p:nvSpPr>
          <p:cNvPr id="166" name="Google Shape;166;p8"/>
          <p:cNvSpPr txBox="1"/>
          <p:nvPr/>
        </p:nvSpPr>
        <p:spPr>
          <a:xfrm>
            <a:off x="4716704" y="4821832"/>
            <a:ext cx="3945466" cy="1846659"/>
          </a:xfrm>
          <a:prstGeom prst="rect">
            <a:avLst/>
          </a:prstGeom>
          <a:noFill/>
          <a:ln>
            <a:noFill/>
          </a:ln>
        </p:spPr>
        <p:txBody>
          <a:bodyPr spcFirstLastPara="1" wrap="square" lIns="91425" tIns="45700" rIns="91425" bIns="45700" anchor="t" anchorCtr="0">
            <a:spAutoFit/>
          </a:bodyPr>
          <a:lstStyle/>
          <a:p>
            <a:pPr marL="71438" marR="0" lvl="0" indent="0" algn="l" rtl="0">
              <a:spcBef>
                <a:spcPts val="0"/>
              </a:spcBef>
              <a:spcAft>
                <a:spcPts val="0"/>
              </a:spcAft>
              <a:buClr>
                <a:srgbClr val="FF0000"/>
              </a:buClr>
              <a:buSzPts val="1600"/>
              <a:buFont typeface="Times New Roman"/>
              <a:buNone/>
            </a:pPr>
            <a:r>
              <a:rPr lang="en-US" sz="1600" b="1">
                <a:solidFill>
                  <a:srgbClr val="FF0000"/>
                </a:solidFill>
                <a:latin typeface="Calibri"/>
                <a:ea typeface="Calibri"/>
                <a:cs typeface="Calibri"/>
                <a:sym typeface="Calibri"/>
              </a:rPr>
              <a:t>Note: Containers or plastic bags should be weighed and labeled with mass and container number before bringing to the field.  Depending on the context, gloves and protective eyewear may be recommended.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72" name="Google Shape;172;p9" descr="Soil Moisture Gravimetric"/>
          <p:cNvPicPr preferRelativeResize="0"/>
          <p:nvPr/>
        </p:nvPicPr>
        <p:blipFill rotWithShape="1">
          <a:blip r:embed="rId3">
            <a:alphaModFix/>
          </a:blip>
          <a:srcRect/>
          <a:stretch/>
        </p:blipFill>
        <p:spPr>
          <a:xfrm>
            <a:off x="1253662" y="0"/>
            <a:ext cx="7920482" cy="977132"/>
          </a:xfrm>
          <a:prstGeom prst="rect">
            <a:avLst/>
          </a:prstGeom>
          <a:noFill/>
          <a:ln>
            <a:noFill/>
          </a:ln>
        </p:spPr>
      </p:pic>
      <p:pic>
        <p:nvPicPr>
          <p:cNvPr id="173" name="Google Shape;173;p9" descr="Menu: Preparation for conducting the protocol"/>
          <p:cNvPicPr preferRelativeResize="0"/>
          <p:nvPr/>
        </p:nvPicPr>
        <p:blipFill rotWithShape="1">
          <a:blip r:embed="rId4">
            <a:alphaModFix/>
          </a:blip>
          <a:srcRect/>
          <a:stretch/>
        </p:blipFill>
        <p:spPr>
          <a:xfrm>
            <a:off x="-29633" y="-33866"/>
            <a:ext cx="1286933" cy="6891866"/>
          </a:xfrm>
          <a:prstGeom prst="rect">
            <a:avLst/>
          </a:prstGeom>
          <a:noFill/>
          <a:ln>
            <a:noFill/>
          </a:ln>
        </p:spPr>
      </p:pic>
      <p:sp>
        <p:nvSpPr>
          <p:cNvPr id="174" name="Google Shape;174;p9"/>
          <p:cNvSpPr txBox="1">
            <a:spLocks noGrp="1"/>
          </p:cNvSpPr>
          <p:nvPr>
            <p:ph type="title"/>
          </p:nvPr>
        </p:nvSpPr>
        <p:spPr>
          <a:xfrm>
            <a:off x="1290145" y="69446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a:t>Preparations before you go to the field</a:t>
            </a:r>
            <a:endParaRPr/>
          </a:p>
        </p:txBody>
      </p:sp>
      <p:sp>
        <p:nvSpPr>
          <p:cNvPr id="175" name="Google Shape;175;p9"/>
          <p:cNvSpPr txBox="1">
            <a:spLocks noGrp="1"/>
          </p:cNvSpPr>
          <p:nvPr>
            <p:ph type="body" idx="1"/>
          </p:nvPr>
        </p:nvSpPr>
        <p:spPr>
          <a:xfrm>
            <a:off x="1452411" y="1735931"/>
            <a:ext cx="4203322" cy="49188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Mark your trowel at the 5 cm mark from the tip to ensure you go no deeper when you take samples.</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n-US"/>
              <a:t>Calibrate the scale or balance according to the manufacturer’s directions. If using an electronic balance, check that the balance is measuring in grams and is zeroed properly. Measure and record the mass of each container (without the lid) or plastic bag to the nearest 0.1 g. </a:t>
            </a:r>
            <a:endParaRPr/>
          </a:p>
          <a:p>
            <a:pPr marL="0" lvl="0" indent="0" algn="l" rtl="0">
              <a:lnSpc>
                <a:spcPct val="90000"/>
              </a:lnSpc>
              <a:spcBef>
                <a:spcPts val="1000"/>
              </a:spcBef>
              <a:spcAft>
                <a:spcPts val="0"/>
              </a:spcAft>
              <a:buClr>
                <a:schemeClr val="dk1"/>
              </a:buClr>
              <a:buSzPts val="1000"/>
              <a:buNone/>
            </a:pPr>
            <a:endParaRPr sz="1000"/>
          </a:p>
          <a:p>
            <a:pPr marL="0" lvl="0" indent="0" algn="l" rtl="0">
              <a:lnSpc>
                <a:spcPct val="90000"/>
              </a:lnSpc>
              <a:spcBef>
                <a:spcPts val="1000"/>
              </a:spcBef>
              <a:spcAft>
                <a:spcPts val="0"/>
              </a:spcAft>
              <a:buClr>
                <a:schemeClr val="dk1"/>
              </a:buClr>
              <a:buSzPts val="1800"/>
              <a:buNone/>
            </a:pPr>
            <a:r>
              <a:rPr lang="en-US"/>
              <a:t>Label each container with:</a:t>
            </a:r>
            <a:endParaRPr/>
          </a:p>
          <a:p>
            <a:pPr marL="285750" lvl="0" indent="-285750" algn="l" rtl="0">
              <a:lnSpc>
                <a:spcPct val="90000"/>
              </a:lnSpc>
              <a:spcBef>
                <a:spcPts val="1000"/>
              </a:spcBef>
              <a:spcAft>
                <a:spcPts val="0"/>
              </a:spcAft>
              <a:buClr>
                <a:schemeClr val="dk1"/>
              </a:buClr>
              <a:buSzPts val="1800"/>
              <a:buFont typeface="Arial"/>
              <a:buChar char="•"/>
            </a:pPr>
            <a:r>
              <a:rPr lang="en-US"/>
              <a:t>Mass of the container or plastic bag to the nearest 0.1g </a:t>
            </a:r>
            <a:endParaRPr/>
          </a:p>
          <a:p>
            <a:pPr marL="285750" lvl="0" indent="-285750" algn="l" rtl="0">
              <a:lnSpc>
                <a:spcPct val="90000"/>
              </a:lnSpc>
              <a:spcBef>
                <a:spcPts val="1000"/>
              </a:spcBef>
              <a:spcAft>
                <a:spcPts val="0"/>
              </a:spcAft>
              <a:buClr>
                <a:schemeClr val="dk1"/>
              </a:buClr>
              <a:buSzPts val="1800"/>
              <a:buFont typeface="Arial"/>
              <a:buChar char="•"/>
            </a:pPr>
            <a:r>
              <a:rPr lang="en-US"/>
              <a:t>Container number</a:t>
            </a:r>
            <a:endParaRPr/>
          </a:p>
          <a:p>
            <a:pPr marL="0" lvl="0" indent="0" algn="l" rtl="0">
              <a:lnSpc>
                <a:spcPct val="90000"/>
              </a:lnSpc>
              <a:spcBef>
                <a:spcPts val="1000"/>
              </a:spcBef>
              <a:spcAft>
                <a:spcPts val="0"/>
              </a:spcAft>
              <a:buClr>
                <a:schemeClr val="dk1"/>
              </a:buClr>
              <a:buSzPts val="1800"/>
              <a:buNone/>
            </a:pPr>
            <a:endParaRPr/>
          </a:p>
        </p:txBody>
      </p:sp>
      <p:pic>
        <p:nvPicPr>
          <p:cNvPr id="176" name="Google Shape;176;p9" descr="Three photographs. First photograph is of a trowel blade, marked at 5 cm from the tip using a metric ruler. Second photograph is of a digital balance, reading 0.0 g. Third photograph is of an empty, dry can being weighed on the balance. "/>
          <p:cNvPicPr preferRelativeResize="0">
            <a:picLocks noGrp="1"/>
          </p:cNvPicPr>
          <p:nvPr>
            <p:ph type="body" idx="2"/>
          </p:nvPr>
        </p:nvPicPr>
        <p:blipFill rotWithShape="1">
          <a:blip r:embed="rId5">
            <a:alphaModFix/>
          </a:blip>
          <a:srcRect/>
          <a:stretch/>
        </p:blipFill>
        <p:spPr>
          <a:xfrm>
            <a:off x="5811927" y="1735930"/>
            <a:ext cx="2637806" cy="49188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4401</Words>
  <Application>Microsoft Macintosh PowerPoint</Application>
  <PresentationFormat>On-screen Show (4:3)</PresentationFormat>
  <Paragraphs>421</Paragraphs>
  <Slides>54</Slides>
  <Notes>54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Times New Roman</vt:lpstr>
      <vt:lpstr>Office Theme</vt:lpstr>
      <vt:lpstr>Intro Slide</vt:lpstr>
      <vt:lpstr>Overview</vt:lpstr>
      <vt:lpstr>The Role of Soil Moisture in the Environment</vt:lpstr>
      <vt:lpstr>Why your measurements matter:</vt:lpstr>
      <vt:lpstr>How your measurements can help us understand interactions of the soil with the rest of the Earth system</vt:lpstr>
      <vt:lpstr>Summary of Protocol</vt:lpstr>
      <vt:lpstr> Instrument Specifications </vt:lpstr>
      <vt:lpstr>Required Equipment for Fieldwork and Sampling</vt:lpstr>
      <vt:lpstr>Preparations before you go to the field</vt:lpstr>
      <vt:lpstr>Select your Sampling Strategy Based on Research Goals: Choose One of the Three Options Below  </vt:lpstr>
      <vt:lpstr> Option 1. Transect Pattern Sampling</vt:lpstr>
      <vt:lpstr>Laying out a transect</vt:lpstr>
      <vt:lpstr>Taking samples along a transect</vt:lpstr>
      <vt:lpstr>Collecting samples along a transect</vt:lpstr>
      <vt:lpstr>Repeat procedure for all 13 samples along the transect</vt:lpstr>
      <vt:lpstr>Option 2. Star Pattern Sampling Overview </vt:lpstr>
      <vt:lpstr>Set up the star pattern 1</vt:lpstr>
      <vt:lpstr>Set up the star pattern 2</vt:lpstr>
      <vt:lpstr>Marking the inner ring</vt:lpstr>
      <vt:lpstr>Taking samples in a star sampling pattern- 0-5 cm</vt:lpstr>
      <vt:lpstr>Taking samples at 10 cm depth</vt:lpstr>
      <vt:lpstr>Taking two more sets of samples</vt:lpstr>
      <vt:lpstr>3. Depth Profile Pattern Sampling Overview</vt:lpstr>
      <vt:lpstr>Depth profile: star sampling pattern- 0-5 cm</vt:lpstr>
      <vt:lpstr>Depth Profile- taking samples at 30, 60, and 90 cm</vt:lpstr>
      <vt:lpstr>Place samples in containers</vt:lpstr>
      <vt:lpstr>Soil Moisture Gravimetric – Lab Measurements</vt:lpstr>
      <vt:lpstr>Required Materials for Lab Procedures 1</vt:lpstr>
      <vt:lpstr>Soil Moisture Gravimetric Lab Procedure</vt:lpstr>
      <vt:lpstr>Drying Soil Samples</vt:lpstr>
      <vt:lpstr>Determine if Samples are Dry</vt:lpstr>
      <vt:lpstr>Determining Soil Water Content</vt:lpstr>
      <vt:lpstr>Reporting Data to GLOBE</vt:lpstr>
      <vt:lpstr>Soil Moisture Site Creation</vt:lpstr>
      <vt:lpstr>Soil Moisture Site Creation</vt:lpstr>
      <vt:lpstr>Soil Moisture Site Creation</vt:lpstr>
      <vt:lpstr>Soil Moisture Gravimetric Data Entry</vt:lpstr>
      <vt:lpstr>Soil Moisture Data Entry</vt:lpstr>
      <vt:lpstr>Soil Moisture Data Entry</vt:lpstr>
      <vt:lpstr>Transect Sampling Data Entry</vt:lpstr>
      <vt:lpstr>Example of Transect Data Entry</vt:lpstr>
      <vt:lpstr>Example of Transect Data Entry</vt:lpstr>
      <vt:lpstr>Star Sampling Pattern Data Entry</vt:lpstr>
      <vt:lpstr>Star Sampling Pattern Data Entry</vt:lpstr>
      <vt:lpstr>Star Sampling Pattern Data Entry</vt:lpstr>
      <vt:lpstr>Depth Profile Data Entry</vt:lpstr>
      <vt:lpstr>Depth Profile Data Entry</vt:lpstr>
      <vt:lpstr>PowerPoint Presentation</vt:lpstr>
      <vt:lpstr>GLOBE Data System Response</vt:lpstr>
      <vt:lpstr>Soil Moisture Gravimetric 0 - 5 cm Data Visualization 1</vt:lpstr>
      <vt:lpstr>Soil Moisture Gravimetric 0 - 5 cm Data Visualization 2</vt:lpstr>
      <vt:lpstr>Questions for Further Investigations</vt:lpstr>
      <vt:lpstr>Frequently Asked Questions</vt:lpstr>
      <vt:lpstr> Request for your feedback on this module! Please provide us with feedback about this module. This is a community project and we welcome your comments, suggestions and edits!  Questions  after reviewing this module? Contact GLOBE:  help@nasaglobe.org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5</cp:revision>
  <dcterms:created xsi:type="dcterms:W3CDTF">2016-04-01T00:37:38Z</dcterms:created>
  <dcterms:modified xsi:type="dcterms:W3CDTF">2025-11-15T23:34:43Z</dcterms:modified>
</cp:coreProperties>
</file>