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303" r:id="rId38"/>
    <p:sldId id="310" r:id="rId39"/>
    <p:sldId id="304" r:id="rId40"/>
    <p:sldId id="308" r:id="rId41"/>
    <p:sldId id="306" r:id="rId42"/>
    <p:sldId id="309" r:id="rId43"/>
    <p:sldId id="307" r:id="rId44"/>
    <p:sldId id="305" r:id="rId45"/>
    <p:sldId id="296" r:id="rId46"/>
    <p:sldId id="297" r:id="rId47"/>
    <p:sldId id="299" r:id="rId48"/>
    <p:sldId id="300" r:id="rId49"/>
    <p:sldId id="301" r:id="rId50"/>
    <p:sldId id="302" r:id="rId5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gbzVrZp06eGwNQk64BUSPLD7fY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C822F-41B3-4CAA-9E4C-87E956FEB476}" v="1" dt="2025-05-30T18:23:42.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94726"/>
  </p:normalViewPr>
  <p:slideViewPr>
    <p:cSldViewPr snapToGrid="0">
      <p:cViewPr varScale="1">
        <p:scale>
          <a:sx n="120" d="100"/>
          <a:sy n="120" d="100"/>
        </p:scale>
        <p:origin x="5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customschemas.google.com/relationships/presentationmetadata" Target="metadata"/><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a:extLst>
            <a:ext uri="{FF2B5EF4-FFF2-40B4-BE49-F238E27FC236}">
              <a16:creationId xmlns:a16="http://schemas.microsoft.com/office/drawing/2014/main" id="{FCFB43ED-F18F-8EC3-8DA0-6EBB1F6B7D38}"/>
            </a:ext>
          </a:extLst>
        </p:cNvPr>
        <p:cNvGrpSpPr/>
        <p:nvPr/>
      </p:nvGrpSpPr>
      <p:grpSpPr>
        <a:xfrm>
          <a:off x="0" y="0"/>
          <a:ext cx="0" cy="0"/>
          <a:chOff x="0" y="0"/>
          <a:chExt cx="0" cy="0"/>
        </a:xfrm>
      </p:grpSpPr>
      <p:sp>
        <p:nvSpPr>
          <p:cNvPr id="362" name="Google Shape;362;p29:notes">
            <a:extLst>
              <a:ext uri="{FF2B5EF4-FFF2-40B4-BE49-F238E27FC236}">
                <a16:creationId xmlns:a16="http://schemas.microsoft.com/office/drawing/2014/main" id="{AB965639-8ABB-961F-B2EF-53C295E4817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a:extLst>
              <a:ext uri="{FF2B5EF4-FFF2-40B4-BE49-F238E27FC236}">
                <a16:creationId xmlns:a16="http://schemas.microsoft.com/office/drawing/2014/main" id="{E887E5D0-0A0B-7214-659A-55945A1584D7}"/>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557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a:extLst>
            <a:ext uri="{FF2B5EF4-FFF2-40B4-BE49-F238E27FC236}">
              <a16:creationId xmlns:a16="http://schemas.microsoft.com/office/drawing/2014/main" id="{C9EFC9A6-C704-DE12-60A8-AD65707FA654}"/>
            </a:ext>
          </a:extLst>
        </p:cNvPr>
        <p:cNvGrpSpPr/>
        <p:nvPr/>
      </p:nvGrpSpPr>
      <p:grpSpPr>
        <a:xfrm>
          <a:off x="0" y="0"/>
          <a:ext cx="0" cy="0"/>
          <a:chOff x="0" y="0"/>
          <a:chExt cx="0" cy="0"/>
        </a:xfrm>
      </p:grpSpPr>
      <p:sp>
        <p:nvSpPr>
          <p:cNvPr id="362" name="Google Shape;362;p29:notes">
            <a:extLst>
              <a:ext uri="{FF2B5EF4-FFF2-40B4-BE49-F238E27FC236}">
                <a16:creationId xmlns:a16="http://schemas.microsoft.com/office/drawing/2014/main" id="{7C43701F-93B2-8CC5-673D-48A268E7749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a:extLst>
              <a:ext uri="{FF2B5EF4-FFF2-40B4-BE49-F238E27FC236}">
                <a16:creationId xmlns:a16="http://schemas.microsoft.com/office/drawing/2014/main" id="{8016017C-3B0D-75A9-BCAD-98FDF99F5A1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88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a:extLst>
            <a:ext uri="{FF2B5EF4-FFF2-40B4-BE49-F238E27FC236}">
              <a16:creationId xmlns:a16="http://schemas.microsoft.com/office/drawing/2014/main" id="{A0B1DC53-7BF7-EAE2-6904-EC0BC68B0621}"/>
            </a:ext>
          </a:extLst>
        </p:cNvPr>
        <p:cNvGrpSpPr/>
        <p:nvPr/>
      </p:nvGrpSpPr>
      <p:grpSpPr>
        <a:xfrm>
          <a:off x="0" y="0"/>
          <a:ext cx="0" cy="0"/>
          <a:chOff x="0" y="0"/>
          <a:chExt cx="0" cy="0"/>
        </a:xfrm>
      </p:grpSpPr>
      <p:sp>
        <p:nvSpPr>
          <p:cNvPr id="362" name="Google Shape;362;p29:notes">
            <a:extLst>
              <a:ext uri="{FF2B5EF4-FFF2-40B4-BE49-F238E27FC236}">
                <a16:creationId xmlns:a16="http://schemas.microsoft.com/office/drawing/2014/main" id="{ADD994D1-C67D-9F1F-B28D-F84A22C6A97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a:extLst>
              <a:ext uri="{FF2B5EF4-FFF2-40B4-BE49-F238E27FC236}">
                <a16:creationId xmlns:a16="http://schemas.microsoft.com/office/drawing/2014/main" id="{6629D474-C164-9FA3-A5D7-60F1314EC94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849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a:extLst>
            <a:ext uri="{FF2B5EF4-FFF2-40B4-BE49-F238E27FC236}">
              <a16:creationId xmlns:a16="http://schemas.microsoft.com/office/drawing/2014/main" id="{CBDC478F-A407-7D86-DBBE-1E80CD6D76F4}"/>
            </a:ext>
          </a:extLst>
        </p:cNvPr>
        <p:cNvGrpSpPr/>
        <p:nvPr/>
      </p:nvGrpSpPr>
      <p:grpSpPr>
        <a:xfrm>
          <a:off x="0" y="0"/>
          <a:ext cx="0" cy="0"/>
          <a:chOff x="0" y="0"/>
          <a:chExt cx="0" cy="0"/>
        </a:xfrm>
      </p:grpSpPr>
      <p:sp>
        <p:nvSpPr>
          <p:cNvPr id="362" name="Google Shape;362;p29:notes">
            <a:extLst>
              <a:ext uri="{FF2B5EF4-FFF2-40B4-BE49-F238E27FC236}">
                <a16:creationId xmlns:a16="http://schemas.microsoft.com/office/drawing/2014/main" id="{87C4B42B-E39A-C25F-C1EC-1A8E3704E41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a:extLst>
              <a:ext uri="{FF2B5EF4-FFF2-40B4-BE49-F238E27FC236}">
                <a16:creationId xmlns:a16="http://schemas.microsoft.com/office/drawing/2014/main" id="{F58C4C6C-D915-4FF0-70D4-87E886C0973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617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a:extLst>
            <a:ext uri="{FF2B5EF4-FFF2-40B4-BE49-F238E27FC236}">
              <a16:creationId xmlns:a16="http://schemas.microsoft.com/office/drawing/2014/main" id="{4E0444AF-04E7-3F67-2DA5-174636AE7A59}"/>
            </a:ext>
          </a:extLst>
        </p:cNvPr>
        <p:cNvGrpSpPr/>
        <p:nvPr/>
      </p:nvGrpSpPr>
      <p:grpSpPr>
        <a:xfrm>
          <a:off x="0" y="0"/>
          <a:ext cx="0" cy="0"/>
          <a:chOff x="0" y="0"/>
          <a:chExt cx="0" cy="0"/>
        </a:xfrm>
      </p:grpSpPr>
      <p:sp>
        <p:nvSpPr>
          <p:cNvPr id="362" name="Google Shape;362;p29:notes">
            <a:extLst>
              <a:ext uri="{FF2B5EF4-FFF2-40B4-BE49-F238E27FC236}">
                <a16:creationId xmlns:a16="http://schemas.microsoft.com/office/drawing/2014/main" id="{631C51DE-CA31-F1E8-2443-DA6458D9FFB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a:extLst>
              <a:ext uri="{FF2B5EF4-FFF2-40B4-BE49-F238E27FC236}">
                <a16:creationId xmlns:a16="http://schemas.microsoft.com/office/drawing/2014/main" id="{6631497F-8458-0D66-9789-A3257E27530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212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a:extLst>
            <a:ext uri="{FF2B5EF4-FFF2-40B4-BE49-F238E27FC236}">
              <a16:creationId xmlns:a16="http://schemas.microsoft.com/office/drawing/2014/main" id="{1BE78889-0D10-4BB3-5B8A-E607BFA6BE05}"/>
            </a:ext>
          </a:extLst>
        </p:cNvPr>
        <p:cNvGrpSpPr/>
        <p:nvPr/>
      </p:nvGrpSpPr>
      <p:grpSpPr>
        <a:xfrm>
          <a:off x="0" y="0"/>
          <a:ext cx="0" cy="0"/>
          <a:chOff x="0" y="0"/>
          <a:chExt cx="0" cy="0"/>
        </a:xfrm>
      </p:grpSpPr>
      <p:sp>
        <p:nvSpPr>
          <p:cNvPr id="362" name="Google Shape;362;p29:notes">
            <a:extLst>
              <a:ext uri="{FF2B5EF4-FFF2-40B4-BE49-F238E27FC236}">
                <a16:creationId xmlns:a16="http://schemas.microsoft.com/office/drawing/2014/main" id="{2CA00293-6BDF-8923-4CF7-06891FAEBD3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a:extLst>
              <a:ext uri="{FF2B5EF4-FFF2-40B4-BE49-F238E27FC236}">
                <a16:creationId xmlns:a16="http://schemas.microsoft.com/office/drawing/2014/main" id="{3EB049AF-90E4-0E77-7678-B0FC39113A2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495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a:extLst>
            <a:ext uri="{FF2B5EF4-FFF2-40B4-BE49-F238E27FC236}">
              <a16:creationId xmlns:a16="http://schemas.microsoft.com/office/drawing/2014/main" id="{3D11B6BA-A8EC-D318-B922-CE9075FC68CC}"/>
            </a:ext>
          </a:extLst>
        </p:cNvPr>
        <p:cNvGrpSpPr/>
        <p:nvPr/>
      </p:nvGrpSpPr>
      <p:grpSpPr>
        <a:xfrm>
          <a:off x="0" y="0"/>
          <a:ext cx="0" cy="0"/>
          <a:chOff x="0" y="0"/>
          <a:chExt cx="0" cy="0"/>
        </a:xfrm>
      </p:grpSpPr>
      <p:sp>
        <p:nvSpPr>
          <p:cNvPr id="362" name="Google Shape;362;p29:notes">
            <a:extLst>
              <a:ext uri="{FF2B5EF4-FFF2-40B4-BE49-F238E27FC236}">
                <a16:creationId xmlns:a16="http://schemas.microsoft.com/office/drawing/2014/main" id="{AF14E3BD-A7A7-0D75-C10C-564B4AF9C7C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9:notes">
            <a:extLst>
              <a:ext uri="{FF2B5EF4-FFF2-40B4-BE49-F238E27FC236}">
                <a16:creationId xmlns:a16="http://schemas.microsoft.com/office/drawing/2014/main" id="{92A90E9E-3192-E208-2E1F-DE0FE5C19D6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506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7"/>
          <p:cNvSpPr>
            <a:spLocks noGrp="1"/>
          </p:cNvSpPr>
          <p:nvPr>
            <p:ph type="pic" idx="2"/>
          </p:nvPr>
        </p:nvSpPr>
        <p:spPr>
          <a:xfrm>
            <a:off x="3887391" y="987426"/>
            <a:ext cx="4629150" cy="4873625"/>
          </a:xfrm>
          <a:prstGeom prst="rect">
            <a:avLst/>
          </a:prstGeom>
          <a:noFill/>
          <a:ln>
            <a:noFill/>
          </a:ln>
        </p:spPr>
      </p:sp>
      <p:sp>
        <p:nvSpPr>
          <p:cNvPr id="68" name="Google Shape;6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0.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5.jp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8.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2.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3.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4.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45.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png"/><Relationship Id="rId7" Type="http://schemas.openxmlformats.org/officeDocument/2006/relationships/hyperlink" Target="https://www.globe.go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47.jpg"/><Relationship Id="rId9"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7.jp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52.jpeg"/><Relationship Id="rId4" Type="http://schemas.openxmlformats.org/officeDocument/2006/relationships/image" Target="../media/image47.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53.jpe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7.jp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47.jp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47.jp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57.jpeg"/><Relationship Id="rId4" Type="http://schemas.openxmlformats.org/officeDocument/2006/relationships/image" Target="../media/image47.jp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58.jpeg"/><Relationship Id="rId4" Type="http://schemas.openxmlformats.org/officeDocument/2006/relationships/image" Target="../media/image47.jp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47.jp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47.jp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mailto:help@globe.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hyperlink" Target="https://cloudsgate2.larc.nasa.gov/cgi-bin/predict/predict.cgi"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90" name="Title" descr="The GLOBE Program e-training SMAP Soil Moisture Protocol"/>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Intro Slide</a:t>
            </a:r>
            <a:endParaRPr/>
          </a:p>
        </p:txBody>
      </p:sp>
      <p:pic>
        <p:nvPicPr>
          <p:cNvPr id="89" name="Google Shape;89;p1" descr="Banner: Soil (Pedosphere) SMAP Soil Moisture Protocol"/>
          <p:cNvPicPr preferRelativeResize="0"/>
          <p:nvPr/>
        </p:nvPicPr>
        <p:blipFill rotWithShape="1">
          <a:blip r:embed="rId3">
            <a:alphaModFix/>
          </a:blip>
          <a:srcRect/>
          <a:stretch/>
        </p:blipFill>
        <p:spPr>
          <a:xfrm>
            <a:off x="-13790" y="0"/>
            <a:ext cx="9157790" cy="1019359"/>
          </a:xfrm>
          <a:prstGeom prst="rect">
            <a:avLst/>
          </a:prstGeom>
          <a:noFill/>
          <a:ln>
            <a:noFill/>
          </a:ln>
        </p:spPr>
      </p:pic>
      <p:pic>
        <p:nvPicPr>
          <p:cNvPr id="91" name="Google Shape;91;p1" descr="artist's drawing of dry, cracked soil surface, with a puddle and rain."/>
          <p:cNvPicPr preferRelativeResize="0"/>
          <p:nvPr/>
        </p:nvPicPr>
        <p:blipFill rotWithShape="1">
          <a:blip r:embed="rId4">
            <a:alphaModFix/>
          </a:blip>
          <a:srcRect/>
          <a:stretch/>
        </p:blipFill>
        <p:spPr>
          <a:xfrm>
            <a:off x="-13790" y="1019359"/>
            <a:ext cx="9157790" cy="5838641"/>
          </a:xfrm>
          <a:prstGeom prst="rect">
            <a:avLst/>
          </a:prstGeom>
          <a:noFill/>
          <a:ln>
            <a:noFill/>
          </a:ln>
        </p:spPr>
      </p:pic>
      <p:pic>
        <p:nvPicPr>
          <p:cNvPr id="2" name="Picture 4">
            <a:extLst>
              <a:ext uri="{FF2B5EF4-FFF2-40B4-BE49-F238E27FC236}">
                <a16:creationId xmlns:a16="http://schemas.microsoft.com/office/drawing/2014/main" id="{D6B2CB6A-DDC2-7525-DC8A-A4327F0FE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3" y="-787"/>
            <a:ext cx="4413051" cy="9776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2" name="Google Shape;182;p10"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83" name="Google Shape;183;p10" descr="Menu: How to select and set-up a SMAP soil moisture site"/>
          <p:cNvPicPr preferRelativeResize="0"/>
          <p:nvPr/>
        </p:nvPicPr>
        <p:blipFill rotWithShape="1">
          <a:blip r:embed="rId4">
            <a:alphaModFix/>
          </a:blip>
          <a:srcRect/>
          <a:stretch/>
        </p:blipFill>
        <p:spPr>
          <a:xfrm>
            <a:off x="-10476" y="980963"/>
            <a:ext cx="1512221" cy="5877037"/>
          </a:xfrm>
          <a:prstGeom prst="rect">
            <a:avLst/>
          </a:prstGeom>
          <a:noFill/>
          <a:ln>
            <a:noFill/>
          </a:ln>
        </p:spPr>
      </p:pic>
      <p:sp>
        <p:nvSpPr>
          <p:cNvPr id="184" name="Title"/>
          <p:cNvSpPr txBox="1">
            <a:spLocks noGrp="1"/>
          </p:cNvSpPr>
          <p:nvPr>
            <p:ph type="title"/>
          </p:nvPr>
        </p:nvSpPr>
        <p:spPr>
          <a:xfrm>
            <a:off x="1807762" y="7569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SMAP Soil Moisture Site Selection</a:t>
            </a:r>
            <a:endParaRPr/>
          </a:p>
        </p:txBody>
      </p:sp>
      <p:sp>
        <p:nvSpPr>
          <p:cNvPr id="185" name="Google Shape;185;p10"/>
          <p:cNvSpPr txBox="1">
            <a:spLocks noGrp="1"/>
          </p:cNvSpPr>
          <p:nvPr>
            <p:ph type="body" idx="1"/>
          </p:nvPr>
        </p:nvSpPr>
        <p:spPr>
          <a:xfrm>
            <a:off x="1864911" y="1767748"/>
            <a:ext cx="452298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Select a site that is large enough for one year of measurements spaced 25 cm apart and:</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flat </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uniform in surface cover </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not under trees or other tall plants</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relatively free of rocks </a:t>
            </a:r>
            <a:endParaRPr/>
          </a:p>
          <a:p>
            <a:pPr marL="0" lvl="1" indent="0" algn="l" rtl="0">
              <a:lnSpc>
                <a:spcPct val="90000"/>
              </a:lnSpc>
              <a:spcBef>
                <a:spcPts val="500"/>
              </a:spcBef>
              <a:spcAft>
                <a:spcPts val="0"/>
              </a:spcAft>
              <a:buClr>
                <a:srgbClr val="000000"/>
              </a:buClr>
              <a:buSzPts val="1800"/>
              <a:buNone/>
            </a:pPr>
            <a:r>
              <a:rPr lang="en-US" sz="1800">
                <a:solidFill>
                  <a:srgbClr val="000000"/>
                </a:solidFill>
              </a:rPr>
              <a:t>Try to avoid an area that is irrigated unless it is located in a large field that is consistently irrigated.</a:t>
            </a:r>
            <a:endParaRPr sz="1800"/>
          </a:p>
          <a:p>
            <a:pPr marL="0" lvl="1" indent="0" algn="l" rtl="0">
              <a:lnSpc>
                <a:spcPct val="90000"/>
              </a:lnSpc>
              <a:spcBef>
                <a:spcPts val="500"/>
              </a:spcBef>
              <a:spcAft>
                <a:spcPts val="0"/>
              </a:spcAft>
              <a:buClr>
                <a:schemeClr val="dk1"/>
              </a:buClr>
              <a:buSzPts val="1800"/>
              <a:buNone/>
            </a:pPr>
            <a:endParaRPr sz="1800">
              <a:solidFill>
                <a:srgbClr val="000000"/>
              </a:solidFill>
            </a:endParaRPr>
          </a:p>
        </p:txBody>
      </p:sp>
      <p:pic>
        <p:nvPicPr>
          <p:cNvPr id="186" name="Google Shape;186;p10" descr="Diagram of SMAP sampling grid: a 2 m x 4 m rectangle, with flags in corners"/>
          <p:cNvPicPr preferRelativeResize="0"/>
          <p:nvPr/>
        </p:nvPicPr>
        <p:blipFill rotWithShape="1">
          <a:blip r:embed="rId5">
            <a:alphaModFix/>
          </a:blip>
          <a:srcRect/>
          <a:stretch/>
        </p:blipFill>
        <p:spPr>
          <a:xfrm>
            <a:off x="6910890" y="1754806"/>
            <a:ext cx="1957721" cy="3019554"/>
          </a:xfrm>
          <a:prstGeom prst="rect">
            <a:avLst/>
          </a:prstGeom>
          <a:noFill/>
          <a:ln>
            <a:noFill/>
          </a:ln>
        </p:spPr>
      </p:pic>
      <p:pic>
        <p:nvPicPr>
          <p:cNvPr id="187" name="Google Shape;187;p10" descr="DIagram of SMAP sampling grid, 3 m x 3 m, with flags in the corners of the sampling square"/>
          <p:cNvPicPr preferRelativeResize="0"/>
          <p:nvPr/>
        </p:nvPicPr>
        <p:blipFill rotWithShape="1">
          <a:blip r:embed="rId6">
            <a:alphaModFix/>
          </a:blip>
          <a:srcRect/>
          <a:stretch/>
        </p:blipFill>
        <p:spPr>
          <a:xfrm>
            <a:off x="4472480" y="4519247"/>
            <a:ext cx="2132393" cy="2026421"/>
          </a:xfrm>
          <a:prstGeom prst="rect">
            <a:avLst/>
          </a:prstGeom>
          <a:noFill/>
          <a:ln>
            <a:noFill/>
          </a:ln>
        </p:spPr>
      </p:pic>
      <p:pic>
        <p:nvPicPr>
          <p:cNvPr id="188" name="Google Shape;188;p10" descr="North arrow"/>
          <p:cNvPicPr preferRelativeResize="0"/>
          <p:nvPr/>
        </p:nvPicPr>
        <p:blipFill rotWithShape="1">
          <a:blip r:embed="rId7">
            <a:alphaModFix/>
          </a:blip>
          <a:srcRect/>
          <a:stretch/>
        </p:blipFill>
        <p:spPr>
          <a:xfrm>
            <a:off x="6751058" y="5045166"/>
            <a:ext cx="431065" cy="673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4" name="Google Shape;194;p11"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95" name="Google Shape;195;p11" descr="Menu: How to select and set-up a SMAP soil moisture site"/>
          <p:cNvPicPr preferRelativeResize="0"/>
          <p:nvPr/>
        </p:nvPicPr>
        <p:blipFill rotWithShape="1">
          <a:blip r:embed="rId4">
            <a:alphaModFix/>
          </a:blip>
          <a:srcRect/>
          <a:stretch/>
        </p:blipFill>
        <p:spPr>
          <a:xfrm>
            <a:off x="-10476" y="980963"/>
            <a:ext cx="1512221" cy="5877037"/>
          </a:xfrm>
          <a:prstGeom prst="rect">
            <a:avLst/>
          </a:prstGeom>
          <a:noFill/>
          <a:ln>
            <a:noFill/>
          </a:ln>
        </p:spPr>
      </p:pic>
      <p:sp>
        <p:nvSpPr>
          <p:cNvPr id="196" name="Title"/>
          <p:cNvSpPr txBox="1">
            <a:spLocks noGrp="1"/>
          </p:cNvSpPr>
          <p:nvPr>
            <p:ph type="title"/>
          </p:nvPr>
        </p:nvSpPr>
        <p:spPr>
          <a:xfrm>
            <a:off x="1501745" y="75380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SMAP Soil Moisture Site Considerations</a:t>
            </a:r>
            <a:endParaRPr dirty="0"/>
          </a:p>
        </p:txBody>
      </p:sp>
      <p:sp>
        <p:nvSpPr>
          <p:cNvPr id="197" name="Google Shape;197;p11"/>
          <p:cNvSpPr txBox="1">
            <a:spLocks noGrp="1"/>
          </p:cNvSpPr>
          <p:nvPr>
            <p:ph type="body" idx="1"/>
          </p:nvPr>
        </p:nvSpPr>
        <p:spPr>
          <a:xfrm>
            <a:off x="1719165" y="1835348"/>
            <a:ext cx="476212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100"/>
              <a:buNone/>
            </a:pPr>
            <a:r>
              <a:rPr lang="en-US" sz="2100" b="1">
                <a:solidFill>
                  <a:srgbClr val="000000"/>
                </a:solidFill>
              </a:rPr>
              <a:t>Note</a:t>
            </a:r>
            <a:r>
              <a:rPr lang="en-US" sz="2100">
                <a:solidFill>
                  <a:srgbClr val="000000"/>
                </a:solidFill>
              </a:rPr>
              <a:t>: SMAP sampling grids can be rectangular or other shapes as long as the sampling sites are as uniform as possible.</a:t>
            </a:r>
            <a:endParaRPr/>
          </a:p>
          <a:p>
            <a:pPr marL="228600" lvl="0" indent="-228600" algn="l" rtl="0">
              <a:lnSpc>
                <a:spcPct val="90000"/>
              </a:lnSpc>
              <a:spcBef>
                <a:spcPts val="1000"/>
              </a:spcBef>
              <a:spcAft>
                <a:spcPts val="0"/>
              </a:spcAft>
              <a:buClr>
                <a:srgbClr val="000000"/>
              </a:buClr>
              <a:buSzPts val="2100"/>
              <a:buNone/>
            </a:pPr>
            <a:r>
              <a:rPr lang="en-US" sz="2100">
                <a:solidFill>
                  <a:srgbClr val="000000"/>
                </a:solidFill>
              </a:rPr>
              <a:t>A site may be under trees, but the area should be free of surface roots and comparison with SMAP may be difficult.</a:t>
            </a:r>
            <a:endParaRPr/>
          </a:p>
          <a:p>
            <a:pPr marL="228600" lvl="0" indent="-228600" algn="l" rtl="0">
              <a:lnSpc>
                <a:spcPct val="90000"/>
              </a:lnSpc>
              <a:spcBef>
                <a:spcPts val="1000"/>
              </a:spcBef>
              <a:spcAft>
                <a:spcPts val="0"/>
              </a:spcAft>
              <a:buClr>
                <a:srgbClr val="000000"/>
              </a:buClr>
              <a:buSzPts val="2100"/>
              <a:buNone/>
            </a:pPr>
            <a:r>
              <a:rPr lang="en-US" sz="2100">
                <a:solidFill>
                  <a:srgbClr val="000000"/>
                </a:solidFill>
              </a:rPr>
              <a:t>A site that is representative or a large area such as a field is ideal where possible.</a:t>
            </a:r>
            <a:endParaRPr/>
          </a:p>
          <a:p>
            <a:pPr marL="228600" lvl="0" indent="-50800" algn="l" rtl="0">
              <a:lnSpc>
                <a:spcPct val="90000"/>
              </a:lnSpc>
              <a:spcBef>
                <a:spcPts val="1000"/>
              </a:spcBef>
              <a:spcAft>
                <a:spcPts val="0"/>
              </a:spcAft>
              <a:buClr>
                <a:schemeClr val="dk1"/>
              </a:buClr>
              <a:buSzPts val="2800"/>
              <a:buNone/>
            </a:pPr>
            <a:endParaRPr/>
          </a:p>
        </p:txBody>
      </p:sp>
      <p:pic>
        <p:nvPicPr>
          <p:cNvPr id="198" name="Google Shape;198;p11" descr="Diagram of 2 m x 4 m SMAP sampling grid, with flags in each corner"/>
          <p:cNvPicPr preferRelativeResize="0"/>
          <p:nvPr/>
        </p:nvPicPr>
        <p:blipFill rotWithShape="1">
          <a:blip r:embed="rId5">
            <a:alphaModFix/>
          </a:blip>
          <a:srcRect/>
          <a:stretch/>
        </p:blipFill>
        <p:spPr>
          <a:xfrm>
            <a:off x="6481291" y="1934220"/>
            <a:ext cx="2336541" cy="3987384"/>
          </a:xfrm>
          <a:prstGeom prst="rect">
            <a:avLst/>
          </a:prstGeom>
          <a:noFill/>
          <a:ln>
            <a:noFill/>
          </a:ln>
        </p:spPr>
      </p:pic>
      <p:pic>
        <p:nvPicPr>
          <p:cNvPr id="199" name="Google Shape;199;p11" descr="Diagram of SMAP sampling grid, 4. m. x1.5 m rectange, with flags in each corner."/>
          <p:cNvPicPr preferRelativeResize="0"/>
          <p:nvPr/>
        </p:nvPicPr>
        <p:blipFill rotWithShape="1">
          <a:blip r:embed="rId6">
            <a:alphaModFix/>
          </a:blip>
          <a:srcRect/>
          <a:stretch/>
        </p:blipFill>
        <p:spPr>
          <a:xfrm>
            <a:off x="1926771" y="5290204"/>
            <a:ext cx="4031947" cy="1195449"/>
          </a:xfrm>
          <a:prstGeom prst="rect">
            <a:avLst/>
          </a:prstGeom>
          <a:noFill/>
          <a:ln>
            <a:noFill/>
          </a:ln>
        </p:spPr>
      </p:pic>
      <p:pic>
        <p:nvPicPr>
          <p:cNvPr id="200" name="Google Shape;200;p11" descr="North arrow"/>
          <p:cNvPicPr preferRelativeResize="0"/>
          <p:nvPr/>
        </p:nvPicPr>
        <p:blipFill rotWithShape="1">
          <a:blip r:embed="rId7">
            <a:alphaModFix/>
          </a:blip>
          <a:srcRect/>
          <a:stretch/>
        </p:blipFill>
        <p:spPr>
          <a:xfrm>
            <a:off x="6013976" y="5326520"/>
            <a:ext cx="355600" cy="673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6" name="Google Shape;206;p12"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07" name="Google Shape;207;p12" descr="Menu: How to select and set-up a SMAP soil moisture site"/>
          <p:cNvPicPr preferRelativeResize="0"/>
          <p:nvPr/>
        </p:nvPicPr>
        <p:blipFill rotWithShape="1">
          <a:blip r:embed="rId4">
            <a:alphaModFix/>
          </a:blip>
          <a:srcRect/>
          <a:stretch/>
        </p:blipFill>
        <p:spPr>
          <a:xfrm>
            <a:off x="-10476" y="980963"/>
            <a:ext cx="1512221" cy="5877037"/>
          </a:xfrm>
          <a:prstGeom prst="rect">
            <a:avLst/>
          </a:prstGeom>
          <a:noFill/>
          <a:ln>
            <a:noFill/>
          </a:ln>
        </p:spPr>
      </p:pic>
      <p:sp>
        <p:nvSpPr>
          <p:cNvPr id="208" name="Title"/>
          <p:cNvSpPr txBox="1">
            <a:spLocks noGrp="1"/>
          </p:cNvSpPr>
          <p:nvPr>
            <p:ph type="title"/>
          </p:nvPr>
        </p:nvSpPr>
        <p:spPr>
          <a:xfrm>
            <a:off x="1678430" y="673992"/>
            <a:ext cx="630178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SMAP Soil Moisture Site Selection </a:t>
            </a:r>
            <a:r>
              <a:rPr lang="en-US" sz="3200">
                <a:solidFill>
                  <a:schemeClr val="lt1"/>
                </a:solidFill>
              </a:rPr>
              <a:t>1</a:t>
            </a:r>
            <a:endParaRPr/>
          </a:p>
        </p:txBody>
      </p:sp>
      <p:sp>
        <p:nvSpPr>
          <p:cNvPr id="209" name="Google Shape;209;p12"/>
          <p:cNvSpPr txBox="1">
            <a:spLocks noGrp="1"/>
          </p:cNvSpPr>
          <p:nvPr>
            <p:ph type="body" idx="1"/>
          </p:nvPr>
        </p:nvSpPr>
        <p:spPr>
          <a:xfrm>
            <a:off x="1678430" y="1800943"/>
            <a:ext cx="8515350" cy="8726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Use a meter stick or tape measure to lay out the grid. </a:t>
            </a:r>
            <a:endParaRPr/>
          </a:p>
          <a:p>
            <a:pPr marL="0" lvl="0" indent="0" algn="l" rtl="0">
              <a:lnSpc>
                <a:spcPct val="90000"/>
              </a:lnSpc>
              <a:spcBef>
                <a:spcPts val="1000"/>
              </a:spcBef>
              <a:spcAft>
                <a:spcPts val="0"/>
              </a:spcAft>
              <a:buClr>
                <a:srgbClr val="000000"/>
              </a:buClr>
              <a:buSzPts val="1800"/>
              <a:buNone/>
            </a:pPr>
            <a:r>
              <a:rPr lang="en-US" sz="1800">
                <a:solidFill>
                  <a:srgbClr val="000000"/>
                </a:solidFill>
              </a:rPr>
              <a:t>Mark all four corners of the grid with some sort of permanent markers. </a:t>
            </a:r>
            <a:endParaRPr/>
          </a:p>
        </p:txBody>
      </p:sp>
      <p:pic>
        <p:nvPicPr>
          <p:cNvPr id="210" name="Google Shape;210;p12" descr="Photograph showing the sampling grid being laid out, with a flage in place and a meter stick"/>
          <p:cNvPicPr preferRelativeResize="0"/>
          <p:nvPr/>
        </p:nvPicPr>
        <p:blipFill rotWithShape="1">
          <a:blip r:embed="rId5">
            <a:alphaModFix/>
          </a:blip>
          <a:srcRect/>
          <a:stretch/>
        </p:blipFill>
        <p:spPr>
          <a:xfrm>
            <a:off x="1809460" y="2802673"/>
            <a:ext cx="6549409" cy="15080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6" name="Google Shape;216;p13"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17" name="Google Shape;217;p13" descr="Menu: How to take surface soil moisture samples"/>
          <p:cNvPicPr preferRelativeResize="0"/>
          <p:nvPr/>
        </p:nvPicPr>
        <p:blipFill rotWithShape="1">
          <a:blip r:embed="rId4">
            <a:alphaModFix/>
          </a:blip>
          <a:srcRect/>
          <a:stretch/>
        </p:blipFill>
        <p:spPr>
          <a:xfrm>
            <a:off x="-1" y="997823"/>
            <a:ext cx="1493771" cy="5860177"/>
          </a:xfrm>
          <a:prstGeom prst="rect">
            <a:avLst/>
          </a:prstGeom>
          <a:noFill/>
          <a:ln>
            <a:noFill/>
          </a:ln>
        </p:spPr>
      </p:pic>
      <p:sp>
        <p:nvSpPr>
          <p:cNvPr id="218" name="Title"/>
          <p:cNvSpPr txBox="1">
            <a:spLocks noGrp="1"/>
          </p:cNvSpPr>
          <p:nvPr>
            <p:ph type="title"/>
          </p:nvPr>
        </p:nvSpPr>
        <p:spPr>
          <a:xfrm>
            <a:off x="1613400" y="911775"/>
            <a:ext cx="7530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SMAP Sampling Instructions for Measuring </a:t>
            </a:r>
            <a:br>
              <a:rPr lang="en-US" sz="3200">
                <a:solidFill>
                  <a:srgbClr val="000000"/>
                </a:solidFill>
              </a:rPr>
            </a:br>
            <a:r>
              <a:rPr lang="en-US" sz="3200">
                <a:solidFill>
                  <a:srgbClr val="000000"/>
                </a:solidFill>
              </a:rPr>
              <a:t>Sample Bulk Density</a:t>
            </a:r>
            <a:endParaRPr/>
          </a:p>
        </p:txBody>
      </p:sp>
      <p:sp>
        <p:nvSpPr>
          <p:cNvPr id="219" name="Google Shape;219;p13"/>
          <p:cNvSpPr txBox="1">
            <a:spLocks noGrp="1"/>
          </p:cNvSpPr>
          <p:nvPr>
            <p:ph type="body" idx="1"/>
          </p:nvPr>
        </p:nvSpPr>
        <p:spPr>
          <a:xfrm>
            <a:off x="1613401" y="2151297"/>
            <a:ext cx="387745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900"/>
              <a:buNone/>
            </a:pPr>
            <a:r>
              <a:rPr lang="en-US" sz="1900">
                <a:solidFill>
                  <a:srgbClr val="000000"/>
                </a:solidFill>
              </a:rPr>
              <a:t>The first time you take a SMAP Soil Moisture sample and for every tenth sample after that, take a Sample Bulk Density Sample. See the next slide for instructions. </a:t>
            </a:r>
            <a:endParaRPr/>
          </a:p>
          <a:p>
            <a:pPr marL="0" lvl="0" indent="0" algn="l" rtl="0">
              <a:lnSpc>
                <a:spcPct val="90000"/>
              </a:lnSpc>
              <a:spcBef>
                <a:spcPts val="1000"/>
              </a:spcBef>
              <a:spcAft>
                <a:spcPts val="0"/>
              </a:spcAft>
              <a:buClr>
                <a:srgbClr val="000000"/>
              </a:buClr>
              <a:buSzPts val="1900"/>
              <a:buNone/>
            </a:pPr>
            <a:r>
              <a:rPr lang="en-US" sz="1900" b="1">
                <a:solidFill>
                  <a:srgbClr val="000000"/>
                </a:solidFill>
              </a:rPr>
              <a:t>Note</a:t>
            </a:r>
            <a:r>
              <a:rPr lang="en-US" sz="1900">
                <a:solidFill>
                  <a:srgbClr val="000000"/>
                </a:solidFill>
              </a:rPr>
              <a:t>: sample for the first time at the Northwest corner of the grid.</a:t>
            </a:r>
            <a:endParaRPr/>
          </a:p>
          <a:p>
            <a:pPr marL="0" lvl="0" indent="0" algn="l" rtl="0">
              <a:lnSpc>
                <a:spcPct val="90000"/>
              </a:lnSpc>
              <a:spcBef>
                <a:spcPts val="1000"/>
              </a:spcBef>
              <a:spcAft>
                <a:spcPts val="0"/>
              </a:spcAft>
              <a:buClr>
                <a:srgbClr val="000000"/>
              </a:buClr>
              <a:buSzPts val="2800"/>
              <a:buNone/>
            </a:pPr>
            <a:r>
              <a:rPr lang="en-US">
                <a:solidFill>
                  <a:srgbClr val="000000"/>
                </a:solidFill>
              </a:rPr>
              <a:t> </a:t>
            </a:r>
            <a:endParaRPr/>
          </a:p>
          <a:p>
            <a:pPr marL="228600" lvl="0" indent="-50800" algn="l" rtl="0">
              <a:lnSpc>
                <a:spcPct val="90000"/>
              </a:lnSpc>
              <a:spcBef>
                <a:spcPts val="1000"/>
              </a:spcBef>
              <a:spcAft>
                <a:spcPts val="0"/>
              </a:spcAft>
              <a:buClr>
                <a:schemeClr val="dk1"/>
              </a:buClr>
              <a:buSzPts val="2800"/>
              <a:buNone/>
            </a:pPr>
            <a:endParaRPr/>
          </a:p>
        </p:txBody>
      </p:sp>
      <p:pic>
        <p:nvPicPr>
          <p:cNvPr id="221" name="Google Shape;221;p13" descr="photo of a labled sample can."/>
          <p:cNvPicPr preferRelativeResize="0">
            <a:picLocks noGrp="1"/>
          </p:cNvPicPr>
          <p:nvPr>
            <p:ph type="body" idx="2"/>
          </p:nvPr>
        </p:nvPicPr>
        <p:blipFill rotWithShape="1">
          <a:blip r:embed="rId5">
            <a:alphaModFix/>
          </a:blip>
          <a:srcRect/>
          <a:stretch/>
        </p:blipFill>
        <p:spPr>
          <a:xfrm>
            <a:off x="2318006" y="4512046"/>
            <a:ext cx="2214985" cy="1643825"/>
          </a:xfrm>
          <a:prstGeom prst="rect">
            <a:avLst/>
          </a:prstGeom>
          <a:noFill/>
          <a:ln>
            <a:noFill/>
          </a:ln>
        </p:spPr>
      </p:pic>
      <p:pic>
        <p:nvPicPr>
          <p:cNvPr id="220" name="Google Shape;220;p13" descr="SMAP 3 m x 3 m sampling grid for taking soil moisture and bulk density sample. Take the first sample at the northwest corner of the grid."/>
          <p:cNvPicPr preferRelativeResize="0"/>
          <p:nvPr/>
        </p:nvPicPr>
        <p:blipFill rotWithShape="1">
          <a:blip r:embed="rId6">
            <a:alphaModFix/>
          </a:blip>
          <a:srcRect/>
          <a:stretch/>
        </p:blipFill>
        <p:spPr>
          <a:xfrm>
            <a:off x="5490852" y="2151297"/>
            <a:ext cx="3106057" cy="29384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27" name="Google Shape;227;p14"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28" name="Google Shape;228;p14" descr="Menu: How to take surface soil moisture samples"/>
          <p:cNvPicPr preferRelativeResize="0"/>
          <p:nvPr/>
        </p:nvPicPr>
        <p:blipFill rotWithShape="1">
          <a:blip r:embed="rId4">
            <a:alphaModFix/>
          </a:blip>
          <a:srcRect/>
          <a:stretch/>
        </p:blipFill>
        <p:spPr>
          <a:xfrm>
            <a:off x="0" y="997823"/>
            <a:ext cx="1493771" cy="5860177"/>
          </a:xfrm>
          <a:prstGeom prst="rect">
            <a:avLst/>
          </a:prstGeom>
          <a:noFill/>
          <a:ln>
            <a:noFill/>
          </a:ln>
        </p:spPr>
      </p:pic>
      <p:sp>
        <p:nvSpPr>
          <p:cNvPr id="229" name="Title"/>
          <p:cNvSpPr txBox="1">
            <a:spLocks noGrp="1"/>
          </p:cNvSpPr>
          <p:nvPr>
            <p:ph type="title"/>
          </p:nvPr>
        </p:nvSpPr>
        <p:spPr>
          <a:xfrm>
            <a:off x="1696699" y="1075077"/>
            <a:ext cx="7886700" cy="639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Prepare to Take a Soil Sample</a:t>
            </a:r>
            <a:endParaRPr/>
          </a:p>
        </p:txBody>
      </p:sp>
      <p:sp>
        <p:nvSpPr>
          <p:cNvPr id="230" name="Google Shape;230;p14"/>
          <p:cNvSpPr txBox="1">
            <a:spLocks noGrp="1"/>
          </p:cNvSpPr>
          <p:nvPr>
            <p:ph type="body" idx="1"/>
          </p:nvPr>
        </p:nvSpPr>
        <p:spPr>
          <a:xfrm>
            <a:off x="1690796" y="1921162"/>
            <a:ext cx="29651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At the sampling spot, remove any grass or other groundcover.</a:t>
            </a:r>
            <a:endParaRPr/>
          </a:p>
          <a:p>
            <a:pPr marL="228600" lvl="0" indent="-50800" algn="l" rtl="0">
              <a:lnSpc>
                <a:spcPct val="90000"/>
              </a:lnSpc>
              <a:spcBef>
                <a:spcPts val="1000"/>
              </a:spcBef>
              <a:spcAft>
                <a:spcPts val="0"/>
              </a:spcAft>
              <a:buClr>
                <a:schemeClr val="dk1"/>
              </a:buClr>
              <a:buSzPts val="2800"/>
              <a:buNone/>
            </a:pPr>
            <a:endParaRPr/>
          </a:p>
        </p:txBody>
      </p:sp>
      <p:pic>
        <p:nvPicPr>
          <p:cNvPr id="231" name="Google Shape;231;p14" descr="photo of trowel being used to scrape away grass and ground cover from the sampling area."/>
          <p:cNvPicPr preferRelativeResize="0">
            <a:picLocks noGrp="1"/>
          </p:cNvPicPr>
          <p:nvPr>
            <p:ph type="body" idx="2"/>
          </p:nvPr>
        </p:nvPicPr>
        <p:blipFill rotWithShape="1">
          <a:blip r:embed="rId5">
            <a:alphaModFix/>
          </a:blip>
          <a:srcRect/>
          <a:stretch/>
        </p:blipFill>
        <p:spPr>
          <a:xfrm>
            <a:off x="4852931" y="1921162"/>
            <a:ext cx="3532242" cy="33909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37" name="Google Shape;237;p15"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38" name="Google Shape;238;p15" descr="Menu: How to take surface soil moisture samples"/>
          <p:cNvPicPr preferRelativeResize="0"/>
          <p:nvPr/>
        </p:nvPicPr>
        <p:blipFill rotWithShape="1">
          <a:blip r:embed="rId4">
            <a:alphaModFix/>
          </a:blip>
          <a:srcRect/>
          <a:stretch/>
        </p:blipFill>
        <p:spPr>
          <a:xfrm>
            <a:off x="-1" y="997823"/>
            <a:ext cx="1493771" cy="5860177"/>
          </a:xfrm>
          <a:prstGeom prst="rect">
            <a:avLst/>
          </a:prstGeom>
          <a:noFill/>
          <a:ln>
            <a:noFill/>
          </a:ln>
        </p:spPr>
      </p:pic>
      <p:sp>
        <p:nvSpPr>
          <p:cNvPr id="239" name="Title"/>
          <p:cNvSpPr txBox="1">
            <a:spLocks noGrp="1"/>
          </p:cNvSpPr>
          <p:nvPr>
            <p:ph type="title"/>
          </p:nvPr>
        </p:nvSpPr>
        <p:spPr>
          <a:xfrm>
            <a:off x="1773123" y="997823"/>
            <a:ext cx="661159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Taking a SMAP Soil Moisture Sample of Known Volume</a:t>
            </a:r>
            <a:endParaRPr/>
          </a:p>
        </p:txBody>
      </p:sp>
      <p:sp>
        <p:nvSpPr>
          <p:cNvPr id="240" name="Google Shape;240;p15"/>
          <p:cNvSpPr txBox="1">
            <a:spLocks noGrp="1"/>
          </p:cNvSpPr>
          <p:nvPr>
            <p:ph type="body" idx="1"/>
          </p:nvPr>
        </p:nvSpPr>
        <p:spPr>
          <a:xfrm>
            <a:off x="1773123" y="2323386"/>
            <a:ext cx="459229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Push the can all the way into the soil so the bottom of the can is even with the ground surface. </a:t>
            </a:r>
            <a:endParaRPr/>
          </a:p>
          <a:p>
            <a:pPr marL="0" lvl="0" indent="0" algn="l" rtl="0">
              <a:lnSpc>
                <a:spcPct val="90000"/>
              </a:lnSpc>
              <a:spcBef>
                <a:spcPts val="1000"/>
              </a:spcBef>
              <a:spcAft>
                <a:spcPts val="0"/>
              </a:spcAft>
              <a:buClr>
                <a:srgbClr val="000000"/>
              </a:buClr>
              <a:buSzPts val="2000"/>
              <a:buNone/>
            </a:pPr>
            <a:r>
              <a:rPr lang="en-US" sz="2000">
                <a:solidFill>
                  <a:srgbClr val="000000"/>
                </a:solidFill>
              </a:rPr>
              <a:t>If the soil is hard, place a wooden block on top of the can and pound it into the soil with a hammer. </a:t>
            </a:r>
            <a:endParaRPr/>
          </a:p>
          <a:p>
            <a:pPr marL="0" lvl="0" indent="0" algn="l" rtl="0">
              <a:lnSpc>
                <a:spcPct val="90000"/>
              </a:lnSpc>
              <a:spcBef>
                <a:spcPts val="1000"/>
              </a:spcBef>
              <a:spcAft>
                <a:spcPts val="0"/>
              </a:spcAft>
              <a:buClr>
                <a:srgbClr val="000000"/>
              </a:buClr>
              <a:buSzPts val="2000"/>
              <a:buNone/>
            </a:pPr>
            <a:r>
              <a:rPr lang="en-US" sz="2000">
                <a:solidFill>
                  <a:srgbClr val="000000"/>
                </a:solidFill>
              </a:rPr>
              <a:t>If the soil is so hard that pounding it into the ground will bend the sample can, take a sample using a trowel and sealable bag and wait until the ground has softened to take the can sample.</a:t>
            </a:r>
            <a:endParaRPr/>
          </a:p>
          <a:p>
            <a:pPr marL="228600" lvl="0" indent="-50800" algn="l" rtl="0">
              <a:lnSpc>
                <a:spcPct val="90000"/>
              </a:lnSpc>
              <a:spcBef>
                <a:spcPts val="1000"/>
              </a:spcBef>
              <a:spcAft>
                <a:spcPts val="0"/>
              </a:spcAft>
              <a:buClr>
                <a:schemeClr val="dk1"/>
              </a:buClr>
              <a:buSzPts val="2800"/>
              <a:buNone/>
            </a:pPr>
            <a:endParaRPr>
              <a:solidFill>
                <a:srgbClr val="000000"/>
              </a:solidFill>
            </a:endParaRPr>
          </a:p>
          <a:p>
            <a:pPr marL="228600" lvl="0" indent="-50800" algn="l" rtl="0">
              <a:lnSpc>
                <a:spcPct val="90000"/>
              </a:lnSpc>
              <a:spcBef>
                <a:spcPts val="1000"/>
              </a:spcBef>
              <a:spcAft>
                <a:spcPts val="0"/>
              </a:spcAft>
              <a:buClr>
                <a:schemeClr val="dk1"/>
              </a:buClr>
              <a:buSzPts val="2800"/>
              <a:buNone/>
            </a:pPr>
            <a:endParaRPr>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pic>
        <p:nvPicPr>
          <p:cNvPr id="241" name="Google Shape;241;p15" descr="Image shows a hand pushing a can into the soil surface. In a second image a piece of wood is used to cover the can, and a hammer is used to push the sampling can into the ground."/>
          <p:cNvPicPr preferRelativeResize="0">
            <a:picLocks noGrp="1"/>
          </p:cNvPicPr>
          <p:nvPr>
            <p:ph type="body" idx="2"/>
          </p:nvPr>
        </p:nvPicPr>
        <p:blipFill rotWithShape="1">
          <a:blip r:embed="rId5">
            <a:alphaModFix/>
          </a:blip>
          <a:srcRect/>
          <a:stretch/>
        </p:blipFill>
        <p:spPr>
          <a:xfrm>
            <a:off x="6528708" y="2323386"/>
            <a:ext cx="2019300" cy="3771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47" name="Google Shape;247;p16"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48" name="Google Shape;248;p16" descr="Menu: How to take surface soil moisture samples"/>
          <p:cNvPicPr preferRelativeResize="0"/>
          <p:nvPr/>
        </p:nvPicPr>
        <p:blipFill rotWithShape="1">
          <a:blip r:embed="rId4">
            <a:alphaModFix/>
          </a:blip>
          <a:srcRect/>
          <a:stretch/>
        </p:blipFill>
        <p:spPr>
          <a:xfrm>
            <a:off x="-1" y="997823"/>
            <a:ext cx="1493771" cy="5860177"/>
          </a:xfrm>
          <a:prstGeom prst="rect">
            <a:avLst/>
          </a:prstGeom>
          <a:noFill/>
          <a:ln>
            <a:noFill/>
          </a:ln>
        </p:spPr>
      </p:pic>
      <p:sp>
        <p:nvSpPr>
          <p:cNvPr id="249" name="Title"/>
          <p:cNvSpPr txBox="1">
            <a:spLocks noGrp="1"/>
          </p:cNvSpPr>
          <p:nvPr>
            <p:ph type="title"/>
          </p:nvPr>
        </p:nvSpPr>
        <p:spPr>
          <a:xfrm>
            <a:off x="1657350" y="99782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Calibri"/>
              <a:buNone/>
            </a:pPr>
            <a:r>
              <a:rPr lang="en-US" sz="3600">
                <a:solidFill>
                  <a:srgbClr val="000000"/>
                </a:solidFill>
              </a:rPr>
              <a:t>Removing the Sample Can from the Ground </a:t>
            </a:r>
            <a:br>
              <a:rPr lang="en-US">
                <a:solidFill>
                  <a:srgbClr val="000000"/>
                </a:solidFill>
              </a:rPr>
            </a:br>
            <a:endParaRPr/>
          </a:p>
        </p:txBody>
      </p:sp>
      <p:sp>
        <p:nvSpPr>
          <p:cNvPr id="250" name="Google Shape;250;p16" descr="Photo shows using a trowel or shovel, removing the can and the soil surrounding it. &#10;"/>
          <p:cNvSpPr txBox="1">
            <a:spLocks noGrp="1"/>
          </p:cNvSpPr>
          <p:nvPr>
            <p:ph type="body" idx="1"/>
          </p:nvPr>
        </p:nvSpPr>
        <p:spPr>
          <a:xfrm>
            <a:off x="1828506" y="1773300"/>
            <a:ext cx="444744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800"/>
              <a:buChar char="•"/>
            </a:pPr>
            <a:r>
              <a:rPr lang="en-US" sz="1800">
                <a:solidFill>
                  <a:srgbClr val="000000"/>
                </a:solidFill>
              </a:rPr>
              <a:t>Using a trowel or shovel, remove the can and the soil surrounding it. </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Make sure you dig around the can to remove it. If your trowel is not fully under the can, you might lose soil sample during the extraction process.</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Scrape off the soil to level it with the tome of the can.</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If a rock or twig sticks out, discard this sample, wipe out the can, and take a fresh sample.</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It is essential that the volume of the soil sample is the same as the volume of the can, so be sure to wipe off all soil clinging to the outside of the can.</a:t>
            </a:r>
            <a:endParaRPr/>
          </a:p>
          <a:p>
            <a:pPr marL="0" lvl="0" indent="0" algn="l" rtl="0">
              <a:lnSpc>
                <a:spcPct val="90000"/>
              </a:lnSpc>
              <a:spcBef>
                <a:spcPts val="1000"/>
              </a:spcBef>
              <a:spcAft>
                <a:spcPts val="0"/>
              </a:spcAft>
              <a:buClr>
                <a:schemeClr val="dk1"/>
              </a:buClr>
              <a:buSzPts val="1800"/>
              <a:buNone/>
            </a:pPr>
            <a:endParaRPr sz="1800">
              <a:solidFill>
                <a:srgbClr val="000000"/>
              </a:solidFill>
            </a:endParaRPr>
          </a:p>
          <a:p>
            <a:pPr marL="0" lvl="0" indent="0" algn="l" rtl="0">
              <a:lnSpc>
                <a:spcPct val="90000"/>
              </a:lnSpc>
              <a:spcBef>
                <a:spcPts val="1000"/>
              </a:spcBef>
              <a:spcAft>
                <a:spcPts val="0"/>
              </a:spcAft>
              <a:buClr>
                <a:schemeClr val="dk1"/>
              </a:buClr>
              <a:buSzPts val="2800"/>
              <a:buNone/>
            </a:pPr>
            <a:endParaRPr>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pic>
        <p:nvPicPr>
          <p:cNvPr id="251" name="Google Shape;251;p16" descr="Photo of a sampling can being pushed into the ground"/>
          <p:cNvPicPr preferRelativeResize="0"/>
          <p:nvPr/>
        </p:nvPicPr>
        <p:blipFill rotWithShape="1">
          <a:blip r:embed="rId5">
            <a:alphaModFix/>
          </a:blip>
          <a:srcRect/>
          <a:stretch/>
        </p:blipFill>
        <p:spPr>
          <a:xfrm>
            <a:off x="6275951" y="1846483"/>
            <a:ext cx="2399167" cy="2111888"/>
          </a:xfrm>
          <a:prstGeom prst="rect">
            <a:avLst/>
          </a:prstGeom>
          <a:noFill/>
          <a:ln>
            <a:noFill/>
          </a:ln>
        </p:spPr>
      </p:pic>
      <p:pic>
        <p:nvPicPr>
          <p:cNvPr id="252" name="Google Shape;252;p16" descr="photo shows a trowel being used to scrape off the excess soil at the top of the can so that it is level with the top of the can."/>
          <p:cNvPicPr preferRelativeResize="0"/>
          <p:nvPr/>
        </p:nvPicPr>
        <p:blipFill rotWithShape="1">
          <a:blip r:embed="rId6">
            <a:alphaModFix/>
          </a:blip>
          <a:srcRect/>
          <a:stretch/>
        </p:blipFill>
        <p:spPr>
          <a:xfrm>
            <a:off x="6275952" y="4227989"/>
            <a:ext cx="2399167" cy="22374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8" name="Google Shape;258;p17"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59" name="Google Shape;259;p17" descr="Menu: How to take surface soil moisture samples"/>
          <p:cNvPicPr preferRelativeResize="0"/>
          <p:nvPr/>
        </p:nvPicPr>
        <p:blipFill rotWithShape="1">
          <a:blip r:embed="rId4">
            <a:alphaModFix/>
          </a:blip>
          <a:srcRect/>
          <a:stretch/>
        </p:blipFill>
        <p:spPr>
          <a:xfrm>
            <a:off x="0" y="997823"/>
            <a:ext cx="1493771" cy="5860177"/>
          </a:xfrm>
          <a:prstGeom prst="rect">
            <a:avLst/>
          </a:prstGeom>
          <a:noFill/>
          <a:ln>
            <a:noFill/>
          </a:ln>
        </p:spPr>
      </p:pic>
      <p:sp>
        <p:nvSpPr>
          <p:cNvPr id="260" name="Title"/>
          <p:cNvSpPr txBox="1">
            <a:spLocks noGrp="1"/>
          </p:cNvSpPr>
          <p:nvPr>
            <p:ph type="title"/>
          </p:nvPr>
        </p:nvSpPr>
        <p:spPr>
          <a:xfrm>
            <a:off x="1493770" y="997822"/>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Seal the Can to Keep All the Moisture in the Sample</a:t>
            </a:r>
            <a:br>
              <a:rPr lang="en-US" sz="3200">
                <a:solidFill>
                  <a:srgbClr val="000000"/>
                </a:solidFill>
              </a:rPr>
            </a:br>
            <a:endParaRPr sz="3200"/>
          </a:p>
        </p:txBody>
      </p:sp>
      <p:sp>
        <p:nvSpPr>
          <p:cNvPr id="261" name="Google Shape;261;p17"/>
          <p:cNvSpPr txBox="1">
            <a:spLocks noGrp="1"/>
          </p:cNvSpPr>
          <p:nvPr>
            <p:ph type="body" idx="1"/>
          </p:nvPr>
        </p:nvSpPr>
        <p:spPr>
          <a:xfrm>
            <a:off x="1677465" y="1995647"/>
            <a:ext cx="30904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Cover the labeled can with the lid or other moisture tight cover. </a:t>
            </a:r>
            <a:endParaRPr/>
          </a:p>
          <a:p>
            <a:pPr marL="0" lvl="0" indent="0" algn="l" rtl="0">
              <a:lnSpc>
                <a:spcPct val="90000"/>
              </a:lnSpc>
              <a:spcBef>
                <a:spcPts val="1000"/>
              </a:spcBef>
              <a:spcAft>
                <a:spcPts val="0"/>
              </a:spcAft>
              <a:buClr>
                <a:schemeClr val="dk1"/>
              </a:buClr>
              <a:buSzPts val="2000"/>
              <a:buNone/>
            </a:pPr>
            <a:endParaRPr sz="2000">
              <a:solidFill>
                <a:srgbClr val="000000"/>
              </a:solidFill>
            </a:endParaRPr>
          </a:p>
          <a:p>
            <a:pPr marL="0" lvl="0" indent="0" algn="l" rtl="0">
              <a:lnSpc>
                <a:spcPct val="90000"/>
              </a:lnSpc>
              <a:spcBef>
                <a:spcPts val="1000"/>
              </a:spcBef>
              <a:spcAft>
                <a:spcPts val="0"/>
              </a:spcAft>
              <a:buClr>
                <a:srgbClr val="000000"/>
              </a:buClr>
              <a:buSzPts val="2000"/>
              <a:buNone/>
            </a:pPr>
            <a:r>
              <a:rPr lang="en-US" sz="2000">
                <a:solidFill>
                  <a:srgbClr val="000000"/>
                </a:solidFill>
              </a:rPr>
              <a:t>Your sample is now ready for weighing and drying in the lab</a:t>
            </a:r>
            <a:endParaRPr sz="2000"/>
          </a:p>
        </p:txBody>
      </p:sp>
      <p:pic>
        <p:nvPicPr>
          <p:cNvPr id="262" name="Google Shape;262;p17" descr="photo of a sample can covered with plastic wrap held in place with a rubber band."/>
          <p:cNvPicPr preferRelativeResize="0">
            <a:picLocks noGrp="1"/>
          </p:cNvPicPr>
          <p:nvPr>
            <p:ph type="body" idx="2"/>
          </p:nvPr>
        </p:nvPicPr>
        <p:blipFill rotWithShape="1">
          <a:blip r:embed="rId5">
            <a:alphaModFix/>
          </a:blip>
          <a:srcRect/>
          <a:stretch/>
        </p:blipFill>
        <p:spPr>
          <a:xfrm>
            <a:off x="4767943" y="2145397"/>
            <a:ext cx="3970117" cy="24452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8" name="Google Shape;268;p18"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69" name="Google Shape;269;p18" descr="Menu: How to take surface soil moisture samples"/>
          <p:cNvPicPr preferRelativeResize="0"/>
          <p:nvPr/>
        </p:nvPicPr>
        <p:blipFill rotWithShape="1">
          <a:blip r:embed="rId4">
            <a:alphaModFix/>
          </a:blip>
          <a:srcRect/>
          <a:stretch/>
        </p:blipFill>
        <p:spPr>
          <a:xfrm>
            <a:off x="0" y="997824"/>
            <a:ext cx="1493771" cy="5860177"/>
          </a:xfrm>
          <a:prstGeom prst="rect">
            <a:avLst/>
          </a:prstGeom>
          <a:noFill/>
          <a:ln>
            <a:noFill/>
          </a:ln>
        </p:spPr>
      </p:pic>
      <p:sp>
        <p:nvSpPr>
          <p:cNvPr id="270" name="Title"/>
          <p:cNvSpPr txBox="1">
            <a:spLocks noGrp="1"/>
          </p:cNvSpPr>
          <p:nvPr>
            <p:ph type="title"/>
          </p:nvPr>
        </p:nvSpPr>
        <p:spPr>
          <a:xfrm>
            <a:off x="1493770" y="67556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Routine Collection of a Surface Soil Sample</a:t>
            </a:r>
            <a:endParaRPr/>
          </a:p>
        </p:txBody>
      </p:sp>
      <p:sp>
        <p:nvSpPr>
          <p:cNvPr id="271" name="Google Shape;271;p18"/>
          <p:cNvSpPr txBox="1">
            <a:spLocks noGrp="1"/>
          </p:cNvSpPr>
          <p:nvPr>
            <p:ph type="body" idx="1"/>
          </p:nvPr>
        </p:nvSpPr>
        <p:spPr>
          <a:xfrm>
            <a:off x="1820929" y="1910200"/>
            <a:ext cx="431861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200"/>
              <a:buNone/>
            </a:pPr>
            <a:r>
              <a:rPr lang="en-US" sz="2200">
                <a:solidFill>
                  <a:srgbClr val="000000"/>
                </a:solidFill>
              </a:rPr>
              <a:t>Dig your trowel 5 cm into the soil to loosen it.</a:t>
            </a:r>
            <a:endParaRPr/>
          </a:p>
          <a:p>
            <a:pPr marL="0" lvl="0" indent="0" algn="l" rtl="0">
              <a:lnSpc>
                <a:spcPct val="90000"/>
              </a:lnSpc>
              <a:spcBef>
                <a:spcPts val="1000"/>
              </a:spcBef>
              <a:spcAft>
                <a:spcPts val="0"/>
              </a:spcAft>
              <a:buClr>
                <a:srgbClr val="000000"/>
              </a:buClr>
              <a:buSzPts val="2200"/>
              <a:buNone/>
            </a:pPr>
            <a:r>
              <a:rPr lang="en-US" sz="2200">
                <a:solidFill>
                  <a:srgbClr val="000000"/>
                </a:solidFill>
              </a:rPr>
              <a:t>Remove any rocks larger than a pea (about 5 mm), large roots, worms, grubs, and other animals</a:t>
            </a:r>
            <a:endParaRPr sz="2200">
              <a:solidFill>
                <a:srgbClr val="000000"/>
              </a:solidFill>
            </a:endParaRPr>
          </a:p>
          <a:p>
            <a:pPr marL="0" lvl="0" indent="0" algn="l" rtl="0">
              <a:lnSpc>
                <a:spcPct val="90000"/>
              </a:lnSpc>
              <a:spcBef>
                <a:spcPts val="1000"/>
              </a:spcBef>
              <a:spcAft>
                <a:spcPts val="0"/>
              </a:spcAft>
              <a:buClr>
                <a:srgbClr val="000000"/>
              </a:buClr>
              <a:buSzPts val="2200"/>
              <a:buNone/>
            </a:pPr>
            <a:r>
              <a:rPr lang="en-US" sz="2200">
                <a:solidFill>
                  <a:srgbClr val="000000"/>
                </a:solidFill>
              </a:rPr>
              <a:t>Scoop soil into the pre-marked, sealable bag. </a:t>
            </a:r>
            <a:endParaRPr/>
          </a:p>
          <a:p>
            <a:pPr marL="0" lvl="0" indent="0" algn="l" rtl="0">
              <a:lnSpc>
                <a:spcPct val="90000"/>
              </a:lnSpc>
              <a:spcBef>
                <a:spcPts val="1000"/>
              </a:spcBef>
              <a:spcAft>
                <a:spcPts val="0"/>
              </a:spcAft>
              <a:buClr>
                <a:srgbClr val="000000"/>
              </a:buClr>
              <a:buSzPts val="2200"/>
              <a:buNone/>
            </a:pPr>
            <a:r>
              <a:rPr lang="en-US" sz="2200">
                <a:solidFill>
                  <a:srgbClr val="000000"/>
                </a:solidFill>
              </a:rPr>
              <a:t>Seal the bag containing the sample. </a:t>
            </a:r>
            <a:endParaRPr/>
          </a:p>
          <a:p>
            <a:pPr marL="0" lvl="0" indent="0" algn="l" rtl="0">
              <a:lnSpc>
                <a:spcPct val="90000"/>
              </a:lnSpc>
              <a:spcBef>
                <a:spcPts val="1000"/>
              </a:spcBef>
              <a:spcAft>
                <a:spcPts val="0"/>
              </a:spcAft>
              <a:buClr>
                <a:schemeClr val="dk1"/>
              </a:buClr>
              <a:buSzPts val="2800"/>
              <a:buNone/>
            </a:pPr>
            <a:endParaRPr/>
          </a:p>
        </p:txBody>
      </p:sp>
      <p:pic>
        <p:nvPicPr>
          <p:cNvPr id="272" name="Google Shape;272;p18" descr="photo showing how a trowel is used to scoop soil into a sampling bag"/>
          <p:cNvPicPr preferRelativeResize="0"/>
          <p:nvPr/>
        </p:nvPicPr>
        <p:blipFill rotWithShape="1">
          <a:blip r:embed="rId5">
            <a:alphaModFix/>
          </a:blip>
          <a:srcRect/>
          <a:stretch/>
        </p:blipFill>
        <p:spPr>
          <a:xfrm>
            <a:off x="6290342" y="1910200"/>
            <a:ext cx="1863011" cy="2295945"/>
          </a:xfrm>
          <a:prstGeom prst="rect">
            <a:avLst/>
          </a:prstGeom>
          <a:noFill/>
          <a:ln>
            <a:noFill/>
          </a:ln>
        </p:spPr>
      </p:pic>
      <p:pic>
        <p:nvPicPr>
          <p:cNvPr id="273" name="Google Shape;273;p18" descr="image of student holding a sampling bag filled with soil."/>
          <p:cNvPicPr preferRelativeResize="0"/>
          <p:nvPr/>
        </p:nvPicPr>
        <p:blipFill rotWithShape="1">
          <a:blip r:embed="rId6">
            <a:alphaModFix/>
          </a:blip>
          <a:srcRect/>
          <a:stretch/>
        </p:blipFill>
        <p:spPr>
          <a:xfrm>
            <a:off x="6332239" y="4334285"/>
            <a:ext cx="1821114" cy="19272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9" name="Google Shape;279;p19"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80" name="Google Shape;280;p19" descr="Menu: How to take surface soil moisture samples"/>
          <p:cNvPicPr preferRelativeResize="0"/>
          <p:nvPr/>
        </p:nvPicPr>
        <p:blipFill rotWithShape="1">
          <a:blip r:embed="rId4">
            <a:alphaModFix/>
          </a:blip>
          <a:srcRect/>
          <a:stretch/>
        </p:blipFill>
        <p:spPr>
          <a:xfrm>
            <a:off x="-1" y="997823"/>
            <a:ext cx="1493771" cy="5860177"/>
          </a:xfrm>
          <a:prstGeom prst="rect">
            <a:avLst/>
          </a:prstGeom>
          <a:noFill/>
          <a:ln>
            <a:noFill/>
          </a:ln>
        </p:spPr>
      </p:pic>
      <p:sp>
        <p:nvSpPr>
          <p:cNvPr id="281" name="Title"/>
          <p:cNvSpPr txBox="1">
            <a:spLocks noGrp="1"/>
          </p:cNvSpPr>
          <p:nvPr>
            <p:ph type="title"/>
          </p:nvPr>
        </p:nvSpPr>
        <p:spPr>
          <a:xfrm>
            <a:off x="1493770" y="997822"/>
            <a:ext cx="4204901" cy="64705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200"/>
              <a:buFont typeface="Calibri"/>
              <a:buNone/>
            </a:pPr>
            <a:r>
              <a:rPr lang="en-US" sz="3200">
                <a:solidFill>
                  <a:srgbClr val="000000"/>
                </a:solidFill>
              </a:rPr>
              <a:t>Spacing Your Samples</a:t>
            </a:r>
            <a:endParaRPr/>
          </a:p>
        </p:txBody>
      </p:sp>
      <p:sp>
        <p:nvSpPr>
          <p:cNvPr id="282" name="Google Shape;282;p19"/>
          <p:cNvSpPr txBox="1">
            <a:spLocks noGrp="1"/>
          </p:cNvSpPr>
          <p:nvPr>
            <p:ph type="body" idx="1"/>
          </p:nvPr>
        </p:nvSpPr>
        <p:spPr>
          <a:xfrm>
            <a:off x="1690301" y="1752243"/>
            <a:ext cx="7323071" cy="15787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On the next SMAP overfly day, move 25 cm over from the previous sample.</a:t>
            </a:r>
            <a:endParaRPr/>
          </a:p>
          <a:p>
            <a:pPr marL="228600" lvl="0" indent="-228600" algn="l" rtl="0">
              <a:lnSpc>
                <a:spcPct val="90000"/>
              </a:lnSpc>
              <a:spcBef>
                <a:spcPts val="1000"/>
              </a:spcBef>
              <a:spcAft>
                <a:spcPts val="0"/>
              </a:spcAft>
              <a:buClr>
                <a:srgbClr val="000000"/>
              </a:buClr>
              <a:buSzPts val="2000"/>
              <a:buFont typeface="Calibri"/>
              <a:buNone/>
            </a:pPr>
            <a:r>
              <a:rPr lang="en-US" sz="2000">
                <a:solidFill>
                  <a:srgbClr val="000000"/>
                </a:solidFill>
              </a:rPr>
              <a:t>During a year, no sample should be taken within 25 cm of any others.</a:t>
            </a:r>
            <a:endParaRPr/>
          </a:p>
          <a:p>
            <a:pPr marL="0" lvl="0" indent="0" algn="l" rtl="0">
              <a:lnSpc>
                <a:spcPct val="90000"/>
              </a:lnSpc>
              <a:spcBef>
                <a:spcPts val="1000"/>
              </a:spcBef>
              <a:spcAft>
                <a:spcPts val="0"/>
              </a:spcAft>
              <a:buClr>
                <a:schemeClr val="dk1"/>
              </a:buClr>
              <a:buSzPts val="2800"/>
              <a:buNone/>
            </a:pPr>
            <a:endParaRPr/>
          </a:p>
        </p:txBody>
      </p:sp>
      <p:pic>
        <p:nvPicPr>
          <p:cNvPr id="283" name="Google Shape;283;p19" descr="These two images show how samples are taken in a line at the top of the sampling grid beginning in the nw corner. Each sample is 25 cm  from the previous sample. "/>
          <p:cNvPicPr preferRelativeResize="0"/>
          <p:nvPr/>
        </p:nvPicPr>
        <p:blipFill rotWithShape="1">
          <a:blip r:embed="rId5">
            <a:alphaModFix/>
          </a:blip>
          <a:srcRect/>
          <a:stretch/>
        </p:blipFill>
        <p:spPr>
          <a:xfrm>
            <a:off x="1861457" y="3305053"/>
            <a:ext cx="3329390" cy="3168048"/>
          </a:xfrm>
          <a:prstGeom prst="rect">
            <a:avLst/>
          </a:prstGeom>
          <a:noFill/>
          <a:ln>
            <a:noFill/>
          </a:ln>
        </p:spPr>
      </p:pic>
      <p:pic>
        <p:nvPicPr>
          <p:cNvPr id="284" name="Google Shape;284;p19" descr="These two images show how samples are taken in a line at the top of the sampling grid beginning in the nw corner. Each sample is 25 cm  from the previous sample. "/>
          <p:cNvPicPr preferRelativeResize="0"/>
          <p:nvPr/>
        </p:nvPicPr>
        <p:blipFill rotWithShape="1">
          <a:blip r:embed="rId6">
            <a:alphaModFix/>
          </a:blip>
          <a:srcRect/>
          <a:stretch/>
        </p:blipFill>
        <p:spPr>
          <a:xfrm>
            <a:off x="5351835" y="3297918"/>
            <a:ext cx="3334965" cy="31751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7" name="Google Shape;97;p2"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98" name="Google Shape;98;p2" descr="Menu: Why measure soil moisture?"/>
          <p:cNvPicPr preferRelativeResize="0"/>
          <p:nvPr/>
        </p:nvPicPr>
        <p:blipFill rotWithShape="1">
          <a:blip r:embed="rId4">
            <a:alphaModFix/>
          </a:blip>
          <a:srcRect/>
          <a:stretch/>
        </p:blipFill>
        <p:spPr>
          <a:xfrm>
            <a:off x="0" y="997824"/>
            <a:ext cx="1513879" cy="5860176"/>
          </a:xfrm>
          <a:prstGeom prst="rect">
            <a:avLst/>
          </a:prstGeom>
          <a:noFill/>
          <a:ln>
            <a:noFill/>
          </a:ln>
        </p:spPr>
      </p:pic>
      <p:sp>
        <p:nvSpPr>
          <p:cNvPr id="99" name="Title"/>
          <p:cNvSpPr txBox="1">
            <a:spLocks noGrp="1"/>
          </p:cNvSpPr>
          <p:nvPr>
            <p:ph type="title"/>
          </p:nvPr>
        </p:nvSpPr>
        <p:spPr>
          <a:xfrm>
            <a:off x="1607278" y="7671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t>Goals and Objectives of this Module</a:t>
            </a:r>
            <a:endParaRPr dirty="0"/>
          </a:p>
        </p:txBody>
      </p:sp>
      <p:sp>
        <p:nvSpPr>
          <p:cNvPr id="100" name="Google Shape;100;p2"/>
          <p:cNvSpPr txBox="1">
            <a:spLocks noGrp="1"/>
          </p:cNvSpPr>
          <p:nvPr>
            <p:ph type="body" idx="1"/>
          </p:nvPr>
        </p:nvSpPr>
        <p:spPr>
          <a:xfrm>
            <a:off x="1607278" y="1752243"/>
            <a:ext cx="7168243" cy="4351338"/>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rgbClr val="000000"/>
              </a:buClr>
              <a:buSzPct val="100000"/>
              <a:buNone/>
            </a:pPr>
            <a:r>
              <a:rPr lang="en-US" sz="5600" b="1" dirty="0">
                <a:solidFill>
                  <a:srgbClr val="000000"/>
                </a:solidFill>
                <a:latin typeface="Calibri"/>
                <a:ea typeface="Calibri"/>
                <a:cs typeface="Calibri"/>
                <a:sym typeface="Calibri"/>
              </a:rPr>
              <a:t>Overview</a:t>
            </a:r>
            <a:endParaRPr dirty="0"/>
          </a:p>
          <a:p>
            <a:pPr marL="0" lvl="0" indent="0" algn="l" rtl="0">
              <a:lnSpc>
                <a:spcPct val="90000"/>
              </a:lnSpc>
              <a:spcBef>
                <a:spcPts val="1000"/>
              </a:spcBef>
              <a:spcAft>
                <a:spcPts val="0"/>
              </a:spcAft>
              <a:buClr>
                <a:srgbClr val="000000"/>
              </a:buClr>
              <a:buSzPct val="100000"/>
              <a:buNone/>
            </a:pPr>
            <a:r>
              <a:rPr lang="en-US" sz="5600" b="1" dirty="0">
                <a:solidFill>
                  <a:srgbClr val="000000"/>
                </a:solidFill>
                <a:latin typeface="Calibri"/>
                <a:ea typeface="Calibri"/>
                <a:cs typeface="Calibri"/>
                <a:sym typeface="Calibri"/>
              </a:rPr>
              <a:t>This module:</a:t>
            </a:r>
            <a:endParaRPr dirty="0"/>
          </a:p>
          <a:p>
            <a:pPr marL="214313" lvl="0" indent="-214313" algn="l" rtl="0">
              <a:lnSpc>
                <a:spcPct val="90000"/>
              </a:lnSpc>
              <a:spcBef>
                <a:spcPts val="1000"/>
              </a:spcBef>
              <a:spcAft>
                <a:spcPts val="0"/>
              </a:spcAft>
              <a:buClr>
                <a:srgbClr val="000000"/>
              </a:buClr>
              <a:buSzPct val="100000"/>
              <a:buFont typeface="Arial"/>
              <a:buChar char="•"/>
            </a:pPr>
            <a:r>
              <a:rPr lang="en-US" sz="5600" dirty="0">
                <a:solidFill>
                  <a:srgbClr val="000000"/>
                </a:solidFill>
                <a:latin typeface="Calibri"/>
                <a:ea typeface="Calibri"/>
                <a:cs typeface="Calibri"/>
                <a:sym typeface="Calibri"/>
              </a:rPr>
              <a:t>Describes how taking surface soil moisture samples supports the SMAP mission</a:t>
            </a:r>
            <a:endParaRPr dirty="0"/>
          </a:p>
          <a:p>
            <a:pPr marL="214313" lvl="0" indent="-214313" algn="l" rtl="0">
              <a:lnSpc>
                <a:spcPct val="90000"/>
              </a:lnSpc>
              <a:spcBef>
                <a:spcPts val="1000"/>
              </a:spcBef>
              <a:spcAft>
                <a:spcPts val="0"/>
              </a:spcAft>
              <a:buClr>
                <a:srgbClr val="000000"/>
              </a:buClr>
              <a:buSzPct val="100000"/>
              <a:buFont typeface="Arial"/>
              <a:buChar char="•"/>
            </a:pPr>
            <a:r>
              <a:rPr lang="en-US" sz="5600" dirty="0">
                <a:solidFill>
                  <a:srgbClr val="000000"/>
                </a:solidFill>
                <a:latin typeface="Calibri"/>
                <a:ea typeface="Calibri"/>
                <a:cs typeface="Calibri"/>
                <a:sym typeface="Calibri"/>
              </a:rPr>
              <a:t>Provides step-by-step instructions in how to do the protocol</a:t>
            </a:r>
            <a:endParaRPr dirty="0"/>
          </a:p>
          <a:p>
            <a:pPr marL="214313" lvl="0" indent="-125413" algn="l" rtl="0">
              <a:lnSpc>
                <a:spcPct val="90000"/>
              </a:lnSpc>
              <a:spcBef>
                <a:spcPts val="1000"/>
              </a:spcBef>
              <a:spcAft>
                <a:spcPts val="0"/>
              </a:spcAft>
              <a:buClr>
                <a:schemeClr val="dk1"/>
              </a:buClr>
              <a:buSzPct val="100000"/>
              <a:buFont typeface="Arial"/>
              <a:buNone/>
            </a:pPr>
            <a:endParaRPr sz="56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000000"/>
              </a:buClr>
              <a:buSzPct val="100000"/>
              <a:buNone/>
            </a:pPr>
            <a:r>
              <a:rPr lang="en-US" sz="5600" b="1" dirty="0">
                <a:solidFill>
                  <a:srgbClr val="000000"/>
                </a:solidFill>
                <a:latin typeface="Calibri"/>
                <a:ea typeface="Calibri"/>
                <a:cs typeface="Calibri"/>
                <a:sym typeface="Calibri"/>
              </a:rPr>
              <a:t>Learning Objectives</a:t>
            </a:r>
            <a:endParaRPr dirty="0"/>
          </a:p>
          <a:p>
            <a:pPr marL="0" lvl="0" indent="0" algn="l" rtl="0">
              <a:lnSpc>
                <a:spcPct val="90000"/>
              </a:lnSpc>
              <a:spcBef>
                <a:spcPts val="1000"/>
              </a:spcBef>
              <a:spcAft>
                <a:spcPts val="0"/>
              </a:spcAft>
              <a:buClr>
                <a:srgbClr val="000000"/>
              </a:buClr>
              <a:buSzPct val="100000"/>
              <a:buNone/>
            </a:pPr>
            <a:r>
              <a:rPr lang="en-US" sz="5600" b="1" dirty="0">
                <a:solidFill>
                  <a:srgbClr val="000000"/>
                </a:solidFill>
                <a:latin typeface="Calibri"/>
                <a:ea typeface="Calibri"/>
                <a:cs typeface="Calibri"/>
                <a:sym typeface="Calibri"/>
              </a:rPr>
              <a:t>After completing this module, you will be able to</a:t>
            </a:r>
            <a:endParaRPr dirty="0"/>
          </a:p>
          <a:p>
            <a:pPr marL="214313" lvl="0" indent="-214313" algn="l" rtl="0">
              <a:lnSpc>
                <a:spcPct val="90000"/>
              </a:lnSpc>
              <a:spcBef>
                <a:spcPts val="1000"/>
              </a:spcBef>
              <a:spcAft>
                <a:spcPts val="0"/>
              </a:spcAft>
              <a:buClr>
                <a:srgbClr val="000000"/>
              </a:buClr>
              <a:buSzPct val="100000"/>
              <a:buFont typeface="Arial"/>
              <a:buChar char="•"/>
            </a:pPr>
            <a:r>
              <a:rPr lang="en-US" sz="5600" dirty="0">
                <a:solidFill>
                  <a:srgbClr val="000000"/>
                </a:solidFill>
                <a:latin typeface="Calibri"/>
                <a:ea typeface="Calibri"/>
                <a:cs typeface="Calibri"/>
                <a:sym typeface="Calibri"/>
              </a:rPr>
              <a:t>Explain why soil moisture is worth studying</a:t>
            </a:r>
            <a:endParaRPr dirty="0"/>
          </a:p>
          <a:p>
            <a:pPr marL="214313" lvl="0" indent="-214313" algn="l" rtl="0">
              <a:lnSpc>
                <a:spcPct val="90000"/>
              </a:lnSpc>
              <a:spcBef>
                <a:spcPts val="1000"/>
              </a:spcBef>
              <a:spcAft>
                <a:spcPts val="0"/>
              </a:spcAft>
              <a:buClr>
                <a:srgbClr val="000000"/>
              </a:buClr>
              <a:buSzPct val="100000"/>
              <a:buFont typeface="Arial"/>
              <a:buChar char="•"/>
            </a:pPr>
            <a:r>
              <a:rPr lang="en-US" sz="5600" dirty="0">
                <a:solidFill>
                  <a:srgbClr val="000000"/>
                </a:solidFill>
                <a:latin typeface="Calibri"/>
                <a:ea typeface="Calibri"/>
                <a:cs typeface="Calibri"/>
                <a:sym typeface="Calibri"/>
              </a:rPr>
              <a:t>Explain what the SMAP mission measures</a:t>
            </a:r>
            <a:endParaRPr dirty="0"/>
          </a:p>
          <a:p>
            <a:pPr marL="214313" lvl="0" indent="-214313" algn="l" rtl="0">
              <a:lnSpc>
                <a:spcPct val="90000"/>
              </a:lnSpc>
              <a:spcBef>
                <a:spcPts val="1000"/>
              </a:spcBef>
              <a:spcAft>
                <a:spcPts val="0"/>
              </a:spcAft>
              <a:buClr>
                <a:srgbClr val="000000"/>
              </a:buClr>
              <a:buSzPct val="100000"/>
              <a:buFont typeface="Arial"/>
              <a:buChar char="•"/>
            </a:pPr>
            <a:r>
              <a:rPr lang="en-US" sz="5600" dirty="0">
                <a:solidFill>
                  <a:srgbClr val="000000"/>
                </a:solidFill>
                <a:latin typeface="Calibri"/>
                <a:ea typeface="Calibri"/>
                <a:cs typeface="Calibri"/>
                <a:sym typeface="Calibri"/>
              </a:rPr>
              <a:t>Determine when to take measurements for comparison with SMAP</a:t>
            </a:r>
            <a:endParaRPr dirty="0"/>
          </a:p>
          <a:p>
            <a:pPr marL="214313" lvl="0" indent="-214313" algn="l" rtl="0">
              <a:lnSpc>
                <a:spcPct val="90000"/>
              </a:lnSpc>
              <a:spcBef>
                <a:spcPts val="1000"/>
              </a:spcBef>
              <a:spcAft>
                <a:spcPts val="0"/>
              </a:spcAft>
              <a:buClr>
                <a:srgbClr val="000000"/>
              </a:buClr>
              <a:buSzPct val="100000"/>
              <a:buFont typeface="Arial"/>
              <a:buChar char="•"/>
            </a:pPr>
            <a:r>
              <a:rPr lang="en-US" sz="5600" dirty="0">
                <a:solidFill>
                  <a:srgbClr val="000000"/>
                </a:solidFill>
                <a:latin typeface="Calibri"/>
                <a:ea typeface="Calibri"/>
                <a:cs typeface="Calibri"/>
                <a:sym typeface="Calibri"/>
              </a:rPr>
              <a:t>Define a Soil Moisture Site for taking SMAP Block Pattern data</a:t>
            </a:r>
            <a:endParaRPr dirty="0"/>
          </a:p>
          <a:p>
            <a:pPr marL="214313" lvl="0" indent="-214313" algn="l" rtl="0">
              <a:lnSpc>
                <a:spcPct val="90000"/>
              </a:lnSpc>
              <a:spcBef>
                <a:spcPts val="1000"/>
              </a:spcBef>
              <a:spcAft>
                <a:spcPts val="0"/>
              </a:spcAft>
              <a:buClr>
                <a:srgbClr val="000000"/>
              </a:buClr>
              <a:buSzPct val="100000"/>
              <a:buFont typeface="Arial"/>
              <a:buChar char="•"/>
            </a:pPr>
            <a:r>
              <a:rPr lang="en-US" sz="5600" dirty="0">
                <a:solidFill>
                  <a:srgbClr val="000000"/>
                </a:solidFill>
                <a:latin typeface="Calibri"/>
                <a:ea typeface="Calibri"/>
                <a:cs typeface="Calibri"/>
                <a:sym typeface="Calibri"/>
              </a:rPr>
              <a:t>Take soil moisture samples of the top 5 cm of soil</a:t>
            </a:r>
            <a:endParaRPr dirty="0"/>
          </a:p>
          <a:p>
            <a:pPr marL="214313" lvl="0" indent="-214313" algn="l" rtl="0">
              <a:lnSpc>
                <a:spcPct val="90000"/>
              </a:lnSpc>
              <a:spcBef>
                <a:spcPts val="1000"/>
              </a:spcBef>
              <a:spcAft>
                <a:spcPts val="0"/>
              </a:spcAft>
              <a:buClr>
                <a:srgbClr val="000000"/>
              </a:buClr>
              <a:buSzPct val="100000"/>
              <a:buFont typeface="Arial"/>
              <a:buChar char="•"/>
            </a:pPr>
            <a:r>
              <a:rPr lang="en-US" sz="5600" dirty="0">
                <a:solidFill>
                  <a:srgbClr val="000000"/>
                </a:solidFill>
                <a:latin typeface="Calibri"/>
                <a:ea typeface="Calibri"/>
                <a:cs typeface="Calibri"/>
                <a:sym typeface="Calibri"/>
              </a:rPr>
              <a:t>Measure gravimetric soil moisture content and sample bulk density</a:t>
            </a:r>
            <a:endParaRPr dirty="0"/>
          </a:p>
          <a:p>
            <a:pPr marL="214313" lvl="0" indent="-214313" algn="l" rtl="0">
              <a:lnSpc>
                <a:spcPct val="90000"/>
              </a:lnSpc>
              <a:spcBef>
                <a:spcPts val="1000"/>
              </a:spcBef>
              <a:spcAft>
                <a:spcPts val="0"/>
              </a:spcAft>
              <a:buClr>
                <a:srgbClr val="000000"/>
              </a:buClr>
              <a:buSzPct val="100000"/>
              <a:buFont typeface="Arial"/>
              <a:buChar char="•"/>
            </a:pPr>
            <a:r>
              <a:rPr lang="en-US" sz="5600" dirty="0">
                <a:solidFill>
                  <a:srgbClr val="000000"/>
                </a:solidFill>
                <a:latin typeface="Calibri"/>
                <a:ea typeface="Calibri"/>
                <a:cs typeface="Calibri"/>
                <a:sym typeface="Calibri"/>
              </a:rPr>
              <a:t>Calculate gravimetric and volumetric soil water content</a:t>
            </a:r>
            <a:endParaRPr dirty="0"/>
          </a:p>
          <a:p>
            <a:pPr marL="214313" lvl="0" indent="-214313" algn="l" rtl="0">
              <a:lnSpc>
                <a:spcPct val="90000"/>
              </a:lnSpc>
              <a:spcBef>
                <a:spcPts val="1000"/>
              </a:spcBef>
              <a:spcAft>
                <a:spcPts val="0"/>
              </a:spcAft>
              <a:buClr>
                <a:srgbClr val="000000"/>
              </a:buClr>
              <a:buSzPct val="100000"/>
              <a:buFont typeface="Arial"/>
              <a:buChar char="•"/>
            </a:pPr>
            <a:r>
              <a:rPr lang="en-US" sz="5600" dirty="0">
                <a:solidFill>
                  <a:srgbClr val="000000"/>
                </a:solidFill>
                <a:latin typeface="Calibri"/>
                <a:ea typeface="Calibri"/>
                <a:cs typeface="Calibri"/>
                <a:sym typeface="Calibri"/>
              </a:rPr>
              <a:t>Report these data to GLOBE</a:t>
            </a:r>
            <a:endParaRPr dirty="0"/>
          </a:p>
          <a:p>
            <a:pPr marL="214313" lvl="0" indent="-214313" algn="l" rtl="0">
              <a:lnSpc>
                <a:spcPct val="90000"/>
              </a:lnSpc>
              <a:spcBef>
                <a:spcPts val="1000"/>
              </a:spcBef>
              <a:spcAft>
                <a:spcPts val="0"/>
              </a:spcAft>
              <a:buClr>
                <a:srgbClr val="000000"/>
              </a:buClr>
              <a:buSzPct val="100000"/>
              <a:buFont typeface="Arial"/>
              <a:buChar char="•"/>
            </a:pPr>
            <a:r>
              <a:rPr lang="en-US" sz="5600" dirty="0">
                <a:solidFill>
                  <a:srgbClr val="000000"/>
                </a:solidFill>
                <a:latin typeface="Calibri"/>
                <a:ea typeface="Calibri"/>
                <a:cs typeface="Calibri"/>
                <a:sym typeface="Calibri"/>
              </a:rPr>
              <a:t>Visualize these data using GLOBE’s Visualization Site </a:t>
            </a:r>
            <a:endParaRPr dirty="0"/>
          </a:p>
          <a:p>
            <a:pPr marL="214313" lvl="0" indent="-125413" algn="l" rtl="0">
              <a:lnSpc>
                <a:spcPct val="90000"/>
              </a:lnSpc>
              <a:spcBef>
                <a:spcPts val="1000"/>
              </a:spcBef>
              <a:spcAft>
                <a:spcPts val="0"/>
              </a:spcAft>
              <a:buClr>
                <a:schemeClr val="dk1"/>
              </a:buClr>
              <a:buSzPct val="100000"/>
              <a:buFont typeface="Arial"/>
              <a:buNone/>
            </a:pPr>
            <a:endParaRPr sz="56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000000"/>
              </a:buClr>
              <a:buSzPct val="100000"/>
              <a:buNone/>
            </a:pPr>
            <a:r>
              <a:rPr lang="en-US" sz="5600" i="1" dirty="0">
                <a:solidFill>
                  <a:srgbClr val="000000"/>
                </a:solidFill>
                <a:latin typeface="Calibri"/>
                <a:ea typeface="Calibri"/>
                <a:cs typeface="Calibri"/>
                <a:sym typeface="Calibri"/>
              </a:rPr>
              <a:t>Estimated time needed for completion of this module: 1.5 hours </a:t>
            </a:r>
            <a:endParaRPr dirty="0"/>
          </a:p>
          <a:p>
            <a:pPr marL="228600" lvl="0" indent="-18415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90" name="Google Shape;290;p20"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291" name="Google Shape;291;p20" descr="Menu: How to take surface soil moisture samples"/>
          <p:cNvPicPr preferRelativeResize="0"/>
          <p:nvPr/>
        </p:nvPicPr>
        <p:blipFill rotWithShape="1">
          <a:blip r:embed="rId4">
            <a:alphaModFix/>
          </a:blip>
          <a:srcRect/>
          <a:stretch/>
        </p:blipFill>
        <p:spPr>
          <a:xfrm>
            <a:off x="-1" y="997823"/>
            <a:ext cx="1493771" cy="5860177"/>
          </a:xfrm>
          <a:prstGeom prst="rect">
            <a:avLst/>
          </a:prstGeom>
          <a:noFill/>
          <a:ln>
            <a:noFill/>
          </a:ln>
        </p:spPr>
      </p:pic>
      <p:sp>
        <p:nvSpPr>
          <p:cNvPr id="292" name="Title"/>
          <p:cNvSpPr txBox="1">
            <a:spLocks noGrp="1"/>
          </p:cNvSpPr>
          <p:nvPr>
            <p:ph type="title"/>
          </p:nvPr>
        </p:nvSpPr>
        <p:spPr>
          <a:xfrm>
            <a:off x="1257300" y="693017"/>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200"/>
              <a:buFont typeface="Calibri"/>
              <a:buNone/>
            </a:pPr>
            <a:r>
              <a:rPr lang="en-US" sz="3200">
                <a:solidFill>
                  <a:srgbClr val="000000"/>
                </a:solidFill>
              </a:rPr>
              <a:t>SMAP Soil Moisture Sampling Grid Example</a:t>
            </a:r>
            <a:endParaRPr/>
          </a:p>
        </p:txBody>
      </p:sp>
      <p:pic>
        <p:nvPicPr>
          <p:cNvPr id="293" name="Google Shape;293;p20" descr="Keep sampling in a row until you need to drop down to the second row, 25 cm below the first, and continue sampling until you have sampled your whole grid in 25 cm increments. "/>
          <p:cNvPicPr preferRelativeResize="0"/>
          <p:nvPr/>
        </p:nvPicPr>
        <p:blipFill rotWithShape="1">
          <a:blip r:embed="rId5">
            <a:alphaModFix/>
          </a:blip>
          <a:srcRect/>
          <a:stretch/>
        </p:blipFill>
        <p:spPr>
          <a:xfrm>
            <a:off x="2751070" y="1831296"/>
            <a:ext cx="4703989" cy="46124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9" name="Google Shape;299;p21"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02" name="Google Shape;302;p21" descr="Menu: How to do the lab measurements"/>
          <p:cNvPicPr preferRelativeResize="0">
            <a:picLocks noGrp="1"/>
          </p:cNvPicPr>
          <p:nvPr>
            <p:ph type="body" idx="1"/>
          </p:nvPr>
        </p:nvPicPr>
        <p:blipFill rotWithShape="1">
          <a:blip r:embed="rId4">
            <a:alphaModFix/>
          </a:blip>
          <a:srcRect/>
          <a:stretch/>
        </p:blipFill>
        <p:spPr>
          <a:xfrm>
            <a:off x="-1" y="997824"/>
            <a:ext cx="1469571" cy="5860176"/>
          </a:xfrm>
          <a:prstGeom prst="rect">
            <a:avLst/>
          </a:prstGeom>
          <a:noFill/>
          <a:ln>
            <a:noFill/>
          </a:ln>
        </p:spPr>
      </p:pic>
      <p:sp>
        <p:nvSpPr>
          <p:cNvPr id="301" name="Title"/>
          <p:cNvSpPr txBox="1">
            <a:spLocks noGrp="1"/>
          </p:cNvSpPr>
          <p:nvPr>
            <p:ph type="title"/>
          </p:nvPr>
        </p:nvSpPr>
        <p:spPr>
          <a:xfrm>
            <a:off x="1469571" y="6346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SMAP Soil Moisture Lab Measurements</a:t>
            </a:r>
            <a:endParaRPr/>
          </a:p>
        </p:txBody>
      </p:sp>
      <p:pic>
        <p:nvPicPr>
          <p:cNvPr id="300" name="Google Shape;300;p21" descr="image of a glass of water being poured into a sampling can"/>
          <p:cNvPicPr preferRelativeResize="0"/>
          <p:nvPr/>
        </p:nvPicPr>
        <p:blipFill rotWithShape="1">
          <a:blip r:embed="rId5">
            <a:alphaModFix/>
          </a:blip>
          <a:srcRect/>
          <a:stretch/>
        </p:blipFill>
        <p:spPr>
          <a:xfrm>
            <a:off x="1867128" y="1754868"/>
            <a:ext cx="6460444" cy="46269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8" name="Google Shape;308;p22" descr="SMAP Soil Moisture Protocol"/>
          <p:cNvPicPr preferRelativeResize="0"/>
          <p:nvPr/>
        </p:nvPicPr>
        <p:blipFill rotWithShape="1">
          <a:blip r:embed="rId3">
            <a:alphaModFix/>
          </a:blip>
          <a:srcRect/>
          <a:stretch/>
        </p:blipFill>
        <p:spPr>
          <a:xfrm>
            <a:off x="0" y="-1"/>
            <a:ext cx="9102958" cy="997825"/>
          </a:xfrm>
          <a:prstGeom prst="rect">
            <a:avLst/>
          </a:prstGeom>
          <a:noFill/>
          <a:ln>
            <a:noFill/>
          </a:ln>
        </p:spPr>
      </p:pic>
      <p:pic>
        <p:nvPicPr>
          <p:cNvPr id="309" name="Google Shape;309;p22" descr="Menu: How to do the lab measurements"/>
          <p:cNvPicPr preferRelativeResize="0"/>
          <p:nvPr/>
        </p:nvPicPr>
        <p:blipFill rotWithShape="1">
          <a:blip r:embed="rId4">
            <a:alphaModFix/>
          </a:blip>
          <a:srcRect/>
          <a:stretch/>
        </p:blipFill>
        <p:spPr>
          <a:xfrm>
            <a:off x="0" y="997824"/>
            <a:ext cx="1461407" cy="5860176"/>
          </a:xfrm>
          <a:prstGeom prst="rect">
            <a:avLst/>
          </a:prstGeom>
          <a:noFill/>
          <a:ln>
            <a:noFill/>
          </a:ln>
        </p:spPr>
      </p:pic>
      <p:sp>
        <p:nvSpPr>
          <p:cNvPr id="310" name="Title"/>
          <p:cNvSpPr txBox="1">
            <a:spLocks noGrp="1"/>
          </p:cNvSpPr>
          <p:nvPr>
            <p:ph type="title"/>
          </p:nvPr>
        </p:nvSpPr>
        <p:spPr>
          <a:xfrm>
            <a:off x="1575707" y="682818"/>
            <a:ext cx="880926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Calibri"/>
              <a:buNone/>
            </a:pPr>
            <a:r>
              <a:rPr lang="en-US" sz="3600" dirty="0">
                <a:solidFill>
                  <a:srgbClr val="000000"/>
                </a:solidFill>
              </a:rPr>
              <a:t>SMAP Soil Moisture – Lab Instructions</a:t>
            </a:r>
            <a:endParaRPr dirty="0"/>
          </a:p>
        </p:txBody>
      </p:sp>
      <p:sp>
        <p:nvSpPr>
          <p:cNvPr id="311" name="Google Shape;311;p22"/>
          <p:cNvSpPr txBox="1">
            <a:spLocks noGrp="1"/>
          </p:cNvSpPr>
          <p:nvPr>
            <p:ph type="body" idx="1"/>
          </p:nvPr>
        </p:nvSpPr>
        <p:spPr>
          <a:xfrm>
            <a:off x="1575707" y="1752243"/>
            <a:ext cx="752725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To finish the SMAP Soil Moisture Protocol and determine the gravimetric and volumetric soil moisture content of your samples, complete the following steps. </a:t>
            </a:r>
            <a:endParaRPr/>
          </a:p>
          <a:p>
            <a:pPr marL="228600" lvl="0" indent="-50800" algn="l" rtl="0">
              <a:lnSpc>
                <a:spcPct val="90000"/>
              </a:lnSpc>
              <a:spcBef>
                <a:spcPts val="1000"/>
              </a:spcBef>
              <a:spcAft>
                <a:spcPts val="0"/>
              </a:spcAft>
              <a:buClr>
                <a:schemeClr val="dk1"/>
              </a:buClr>
              <a:buSzPts val="2800"/>
              <a:buNone/>
            </a:pPr>
            <a:endParaRPr/>
          </a:p>
        </p:txBody>
      </p:sp>
      <p:pic>
        <p:nvPicPr>
          <p:cNvPr id="312" name="Google Shape;312;p22" descr="photo of man at desk with sampling can and bag"/>
          <p:cNvPicPr preferRelativeResize="0"/>
          <p:nvPr/>
        </p:nvPicPr>
        <p:blipFill rotWithShape="1">
          <a:blip r:embed="rId5">
            <a:alphaModFix/>
          </a:blip>
          <a:srcRect/>
          <a:stretch/>
        </p:blipFill>
        <p:spPr>
          <a:xfrm>
            <a:off x="2123838" y="2691200"/>
            <a:ext cx="3008229" cy="3753269"/>
          </a:xfrm>
          <a:prstGeom prst="rect">
            <a:avLst/>
          </a:prstGeom>
          <a:noFill/>
          <a:ln>
            <a:noFill/>
          </a:ln>
        </p:spPr>
      </p:pic>
      <p:pic>
        <p:nvPicPr>
          <p:cNvPr id="313" name="Google Shape;313;p22" descr="Photo of woman holding a sampling can"/>
          <p:cNvPicPr preferRelativeResize="0"/>
          <p:nvPr/>
        </p:nvPicPr>
        <p:blipFill rotWithShape="1">
          <a:blip r:embed="rId6">
            <a:alphaModFix/>
          </a:blip>
          <a:srcRect/>
          <a:stretch/>
        </p:blipFill>
        <p:spPr>
          <a:xfrm>
            <a:off x="5467925" y="2691199"/>
            <a:ext cx="2763607" cy="37532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19" name="Google Shape;319;p23" descr="SMAP Soil Moisture Protocol"/>
          <p:cNvPicPr preferRelativeResize="0"/>
          <p:nvPr/>
        </p:nvPicPr>
        <p:blipFill rotWithShape="1">
          <a:blip r:embed="rId3">
            <a:alphaModFix/>
          </a:blip>
          <a:srcRect/>
          <a:stretch/>
        </p:blipFill>
        <p:spPr>
          <a:xfrm>
            <a:off x="0" y="-1"/>
            <a:ext cx="9102958" cy="997825"/>
          </a:xfrm>
          <a:prstGeom prst="rect">
            <a:avLst/>
          </a:prstGeom>
          <a:noFill/>
          <a:ln>
            <a:noFill/>
          </a:ln>
        </p:spPr>
      </p:pic>
      <p:pic>
        <p:nvPicPr>
          <p:cNvPr id="320" name="Google Shape;320;p23" descr="Menu: How to do the lab measurements"/>
          <p:cNvPicPr preferRelativeResize="0"/>
          <p:nvPr/>
        </p:nvPicPr>
        <p:blipFill rotWithShape="1">
          <a:blip r:embed="rId4">
            <a:alphaModFix/>
          </a:blip>
          <a:srcRect/>
          <a:stretch/>
        </p:blipFill>
        <p:spPr>
          <a:xfrm>
            <a:off x="0" y="997824"/>
            <a:ext cx="1461407" cy="5860176"/>
          </a:xfrm>
          <a:prstGeom prst="rect">
            <a:avLst/>
          </a:prstGeom>
          <a:noFill/>
          <a:ln>
            <a:noFill/>
          </a:ln>
        </p:spPr>
      </p:pic>
      <p:sp>
        <p:nvSpPr>
          <p:cNvPr id="321" name="Title"/>
          <p:cNvSpPr txBox="1">
            <a:spLocks noGrp="1"/>
          </p:cNvSpPr>
          <p:nvPr>
            <p:ph type="title"/>
          </p:nvPr>
        </p:nvSpPr>
        <p:spPr>
          <a:xfrm>
            <a:off x="1608364" y="7489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SMAP Soil Moisture Lab- Required Materials</a:t>
            </a:r>
            <a:endParaRPr dirty="0"/>
          </a:p>
        </p:txBody>
      </p:sp>
      <p:sp>
        <p:nvSpPr>
          <p:cNvPr id="322" name="Google Shape;322;p23"/>
          <p:cNvSpPr txBox="1">
            <a:spLocks noGrp="1"/>
          </p:cNvSpPr>
          <p:nvPr>
            <p:ph type="body" idx="1"/>
          </p:nvPr>
        </p:nvSpPr>
        <p:spPr>
          <a:xfrm>
            <a:off x="1608363" y="1825625"/>
            <a:ext cx="4212145"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00000"/>
              </a:buClr>
              <a:buSzPts val="2000"/>
              <a:buChar char="•"/>
            </a:pPr>
            <a:r>
              <a:rPr lang="en-US" sz="2000">
                <a:solidFill>
                  <a:srgbClr val="000000"/>
                </a:solidFill>
              </a:rPr>
              <a:t>Either a soil drying oven or heat lamps</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Thermometer capable of measuring to 105°C (if using a conventional drying oven)</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Soil Samples in containers suitable for your drying source</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Balance or scale with 0.1g sensitivity and at least 400 g capacity (600 g recommend) </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Hot pads or oven mitts  </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GLOBE Data Entry app or Data Sheet</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Permanent marker </a:t>
            </a:r>
            <a:endParaRPr/>
          </a:p>
          <a:p>
            <a:pPr marL="228600" lvl="0" indent="-50800" algn="l" rtl="0">
              <a:lnSpc>
                <a:spcPct val="90000"/>
              </a:lnSpc>
              <a:spcBef>
                <a:spcPts val="1000"/>
              </a:spcBef>
              <a:spcAft>
                <a:spcPts val="0"/>
              </a:spcAft>
              <a:buClr>
                <a:schemeClr val="dk1"/>
              </a:buClr>
              <a:buSzPts val="2800"/>
              <a:buNone/>
            </a:pPr>
            <a:endParaRPr/>
          </a:p>
        </p:txBody>
      </p:sp>
      <p:pic>
        <p:nvPicPr>
          <p:cNvPr id="323" name="Google Shape;323;p23" descr="photo of soil sample in plastic bag. The opening of the bag is rolled back, so that the soil sample is exposed to air."/>
          <p:cNvPicPr preferRelativeResize="0"/>
          <p:nvPr/>
        </p:nvPicPr>
        <p:blipFill rotWithShape="1">
          <a:blip r:embed="rId5">
            <a:alphaModFix/>
          </a:blip>
          <a:srcRect/>
          <a:stretch/>
        </p:blipFill>
        <p:spPr>
          <a:xfrm>
            <a:off x="5967464" y="1825625"/>
            <a:ext cx="2698375" cy="35978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30" name="Google Shape;330;p24" descr="Menu: How to do the lab measurements"/>
          <p:cNvPicPr preferRelativeResize="0"/>
          <p:nvPr/>
        </p:nvPicPr>
        <p:blipFill rotWithShape="1">
          <a:blip r:embed="rId3">
            <a:alphaModFix/>
          </a:blip>
          <a:srcRect/>
          <a:stretch/>
        </p:blipFill>
        <p:spPr>
          <a:xfrm>
            <a:off x="0" y="997824"/>
            <a:ext cx="1467996" cy="5860176"/>
          </a:xfrm>
          <a:prstGeom prst="rect">
            <a:avLst/>
          </a:prstGeom>
          <a:noFill/>
          <a:ln>
            <a:noFill/>
          </a:ln>
        </p:spPr>
      </p:pic>
      <p:pic>
        <p:nvPicPr>
          <p:cNvPr id="329" name="Google Shape;329;p24" descr="SMAP Soil Moisture Protocol"/>
          <p:cNvPicPr preferRelativeResize="0"/>
          <p:nvPr/>
        </p:nvPicPr>
        <p:blipFill rotWithShape="1">
          <a:blip r:embed="rId4">
            <a:alphaModFix/>
          </a:blip>
          <a:srcRect/>
          <a:stretch/>
        </p:blipFill>
        <p:spPr>
          <a:xfrm>
            <a:off x="0" y="-1"/>
            <a:ext cx="9144000" cy="997825"/>
          </a:xfrm>
          <a:prstGeom prst="rect">
            <a:avLst/>
          </a:prstGeom>
          <a:noFill/>
          <a:ln>
            <a:noFill/>
          </a:ln>
        </p:spPr>
      </p:pic>
      <p:sp>
        <p:nvSpPr>
          <p:cNvPr id="331" name="Title"/>
          <p:cNvSpPr txBox="1">
            <a:spLocks noGrp="1"/>
          </p:cNvSpPr>
          <p:nvPr>
            <p:ph type="title"/>
          </p:nvPr>
        </p:nvSpPr>
        <p:spPr>
          <a:xfrm>
            <a:off x="1467996" y="997824"/>
            <a:ext cx="9021536" cy="6676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What to Do With Samples Collected in a Can</a:t>
            </a:r>
            <a:endParaRPr/>
          </a:p>
        </p:txBody>
      </p:sp>
      <p:sp>
        <p:nvSpPr>
          <p:cNvPr id="332" name="Google Shape;332;p24"/>
          <p:cNvSpPr txBox="1">
            <a:spLocks noGrp="1"/>
          </p:cNvSpPr>
          <p:nvPr>
            <p:ph type="body" idx="1"/>
          </p:nvPr>
        </p:nvSpPr>
        <p:spPr>
          <a:xfrm>
            <a:off x="1592034" y="1804792"/>
            <a:ext cx="6947807"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Font typeface="Calibri"/>
              <a:buNone/>
            </a:pPr>
            <a:r>
              <a:rPr lang="en-US"/>
              <a:t>If you will be using heat lamps to dry your soil sample:</a:t>
            </a:r>
            <a:endParaRPr/>
          </a:p>
          <a:p>
            <a:pPr marL="228600" lvl="0" indent="-228600" algn="l" rtl="0">
              <a:lnSpc>
                <a:spcPct val="90000"/>
              </a:lnSpc>
              <a:spcBef>
                <a:spcPts val="1000"/>
              </a:spcBef>
              <a:spcAft>
                <a:spcPts val="0"/>
              </a:spcAft>
              <a:buClr>
                <a:schemeClr val="dk1"/>
              </a:buClr>
              <a:buSzPct val="100000"/>
              <a:buFont typeface="Calibri"/>
              <a:buNone/>
            </a:pPr>
            <a:endParaRPr/>
          </a:p>
          <a:p>
            <a:pPr marL="228600" lvl="0" indent="-228600" algn="l" rtl="0">
              <a:lnSpc>
                <a:spcPct val="90000"/>
              </a:lnSpc>
              <a:spcBef>
                <a:spcPts val="1000"/>
              </a:spcBef>
              <a:spcAft>
                <a:spcPts val="0"/>
              </a:spcAft>
              <a:buClr>
                <a:schemeClr val="dk1"/>
              </a:buClr>
              <a:buSzPct val="100000"/>
              <a:buChar char="•"/>
            </a:pPr>
            <a:r>
              <a:rPr lang="en-US"/>
              <a:t>Label a sealable bag with: </a:t>
            </a:r>
            <a:endParaRPr/>
          </a:p>
          <a:p>
            <a:pPr marL="685800" lvl="1" indent="-228600" algn="l" rtl="0">
              <a:lnSpc>
                <a:spcPct val="90000"/>
              </a:lnSpc>
              <a:spcBef>
                <a:spcPts val="500"/>
              </a:spcBef>
              <a:spcAft>
                <a:spcPts val="0"/>
              </a:spcAft>
              <a:buClr>
                <a:schemeClr val="dk1"/>
              </a:buClr>
              <a:buSzPct val="100000"/>
              <a:buChar char="•"/>
            </a:pPr>
            <a:r>
              <a:rPr lang="en-US"/>
              <a:t>container (empty bag) mass</a:t>
            </a:r>
            <a:endParaRPr/>
          </a:p>
          <a:p>
            <a:pPr marL="685800" lvl="1" indent="-228600" algn="l" rtl="0">
              <a:lnSpc>
                <a:spcPct val="90000"/>
              </a:lnSpc>
              <a:spcBef>
                <a:spcPts val="500"/>
              </a:spcBef>
              <a:spcAft>
                <a:spcPts val="0"/>
              </a:spcAft>
              <a:buClr>
                <a:schemeClr val="dk1"/>
              </a:buClr>
              <a:buSzPct val="100000"/>
              <a:buChar char="•"/>
            </a:pPr>
            <a:r>
              <a:rPr lang="en-US"/>
              <a:t>sample number</a:t>
            </a:r>
            <a:endParaRPr/>
          </a:p>
          <a:p>
            <a:pPr marL="685800" lvl="1" indent="-228600" algn="l" rtl="0">
              <a:lnSpc>
                <a:spcPct val="90000"/>
              </a:lnSpc>
              <a:spcBef>
                <a:spcPts val="500"/>
              </a:spcBef>
              <a:spcAft>
                <a:spcPts val="0"/>
              </a:spcAft>
              <a:buClr>
                <a:schemeClr val="dk1"/>
              </a:buClr>
              <a:buSzPct val="100000"/>
              <a:buChar char="•"/>
            </a:pPr>
            <a:r>
              <a:rPr lang="en-US"/>
              <a:t>sample collection date</a:t>
            </a:r>
            <a:endParaRPr/>
          </a:p>
          <a:p>
            <a:pPr marL="685800" lvl="1" indent="-228600" algn="l" rtl="0">
              <a:lnSpc>
                <a:spcPct val="90000"/>
              </a:lnSpc>
              <a:spcBef>
                <a:spcPts val="500"/>
              </a:spcBef>
              <a:spcAft>
                <a:spcPts val="0"/>
              </a:spcAft>
              <a:buClr>
                <a:schemeClr val="dk1"/>
              </a:buClr>
              <a:buSzPct val="100000"/>
              <a:buChar char="•"/>
            </a:pPr>
            <a:r>
              <a:rPr lang="en-US"/>
              <a:t>site name</a:t>
            </a:r>
            <a:endParaRPr/>
          </a:p>
          <a:p>
            <a:pPr marL="228600" lvl="0" indent="-10414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Uncover the can and immediately transfer the soil sample into the labeled bag. </a:t>
            </a:r>
            <a:r>
              <a:rPr lang="en-US" b="1"/>
              <a:t>Be sure to transfer all the soil.</a:t>
            </a:r>
            <a:r>
              <a:rPr lang="en-US"/>
              <a:t> </a:t>
            </a:r>
            <a:endParaRPr/>
          </a:p>
          <a:p>
            <a:pPr marL="228600" lvl="0" indent="-10414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Weigh the sample in the bag. Record the mass to the nearest 0.1 g as the </a:t>
            </a:r>
            <a:r>
              <a:rPr lang="en-US" i="1"/>
              <a:t>Wet Mass, </a:t>
            </a:r>
            <a:r>
              <a:rPr lang="en-US"/>
              <a:t>next to the appropriate sample container number on the Data Entry app, or on the Data Sheet.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8" name="Google Shape;338;p25" descr="SMAP Soil Moisture Protocol"/>
          <p:cNvPicPr preferRelativeResize="0"/>
          <p:nvPr/>
        </p:nvPicPr>
        <p:blipFill rotWithShape="1">
          <a:blip r:embed="rId3">
            <a:alphaModFix/>
          </a:blip>
          <a:srcRect/>
          <a:stretch/>
        </p:blipFill>
        <p:spPr>
          <a:xfrm>
            <a:off x="0" y="0"/>
            <a:ext cx="9144000" cy="997825"/>
          </a:xfrm>
          <a:prstGeom prst="rect">
            <a:avLst/>
          </a:prstGeom>
          <a:noFill/>
          <a:ln>
            <a:noFill/>
          </a:ln>
        </p:spPr>
      </p:pic>
      <p:pic>
        <p:nvPicPr>
          <p:cNvPr id="339" name="Google Shape;339;p25" descr="Menu: How to do the lab measurements"/>
          <p:cNvPicPr preferRelativeResize="0"/>
          <p:nvPr/>
        </p:nvPicPr>
        <p:blipFill rotWithShape="1">
          <a:blip r:embed="rId4">
            <a:alphaModFix/>
          </a:blip>
          <a:srcRect/>
          <a:stretch/>
        </p:blipFill>
        <p:spPr>
          <a:xfrm>
            <a:off x="0" y="997825"/>
            <a:ext cx="1467996" cy="5860175"/>
          </a:xfrm>
          <a:prstGeom prst="rect">
            <a:avLst/>
          </a:prstGeom>
          <a:noFill/>
          <a:ln>
            <a:noFill/>
          </a:ln>
        </p:spPr>
      </p:pic>
      <p:sp>
        <p:nvSpPr>
          <p:cNvPr id="340" name="Title"/>
          <p:cNvSpPr txBox="1">
            <a:spLocks noGrp="1"/>
          </p:cNvSpPr>
          <p:nvPr>
            <p:ph type="title"/>
          </p:nvPr>
        </p:nvSpPr>
        <p:spPr>
          <a:xfrm>
            <a:off x="1467996" y="64781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Measuring the Wet Mass of Samples</a:t>
            </a:r>
            <a:endParaRPr/>
          </a:p>
        </p:txBody>
      </p:sp>
      <p:sp>
        <p:nvSpPr>
          <p:cNvPr id="341" name="Google Shape;341;p25"/>
          <p:cNvSpPr txBox="1">
            <a:spLocks noGrp="1"/>
          </p:cNvSpPr>
          <p:nvPr>
            <p:ph type="body" idx="1"/>
          </p:nvPr>
        </p:nvSpPr>
        <p:spPr>
          <a:xfrm>
            <a:off x="1600040" y="1862993"/>
            <a:ext cx="4229258" cy="4351338"/>
          </a:xfrm>
          <a:prstGeom prst="rect">
            <a:avLst/>
          </a:prstGeom>
          <a:noFill/>
          <a:ln>
            <a:noFill/>
          </a:ln>
        </p:spPr>
        <p:txBody>
          <a:bodyPr spcFirstLastPara="1" wrap="square" lIns="91425" tIns="45700" rIns="91425" bIns="45700" anchor="t" anchorCtr="0">
            <a:normAutofit fontScale="47500" lnSpcReduction="20000"/>
          </a:bodyPr>
          <a:lstStyle/>
          <a:p>
            <a:pPr marL="228600" lvl="0" indent="-228600" algn="l" rtl="0">
              <a:lnSpc>
                <a:spcPct val="90000"/>
              </a:lnSpc>
              <a:spcBef>
                <a:spcPts val="0"/>
              </a:spcBef>
              <a:spcAft>
                <a:spcPts val="0"/>
              </a:spcAft>
              <a:buClr>
                <a:srgbClr val="000000"/>
              </a:buClr>
              <a:buSzPct val="100000"/>
              <a:buChar char="•"/>
            </a:pPr>
            <a:r>
              <a:rPr lang="en-US" sz="3600">
                <a:solidFill>
                  <a:srgbClr val="000000"/>
                </a:solidFill>
              </a:rPr>
              <a:t>Calibrate the balance according to the manufacturer’s directions.</a:t>
            </a:r>
            <a:endParaRPr/>
          </a:p>
          <a:p>
            <a:pPr marL="228600" lvl="0" indent="-228600" algn="l" rtl="0">
              <a:lnSpc>
                <a:spcPct val="90000"/>
              </a:lnSpc>
              <a:spcBef>
                <a:spcPts val="2200"/>
              </a:spcBef>
              <a:spcAft>
                <a:spcPts val="0"/>
              </a:spcAft>
              <a:buClr>
                <a:srgbClr val="000000"/>
              </a:buClr>
              <a:buSzPct val="100000"/>
              <a:buChar char="•"/>
            </a:pPr>
            <a:r>
              <a:rPr lang="en-US" sz="3600">
                <a:solidFill>
                  <a:srgbClr val="000000"/>
                </a:solidFill>
              </a:rPr>
              <a:t>If using an electronic balance, check that the balance is measuring in grams and is zeroed properly.</a:t>
            </a:r>
            <a:endParaRPr/>
          </a:p>
          <a:p>
            <a:pPr marL="228600" lvl="0" indent="-228600" algn="l" rtl="0">
              <a:lnSpc>
                <a:spcPct val="90000"/>
              </a:lnSpc>
              <a:spcBef>
                <a:spcPts val="2200"/>
              </a:spcBef>
              <a:spcAft>
                <a:spcPts val="0"/>
              </a:spcAft>
              <a:buClr>
                <a:srgbClr val="000000"/>
              </a:buClr>
              <a:buSzPct val="100000"/>
              <a:buChar char="•"/>
            </a:pPr>
            <a:r>
              <a:rPr lang="en-US" sz="3600">
                <a:solidFill>
                  <a:srgbClr val="000000"/>
                </a:solidFill>
              </a:rPr>
              <a:t>Place the sample on the scale.</a:t>
            </a:r>
            <a:endParaRPr/>
          </a:p>
          <a:p>
            <a:pPr marL="228600" lvl="0" indent="-228600" algn="l" rtl="0">
              <a:lnSpc>
                <a:spcPct val="90000"/>
              </a:lnSpc>
              <a:spcBef>
                <a:spcPts val="2200"/>
              </a:spcBef>
              <a:spcAft>
                <a:spcPts val="0"/>
              </a:spcAft>
              <a:buClr>
                <a:srgbClr val="000000"/>
              </a:buClr>
              <a:buSzPct val="100000"/>
              <a:buChar char="•"/>
            </a:pPr>
            <a:r>
              <a:rPr lang="en-US" sz="3600">
                <a:solidFill>
                  <a:srgbClr val="000000"/>
                </a:solidFill>
              </a:rPr>
              <a:t>Record the mass to the nearest 0.1 g as the </a:t>
            </a:r>
            <a:r>
              <a:rPr lang="en-US" sz="3600" i="1">
                <a:solidFill>
                  <a:srgbClr val="000000"/>
                </a:solidFill>
              </a:rPr>
              <a:t>Wet Mass </a:t>
            </a:r>
            <a:r>
              <a:rPr lang="en-US" sz="3600">
                <a:solidFill>
                  <a:srgbClr val="000000"/>
                </a:solidFill>
              </a:rPr>
              <a:t>on the Data Entry app or Data Sheet.</a:t>
            </a:r>
            <a:endParaRPr/>
          </a:p>
          <a:p>
            <a:pPr marL="228600" lvl="0" indent="-228600" algn="l" rtl="0">
              <a:lnSpc>
                <a:spcPct val="90000"/>
              </a:lnSpc>
              <a:spcBef>
                <a:spcPts val="2200"/>
              </a:spcBef>
              <a:spcAft>
                <a:spcPts val="0"/>
              </a:spcAft>
              <a:buClr>
                <a:srgbClr val="000000"/>
              </a:buClr>
              <a:buSzPct val="100000"/>
              <a:buChar char="•"/>
            </a:pPr>
            <a:r>
              <a:rPr lang="en-US" sz="3600">
                <a:solidFill>
                  <a:srgbClr val="000000"/>
                </a:solidFill>
              </a:rPr>
              <a:t>If the sample is in a can, be sure to remove the lid before weighing.</a:t>
            </a:r>
            <a:endParaRPr/>
          </a:p>
          <a:p>
            <a:pPr marL="228600" lvl="0" indent="-228600" algn="l" rtl="0">
              <a:lnSpc>
                <a:spcPct val="90000"/>
              </a:lnSpc>
              <a:spcBef>
                <a:spcPts val="2200"/>
              </a:spcBef>
              <a:spcAft>
                <a:spcPts val="0"/>
              </a:spcAft>
              <a:buClr>
                <a:schemeClr val="dk1"/>
              </a:buClr>
              <a:buSzPct val="100000"/>
              <a:buNone/>
            </a:pPr>
            <a:endParaRPr>
              <a:solidFill>
                <a:srgbClr val="000000"/>
              </a:solidFill>
            </a:endParaRPr>
          </a:p>
          <a:p>
            <a:pPr marL="0" lvl="0" indent="0" algn="l" rtl="0">
              <a:lnSpc>
                <a:spcPct val="90000"/>
              </a:lnSpc>
              <a:spcBef>
                <a:spcPts val="2000"/>
              </a:spcBef>
              <a:spcAft>
                <a:spcPts val="0"/>
              </a:spcAft>
              <a:buClr>
                <a:schemeClr val="dk1"/>
              </a:buClr>
              <a:buSzPct val="100000"/>
              <a:buNone/>
            </a:pPr>
            <a:r>
              <a:rPr lang="en-US"/>
              <a:t> </a:t>
            </a:r>
            <a:endParaRPr/>
          </a:p>
        </p:txBody>
      </p:sp>
      <p:pic>
        <p:nvPicPr>
          <p:cNvPr id="342" name="Google Shape;342;p25" descr="photo of the digital display of a balance. "/>
          <p:cNvPicPr preferRelativeResize="0"/>
          <p:nvPr/>
        </p:nvPicPr>
        <p:blipFill rotWithShape="1">
          <a:blip r:embed="rId5">
            <a:alphaModFix/>
          </a:blip>
          <a:srcRect/>
          <a:stretch/>
        </p:blipFill>
        <p:spPr>
          <a:xfrm>
            <a:off x="5829299" y="1862993"/>
            <a:ext cx="2678567" cy="1060244"/>
          </a:xfrm>
          <a:prstGeom prst="rect">
            <a:avLst/>
          </a:prstGeom>
          <a:noFill/>
          <a:ln>
            <a:noFill/>
          </a:ln>
        </p:spPr>
      </p:pic>
      <p:pic>
        <p:nvPicPr>
          <p:cNvPr id="343" name="Google Shape;343;p25" descr="image of a soil sample in a plastic bag on the balance."/>
          <p:cNvPicPr preferRelativeResize="0"/>
          <p:nvPr/>
        </p:nvPicPr>
        <p:blipFill rotWithShape="1">
          <a:blip r:embed="rId6">
            <a:alphaModFix/>
          </a:blip>
          <a:srcRect/>
          <a:stretch/>
        </p:blipFill>
        <p:spPr>
          <a:xfrm>
            <a:off x="5829298" y="3106986"/>
            <a:ext cx="2678567" cy="310734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9" name="Google Shape;349;p26"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50" name="Google Shape;350;p26"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351" name="Title"/>
          <p:cNvSpPr txBox="1">
            <a:spLocks noGrp="1"/>
          </p:cNvSpPr>
          <p:nvPr>
            <p:ph type="title"/>
          </p:nvPr>
        </p:nvSpPr>
        <p:spPr>
          <a:xfrm>
            <a:off x="1644162" y="7489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Drying Samples</a:t>
            </a:r>
            <a:endParaRPr/>
          </a:p>
        </p:txBody>
      </p:sp>
      <p:sp>
        <p:nvSpPr>
          <p:cNvPr id="352" name="Google Shape;352;p26"/>
          <p:cNvSpPr txBox="1">
            <a:spLocks noGrp="1"/>
          </p:cNvSpPr>
          <p:nvPr>
            <p:ph type="body" idx="1"/>
          </p:nvPr>
        </p:nvSpPr>
        <p:spPr>
          <a:xfrm>
            <a:off x="1701312" y="1825625"/>
            <a:ext cx="3886200"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rgbClr val="000000"/>
              </a:buClr>
              <a:buSzPct val="100000"/>
              <a:buChar char="•"/>
            </a:pPr>
            <a:r>
              <a:rPr lang="en-US">
                <a:solidFill>
                  <a:srgbClr val="000000"/>
                </a:solidFill>
              </a:rPr>
              <a:t>Open the sample bag and roll the edges down to create a larger open area. </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If the sample is in clumps, break them up with your hand outside the plastic bag. Do not touch the soil sample directly.</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Dry your sample by placing the open bag 30-40 cm below the 250 watt infrared heating lamp or other drying source.</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Carefully remove the sample from the drying source using hot mitts.</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Weigh the sample after drying it for the recommended 2-3 days.</a:t>
            </a:r>
            <a:endParaRPr/>
          </a:p>
          <a:p>
            <a:pPr marL="228600" lvl="0" indent="-228600" algn="l" rtl="0">
              <a:lnSpc>
                <a:spcPct val="90000"/>
              </a:lnSpc>
              <a:spcBef>
                <a:spcPts val="2200"/>
              </a:spcBef>
              <a:spcAft>
                <a:spcPts val="0"/>
              </a:spcAft>
              <a:buClr>
                <a:schemeClr val="dk1"/>
              </a:buClr>
              <a:buSzPct val="100000"/>
              <a:buNone/>
            </a:pPr>
            <a:endParaRPr>
              <a:solidFill>
                <a:srgbClr val="000000"/>
              </a:solidFill>
            </a:endParaRPr>
          </a:p>
        </p:txBody>
      </p:sp>
      <p:pic>
        <p:nvPicPr>
          <p:cNvPr id="353" name="Google Shape;353;p26" descr="Image of a sample bag, with sides rolled down under a heat lamp. The dried sample is then weighed. Here the initial dry sample mass is 146.3 g. "/>
          <p:cNvPicPr preferRelativeResize="0">
            <a:picLocks noGrp="1"/>
          </p:cNvPicPr>
          <p:nvPr>
            <p:ph type="body" idx="2"/>
          </p:nvPr>
        </p:nvPicPr>
        <p:blipFill rotWithShape="1">
          <a:blip r:embed="rId5">
            <a:alphaModFix/>
          </a:blip>
          <a:srcRect/>
          <a:stretch/>
        </p:blipFill>
        <p:spPr>
          <a:xfrm>
            <a:off x="6188457" y="1264274"/>
            <a:ext cx="2086433" cy="51966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9" name="Google Shape;359;p27"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60" name="Google Shape;360;p27"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361" name="Title"/>
          <p:cNvSpPr txBox="1">
            <a:spLocks noGrp="1"/>
          </p:cNvSpPr>
          <p:nvPr>
            <p:ph type="title"/>
          </p:nvPr>
        </p:nvSpPr>
        <p:spPr>
          <a:xfrm>
            <a:off x="1467996" y="63526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Determining That the Sample Is Dry</a:t>
            </a:r>
            <a:endParaRPr/>
          </a:p>
        </p:txBody>
      </p:sp>
      <p:sp>
        <p:nvSpPr>
          <p:cNvPr id="362" name="Google Shape;362;p27"/>
          <p:cNvSpPr txBox="1">
            <a:spLocks noGrp="1"/>
          </p:cNvSpPr>
          <p:nvPr>
            <p:ph type="body" idx="1"/>
          </p:nvPr>
        </p:nvSpPr>
        <p:spPr>
          <a:xfrm>
            <a:off x="1467996" y="1881554"/>
            <a:ext cx="3578789" cy="4190686"/>
          </a:xfrm>
          <a:prstGeom prst="rect">
            <a:avLst/>
          </a:prstGeom>
          <a:noFill/>
          <a:ln>
            <a:noFill/>
          </a:ln>
        </p:spPr>
        <p:txBody>
          <a:bodyPr spcFirstLastPara="1" wrap="square" lIns="91425" tIns="45700" rIns="91425" bIns="45700" anchor="t" anchorCtr="0">
            <a:normAutofit fontScale="92500"/>
          </a:bodyPr>
          <a:lstStyle/>
          <a:p>
            <a:pPr marL="228600" lvl="0" indent="-228631" algn="l" rtl="0">
              <a:lnSpc>
                <a:spcPct val="90000"/>
              </a:lnSpc>
              <a:spcBef>
                <a:spcPts val="0"/>
              </a:spcBef>
              <a:spcAft>
                <a:spcPts val="0"/>
              </a:spcAft>
              <a:buClr>
                <a:srgbClr val="000000"/>
              </a:buClr>
              <a:buSzPct val="100000"/>
              <a:buChar char="•"/>
            </a:pPr>
            <a:r>
              <a:rPr lang="en-US" sz="2100">
                <a:solidFill>
                  <a:srgbClr val="000000"/>
                </a:solidFill>
              </a:rPr>
              <a:t>To determine if the water is gone, dry the sample for an additional period of two or more hours, and then weigh it again. </a:t>
            </a:r>
            <a:endParaRPr/>
          </a:p>
          <a:p>
            <a:pPr marL="228600" lvl="0" indent="-228631" algn="l" rtl="0">
              <a:lnSpc>
                <a:spcPct val="90000"/>
              </a:lnSpc>
              <a:spcBef>
                <a:spcPts val="1200"/>
              </a:spcBef>
              <a:spcAft>
                <a:spcPts val="0"/>
              </a:spcAft>
              <a:buClr>
                <a:srgbClr val="000000"/>
              </a:buClr>
              <a:buSzPct val="100000"/>
              <a:buChar char="•"/>
            </a:pPr>
            <a:r>
              <a:rPr lang="en-US" sz="2100">
                <a:solidFill>
                  <a:srgbClr val="000000"/>
                </a:solidFill>
              </a:rPr>
              <a:t>If the mass has changed by 0.3 g or more, dry the sample some more, and weigh it again. </a:t>
            </a:r>
            <a:endParaRPr/>
          </a:p>
          <a:p>
            <a:pPr marL="228600" lvl="0" indent="-228631" algn="l" rtl="0">
              <a:lnSpc>
                <a:spcPct val="90000"/>
              </a:lnSpc>
              <a:spcBef>
                <a:spcPts val="2200"/>
              </a:spcBef>
              <a:spcAft>
                <a:spcPts val="0"/>
              </a:spcAft>
              <a:buClr>
                <a:srgbClr val="000000"/>
              </a:buClr>
              <a:buSzPct val="100000"/>
              <a:buChar char="•"/>
            </a:pPr>
            <a:r>
              <a:rPr lang="en-US" sz="2100">
                <a:solidFill>
                  <a:srgbClr val="000000"/>
                </a:solidFill>
              </a:rPr>
              <a:t>Repeat these steps until the mass of the sample has not changed by 0.3 g. </a:t>
            </a:r>
            <a:endParaRPr/>
          </a:p>
          <a:p>
            <a:pPr marL="228600" lvl="0" indent="-228631" algn="l" rtl="0">
              <a:lnSpc>
                <a:spcPct val="90000"/>
              </a:lnSpc>
              <a:spcBef>
                <a:spcPts val="2200"/>
              </a:spcBef>
              <a:spcAft>
                <a:spcPts val="0"/>
              </a:spcAft>
              <a:buClr>
                <a:srgbClr val="000000"/>
              </a:buClr>
              <a:buSzPct val="100000"/>
              <a:buChar char="•"/>
            </a:pPr>
            <a:r>
              <a:rPr lang="en-US" sz="2100">
                <a:solidFill>
                  <a:srgbClr val="000000"/>
                </a:solidFill>
              </a:rPr>
              <a:t>Then the sample can be considered dry. </a:t>
            </a:r>
            <a:endParaRPr/>
          </a:p>
          <a:p>
            <a:pPr marL="228600" lvl="0" indent="-64135" algn="l" rtl="0">
              <a:lnSpc>
                <a:spcPct val="90000"/>
              </a:lnSpc>
              <a:spcBef>
                <a:spcPts val="2000"/>
              </a:spcBef>
              <a:spcAft>
                <a:spcPts val="0"/>
              </a:spcAft>
              <a:buClr>
                <a:schemeClr val="dk1"/>
              </a:buClr>
              <a:buSzPct val="100000"/>
              <a:buNone/>
            </a:pPr>
            <a:endParaRPr>
              <a:solidFill>
                <a:srgbClr val="000000"/>
              </a:solidFill>
            </a:endParaRPr>
          </a:p>
        </p:txBody>
      </p:sp>
      <p:pic>
        <p:nvPicPr>
          <p:cNvPr id="363" name="Google Shape;363;p27" descr="In a second weighing after two or more hours, this sample now weighs 146.2 g. "/>
          <p:cNvPicPr preferRelativeResize="0"/>
          <p:nvPr/>
        </p:nvPicPr>
        <p:blipFill rotWithShape="1">
          <a:blip r:embed="rId5">
            <a:alphaModFix/>
          </a:blip>
          <a:srcRect/>
          <a:stretch/>
        </p:blipFill>
        <p:spPr>
          <a:xfrm>
            <a:off x="6256872" y="1665497"/>
            <a:ext cx="2590800" cy="4394200"/>
          </a:xfrm>
          <a:prstGeom prst="rect">
            <a:avLst/>
          </a:prstGeom>
          <a:noFill/>
          <a:ln>
            <a:noFill/>
          </a:ln>
        </p:spPr>
      </p:pic>
      <p:sp>
        <p:nvSpPr>
          <p:cNvPr id="364" name="Google Shape;364;p27"/>
          <p:cNvSpPr txBox="1"/>
          <p:nvPr/>
        </p:nvSpPr>
        <p:spPr>
          <a:xfrm>
            <a:off x="5046785" y="3225432"/>
            <a:ext cx="16319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Initial Dry Sample Mass: 146.3 g</a:t>
            </a:r>
            <a:endParaRPr sz="1400">
              <a:solidFill>
                <a:schemeClr val="dk1"/>
              </a:solidFill>
              <a:latin typeface="Calibri"/>
              <a:ea typeface="Calibri"/>
              <a:cs typeface="Calibri"/>
              <a:sym typeface="Calibri"/>
            </a:endParaRPr>
          </a:p>
        </p:txBody>
      </p:sp>
      <p:sp>
        <p:nvSpPr>
          <p:cNvPr id="365" name="Google Shape;365;p27"/>
          <p:cNvSpPr/>
          <p:nvPr/>
        </p:nvSpPr>
        <p:spPr>
          <a:xfrm>
            <a:off x="5046785" y="5335353"/>
            <a:ext cx="174645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Final Dry Sample Mass: 146.2 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71" name="Google Shape;371;p28"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76" name="Google Shape;376;p28"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373" name="Title"/>
          <p:cNvSpPr txBox="1">
            <a:spLocks noGrp="1"/>
          </p:cNvSpPr>
          <p:nvPr>
            <p:ph type="title"/>
          </p:nvPr>
        </p:nvSpPr>
        <p:spPr>
          <a:xfrm>
            <a:off x="1551842" y="90486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SMAP Soil Moisture – Sample Bulk Density Lab</a:t>
            </a:r>
            <a:br>
              <a:rPr lang="en-US" sz="2800">
                <a:solidFill>
                  <a:srgbClr val="000000"/>
                </a:solidFill>
              </a:rPr>
            </a:br>
            <a:r>
              <a:rPr lang="en-US" sz="2800">
                <a:solidFill>
                  <a:srgbClr val="000000"/>
                </a:solidFill>
              </a:rPr>
              <a:t>Protocol For Samples Collected in a Can </a:t>
            </a:r>
            <a:endParaRPr/>
          </a:p>
        </p:txBody>
      </p:sp>
      <p:sp>
        <p:nvSpPr>
          <p:cNvPr id="374" name="Google Shape;374;p28"/>
          <p:cNvSpPr txBox="1">
            <a:spLocks noGrp="1"/>
          </p:cNvSpPr>
          <p:nvPr>
            <p:ph type="body" idx="1"/>
          </p:nvPr>
        </p:nvSpPr>
        <p:spPr>
          <a:xfrm>
            <a:off x="1608992" y="2089962"/>
            <a:ext cx="723607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If you have a soil drying oven, complete all soil collection and drying using sample cans. Measure sample bulk density every tenth time a sample is collected by pushing the can into the soil. For other times you can simply place soil in the sample can just as you would a bag.</a:t>
            </a:r>
            <a:endParaRPr/>
          </a:p>
          <a:p>
            <a:pPr marL="0" lvl="0" indent="0" algn="l" rtl="0">
              <a:lnSpc>
                <a:spcPct val="90000"/>
              </a:lnSpc>
              <a:spcBef>
                <a:spcPts val="1000"/>
              </a:spcBef>
              <a:spcAft>
                <a:spcPts val="0"/>
              </a:spcAft>
              <a:buClr>
                <a:schemeClr val="dk1"/>
              </a:buClr>
              <a:buSzPts val="2800"/>
              <a:buNone/>
            </a:pPr>
            <a:endParaRPr/>
          </a:p>
        </p:txBody>
      </p:sp>
      <p:pic>
        <p:nvPicPr>
          <p:cNvPr id="372" name="Google Shape;372;p28" descr="Image 1 text &quot;Measure the wet sample mass to the nearest 0.1 grams&quot;  Image shows a Wet mass of 398.0 g.&#10;&#10;Image 2 text &quot;Dry the sample according to the protocol.&#10;&#10;Image 3 text &quot;Measure the dry sample mass to the nearest 0.1 grams - image shows a dry mass of 348.0 g."/>
          <p:cNvPicPr preferRelativeResize="0"/>
          <p:nvPr/>
        </p:nvPicPr>
        <p:blipFill rotWithShape="1">
          <a:blip r:embed="rId5">
            <a:alphaModFix/>
          </a:blip>
          <a:srcRect/>
          <a:stretch/>
        </p:blipFill>
        <p:spPr>
          <a:xfrm>
            <a:off x="2229827" y="3664485"/>
            <a:ext cx="5994400" cy="698500"/>
          </a:xfrm>
          <a:prstGeom prst="rect">
            <a:avLst/>
          </a:prstGeom>
          <a:noFill/>
          <a:ln>
            <a:noFill/>
          </a:ln>
        </p:spPr>
      </p:pic>
      <p:pic>
        <p:nvPicPr>
          <p:cNvPr id="375" name="Google Shape;375;p28" descr="Photos show three steps: measure the wet sample mass to the nearest 0.1 grams. then dry the same according to the protocol. Then measure the dry samle mass to the nearest 0.1 grams. In this example the wet mass was 398.0 g and the dry mass is 348.0 g. "/>
          <p:cNvPicPr preferRelativeResize="0">
            <a:picLocks noGrp="1"/>
          </p:cNvPicPr>
          <p:nvPr>
            <p:ph type="body" idx="2"/>
          </p:nvPr>
        </p:nvPicPr>
        <p:blipFill rotWithShape="1">
          <a:blip r:embed="rId6">
            <a:alphaModFix/>
          </a:blip>
          <a:srcRect/>
          <a:stretch/>
        </p:blipFill>
        <p:spPr>
          <a:xfrm>
            <a:off x="1969477" y="4362985"/>
            <a:ext cx="6540988" cy="249501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82" name="Google Shape;382;p29"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83" name="Google Shape;383;p29" descr="Menu: How to do the lab measurements"/>
          <p:cNvPicPr preferRelativeResize="0"/>
          <p:nvPr/>
        </p:nvPicPr>
        <p:blipFill rotWithShape="1">
          <a:blip r:embed="rId4">
            <a:alphaModFix/>
          </a:blip>
          <a:srcRect/>
          <a:stretch/>
        </p:blipFill>
        <p:spPr>
          <a:xfrm>
            <a:off x="0" y="997824"/>
            <a:ext cx="1467996" cy="5900601"/>
          </a:xfrm>
          <a:prstGeom prst="rect">
            <a:avLst/>
          </a:prstGeom>
          <a:noFill/>
          <a:ln>
            <a:noFill/>
          </a:ln>
        </p:spPr>
      </p:pic>
      <p:sp>
        <p:nvSpPr>
          <p:cNvPr id="384" name="Title"/>
          <p:cNvSpPr txBox="1">
            <a:spLocks noGrp="1"/>
          </p:cNvSpPr>
          <p:nvPr>
            <p:ph type="title"/>
          </p:nvPr>
        </p:nvSpPr>
        <p:spPr>
          <a:xfrm>
            <a:off x="1643842" y="101091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Record the Dry Mass</a:t>
            </a:r>
            <a:br>
              <a:rPr lang="en-US">
                <a:solidFill>
                  <a:srgbClr val="000000"/>
                </a:solidFill>
              </a:rPr>
            </a:br>
            <a:endParaRPr/>
          </a:p>
        </p:txBody>
      </p:sp>
      <p:sp>
        <p:nvSpPr>
          <p:cNvPr id="385" name="Google Shape;385;p29"/>
          <p:cNvSpPr txBox="1">
            <a:spLocks noGrp="1"/>
          </p:cNvSpPr>
          <p:nvPr>
            <p:ph type="body" idx="1"/>
          </p:nvPr>
        </p:nvSpPr>
        <p:spPr>
          <a:xfrm>
            <a:off x="1846384" y="1752243"/>
            <a:ext cx="691075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800"/>
              <a:buNone/>
            </a:pPr>
            <a:r>
              <a:rPr lang="en-US">
                <a:solidFill>
                  <a:srgbClr val="000000"/>
                </a:solidFill>
              </a:rPr>
              <a:t>When your sample is dry, on the Data Entry app or Data Sheet fill in: </a:t>
            </a:r>
            <a:endParaRPr/>
          </a:p>
          <a:p>
            <a:pPr marL="0" lvl="0" indent="0" algn="l" rtl="0">
              <a:lnSpc>
                <a:spcPct val="90000"/>
              </a:lnSpc>
              <a:spcBef>
                <a:spcPts val="1000"/>
              </a:spcBef>
              <a:spcAft>
                <a:spcPts val="0"/>
              </a:spcAft>
              <a:buClr>
                <a:schemeClr val="dk1"/>
              </a:buClr>
              <a:buSzPts val="2800"/>
              <a:buNone/>
            </a:pPr>
            <a:endParaRPr>
              <a:solidFill>
                <a:srgbClr val="000000"/>
              </a:solidFill>
            </a:endParaRPr>
          </a:p>
          <a:p>
            <a:pPr marL="228600" lvl="0" indent="-228600" algn="l" rtl="0">
              <a:lnSpc>
                <a:spcPct val="90000"/>
              </a:lnSpc>
              <a:spcBef>
                <a:spcPts val="1000"/>
              </a:spcBef>
              <a:spcAft>
                <a:spcPts val="0"/>
              </a:spcAft>
              <a:buClr>
                <a:srgbClr val="000000"/>
              </a:buClr>
              <a:buSzPts val="2800"/>
              <a:buChar char="•"/>
            </a:pPr>
            <a:r>
              <a:rPr lang="en-US">
                <a:solidFill>
                  <a:srgbClr val="000000"/>
                </a:solidFill>
              </a:rPr>
              <a:t>The drying time and drying method </a:t>
            </a:r>
            <a:endParaRPr/>
          </a:p>
          <a:p>
            <a:pPr marL="228600" lvl="0" indent="-228600" algn="l" rtl="0">
              <a:lnSpc>
                <a:spcPct val="90000"/>
              </a:lnSpc>
              <a:spcBef>
                <a:spcPts val="1000"/>
              </a:spcBef>
              <a:spcAft>
                <a:spcPts val="0"/>
              </a:spcAft>
              <a:buClr>
                <a:srgbClr val="000000"/>
              </a:buClr>
              <a:buSzPts val="2800"/>
              <a:buChar char="•"/>
            </a:pPr>
            <a:r>
              <a:rPr lang="en-US">
                <a:solidFill>
                  <a:srgbClr val="000000"/>
                </a:solidFill>
              </a:rPr>
              <a:t>The </a:t>
            </a:r>
            <a:r>
              <a:rPr lang="en-US" i="1">
                <a:solidFill>
                  <a:srgbClr val="000000"/>
                </a:solidFill>
              </a:rPr>
              <a:t>Dry Mass </a:t>
            </a:r>
            <a:r>
              <a:rPr lang="en-US">
                <a:solidFill>
                  <a:srgbClr val="000000"/>
                </a:solidFill>
              </a:rPr>
              <a:t>next to the appropriate container number</a:t>
            </a:r>
            <a:endParaRPr/>
          </a:p>
          <a:p>
            <a:pPr marL="228600" lvl="0" indent="-228600" algn="l" rtl="0">
              <a:lnSpc>
                <a:spcPct val="90000"/>
              </a:lnSpc>
              <a:spcBef>
                <a:spcPts val="1000"/>
              </a:spcBef>
              <a:spcAft>
                <a:spcPts val="0"/>
              </a:spcAft>
              <a:buClr>
                <a:srgbClr val="000000"/>
              </a:buClr>
              <a:buSzPts val="2800"/>
              <a:buChar char="•"/>
            </a:pPr>
            <a:r>
              <a:rPr lang="en-US">
                <a:solidFill>
                  <a:srgbClr val="000000"/>
                </a:solidFill>
              </a:rPr>
              <a:t>The mass of the sealable bag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6" name="Google Shape;106;p3"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07" name="Google Shape;107;p3" descr="Menu: Why measure soil moisture?"/>
          <p:cNvPicPr preferRelativeResize="0"/>
          <p:nvPr/>
        </p:nvPicPr>
        <p:blipFill rotWithShape="1">
          <a:blip r:embed="rId4">
            <a:alphaModFix/>
          </a:blip>
          <a:srcRect/>
          <a:stretch/>
        </p:blipFill>
        <p:spPr>
          <a:xfrm>
            <a:off x="0" y="997824"/>
            <a:ext cx="1513879" cy="5860176"/>
          </a:xfrm>
          <a:prstGeom prst="rect">
            <a:avLst/>
          </a:prstGeom>
          <a:noFill/>
          <a:ln>
            <a:noFill/>
          </a:ln>
        </p:spPr>
      </p:pic>
      <p:sp>
        <p:nvSpPr>
          <p:cNvPr id="108" name="Title"/>
          <p:cNvSpPr txBox="1">
            <a:spLocks noGrp="1"/>
          </p:cNvSpPr>
          <p:nvPr>
            <p:ph type="title"/>
          </p:nvPr>
        </p:nvSpPr>
        <p:spPr>
          <a:xfrm>
            <a:off x="1630848" y="1146095"/>
            <a:ext cx="7886700" cy="4893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SMAP Soil Moisture Protocol</a:t>
            </a:r>
            <a:endParaRPr dirty="0"/>
          </a:p>
        </p:txBody>
      </p:sp>
      <p:sp>
        <p:nvSpPr>
          <p:cNvPr id="109" name="Google Shape;109;p3"/>
          <p:cNvSpPr txBox="1">
            <a:spLocks noGrp="1"/>
          </p:cNvSpPr>
          <p:nvPr>
            <p:ph type="body" idx="1"/>
          </p:nvPr>
        </p:nvSpPr>
        <p:spPr>
          <a:xfrm>
            <a:off x="1385590" y="1613905"/>
            <a:ext cx="752693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3600"/>
              <a:buNone/>
            </a:pPr>
            <a:r>
              <a:rPr lang="en-US" sz="3600">
                <a:solidFill>
                  <a:srgbClr val="000000"/>
                </a:solidFill>
              </a:rPr>
              <a:t>	</a:t>
            </a:r>
            <a:r>
              <a:rPr lang="en-US" sz="2000">
                <a:solidFill>
                  <a:srgbClr val="000000"/>
                </a:solidFill>
              </a:rPr>
              <a:t>Soil acts like a sponge spread across the land surface. It absorbs rain and snowmelt, slows run- off and helps to control flooding. </a:t>
            </a:r>
            <a:endParaRPr/>
          </a:p>
          <a:p>
            <a:pPr marL="228600" lvl="0" indent="-228600" algn="l" rtl="0">
              <a:lnSpc>
                <a:spcPct val="90000"/>
              </a:lnSpc>
              <a:spcBef>
                <a:spcPts val="1000"/>
              </a:spcBef>
              <a:spcAft>
                <a:spcPts val="0"/>
              </a:spcAft>
              <a:buClr>
                <a:srgbClr val="000000"/>
              </a:buClr>
              <a:buSzPts val="2000"/>
              <a:buNone/>
            </a:pPr>
            <a:r>
              <a:rPr lang="en-US" sz="2000">
                <a:solidFill>
                  <a:srgbClr val="000000"/>
                </a:solidFill>
              </a:rPr>
              <a:t>	The absorbed water is held on soil particle surfaces and in pore spaces between particles. This water is available for use by plants during times of little precipitation. </a:t>
            </a:r>
            <a:endParaRPr/>
          </a:p>
          <a:p>
            <a:pPr marL="228600" lvl="0" indent="-228600" algn="l" rtl="0">
              <a:lnSpc>
                <a:spcPct val="90000"/>
              </a:lnSpc>
              <a:spcBef>
                <a:spcPts val="1000"/>
              </a:spcBef>
              <a:spcAft>
                <a:spcPts val="0"/>
              </a:spcAft>
              <a:buClr>
                <a:srgbClr val="000000"/>
              </a:buClr>
              <a:buSzPts val="2000"/>
              <a:buNone/>
            </a:pPr>
            <a:r>
              <a:rPr lang="en-US" sz="2000">
                <a:solidFill>
                  <a:srgbClr val="000000"/>
                </a:solidFill>
              </a:rPr>
              <a:t>	Some of this water evaporates back into the air; some drains through the soil into groundwater.</a:t>
            </a:r>
            <a:endParaRPr/>
          </a:p>
          <a:p>
            <a:pPr marL="228600" lvl="0" indent="-50800" algn="l" rtl="0">
              <a:lnSpc>
                <a:spcPct val="90000"/>
              </a:lnSpc>
              <a:spcBef>
                <a:spcPts val="1000"/>
              </a:spcBef>
              <a:spcAft>
                <a:spcPts val="0"/>
              </a:spcAft>
              <a:buClr>
                <a:schemeClr val="dk1"/>
              </a:buClr>
              <a:buSzPts val="2800"/>
              <a:buNone/>
            </a:pPr>
            <a:endParaRPr/>
          </a:p>
        </p:txBody>
      </p:sp>
      <p:pic>
        <p:nvPicPr>
          <p:cNvPr id="110" name="Google Shape;110;p3" descr="Soil moisture is important because it affects plant nutrient uptake, water for plant use, water storage, atmospheric humidity, weathering and flooding. "/>
          <p:cNvPicPr preferRelativeResize="0">
            <a:picLocks noGrp="1"/>
          </p:cNvPicPr>
          <p:nvPr>
            <p:ph type="body" idx="2"/>
          </p:nvPr>
        </p:nvPicPr>
        <p:blipFill rotWithShape="1">
          <a:blip r:embed="rId5">
            <a:alphaModFix/>
          </a:blip>
          <a:srcRect/>
          <a:stretch/>
        </p:blipFill>
        <p:spPr>
          <a:xfrm>
            <a:off x="1906430" y="4171797"/>
            <a:ext cx="7006095" cy="231201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91" name="Google Shape;391;p30"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392" name="Google Shape;392;p30"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393" name="Title"/>
          <p:cNvSpPr txBox="1">
            <a:spLocks noGrp="1"/>
          </p:cNvSpPr>
          <p:nvPr>
            <p:ph type="title"/>
          </p:nvPr>
        </p:nvSpPr>
        <p:spPr>
          <a:xfrm>
            <a:off x="1467996" y="993407"/>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Calibri"/>
              <a:buNone/>
            </a:pPr>
            <a:r>
              <a:rPr lang="en-US" sz="3600">
                <a:solidFill>
                  <a:srgbClr val="000000"/>
                </a:solidFill>
              </a:rPr>
              <a:t>Calculating Gravimetric Soil Water Content</a:t>
            </a:r>
            <a:br>
              <a:rPr lang="en-US">
                <a:solidFill>
                  <a:srgbClr val="000000"/>
                </a:solidFill>
              </a:rPr>
            </a:br>
            <a:endParaRPr>
              <a:solidFill>
                <a:srgbClr val="000000"/>
              </a:solidFill>
            </a:endParaRPr>
          </a:p>
        </p:txBody>
      </p:sp>
      <p:sp>
        <p:nvSpPr>
          <p:cNvPr id="394" name="Google Shape;394;p30"/>
          <p:cNvSpPr txBox="1">
            <a:spLocks noGrp="1"/>
          </p:cNvSpPr>
          <p:nvPr>
            <p:ph type="body" idx="1"/>
          </p:nvPr>
        </p:nvSpPr>
        <p:spPr>
          <a:xfrm>
            <a:off x="1615586" y="1825625"/>
            <a:ext cx="591282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800"/>
              <a:buNone/>
            </a:pPr>
            <a:r>
              <a:rPr lang="en-US">
                <a:solidFill>
                  <a:srgbClr val="000000"/>
                </a:solidFill>
                <a:latin typeface="Palatino"/>
                <a:ea typeface="Palatino"/>
                <a:cs typeface="Palatino"/>
                <a:sym typeface="Palatino"/>
              </a:rPr>
              <a:t>Use this formula to calculate Gravimetric Soil Water Content</a:t>
            </a:r>
            <a:endParaRPr/>
          </a:p>
        </p:txBody>
      </p:sp>
      <p:pic>
        <p:nvPicPr>
          <p:cNvPr id="395" name="Google Shape;395;p30" descr="Image shows the formula used to calculate soil water content: wet sample- dried sample is divided by the dry sample - empy can= soil water content. "/>
          <p:cNvPicPr preferRelativeResize="0">
            <a:picLocks noGrp="1"/>
          </p:cNvPicPr>
          <p:nvPr>
            <p:ph type="body" idx="2"/>
          </p:nvPr>
        </p:nvPicPr>
        <p:blipFill rotWithShape="1">
          <a:blip r:embed="rId5">
            <a:alphaModFix/>
          </a:blip>
          <a:srcRect/>
          <a:stretch/>
        </p:blipFill>
        <p:spPr>
          <a:xfrm>
            <a:off x="2628899" y="3146771"/>
            <a:ext cx="5047104" cy="289034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01" name="Google Shape;401;p31" descr="SMAP Soil Moisture Protocol"/>
          <p:cNvPicPr preferRelativeResize="0"/>
          <p:nvPr/>
        </p:nvPicPr>
        <p:blipFill rotWithShape="1">
          <a:blip r:embed="rId3">
            <a:alphaModFix/>
          </a:blip>
          <a:srcRect/>
          <a:stretch/>
        </p:blipFill>
        <p:spPr>
          <a:xfrm>
            <a:off x="0" y="0"/>
            <a:ext cx="9144000" cy="997825"/>
          </a:xfrm>
          <a:prstGeom prst="rect">
            <a:avLst/>
          </a:prstGeom>
          <a:noFill/>
          <a:ln>
            <a:noFill/>
          </a:ln>
        </p:spPr>
      </p:pic>
      <p:pic>
        <p:nvPicPr>
          <p:cNvPr id="402" name="Google Shape;402;p31" descr="Menu: How to do the lab measurements"/>
          <p:cNvPicPr preferRelativeResize="0"/>
          <p:nvPr/>
        </p:nvPicPr>
        <p:blipFill rotWithShape="1">
          <a:blip r:embed="rId4">
            <a:alphaModFix/>
          </a:blip>
          <a:srcRect/>
          <a:stretch/>
        </p:blipFill>
        <p:spPr>
          <a:xfrm>
            <a:off x="0" y="997825"/>
            <a:ext cx="1467996" cy="5860175"/>
          </a:xfrm>
          <a:prstGeom prst="rect">
            <a:avLst/>
          </a:prstGeom>
          <a:noFill/>
          <a:ln>
            <a:noFill/>
          </a:ln>
        </p:spPr>
      </p:pic>
      <p:sp>
        <p:nvSpPr>
          <p:cNvPr id="403" name="Title"/>
          <p:cNvSpPr txBox="1">
            <a:spLocks noGrp="1"/>
          </p:cNvSpPr>
          <p:nvPr>
            <p:ph type="title"/>
          </p:nvPr>
        </p:nvSpPr>
        <p:spPr>
          <a:xfrm>
            <a:off x="1467996" y="1613266"/>
            <a:ext cx="7886700" cy="44544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Calibri"/>
              <a:buNone/>
            </a:pPr>
            <a:r>
              <a:rPr lang="en-US" sz="3600" dirty="0">
                <a:solidFill>
                  <a:srgbClr val="000000"/>
                </a:solidFill>
              </a:rPr>
              <a:t>Measuring Sample Bulk Density – Filling the Graduated Cylinder</a:t>
            </a:r>
            <a:br>
              <a:rPr lang="en-US" dirty="0">
                <a:solidFill>
                  <a:srgbClr val="000000"/>
                </a:solidFill>
              </a:rPr>
            </a:br>
            <a:endParaRPr dirty="0"/>
          </a:p>
        </p:txBody>
      </p:sp>
      <p:sp>
        <p:nvSpPr>
          <p:cNvPr id="404" name="Google Shape;404;p31"/>
          <p:cNvSpPr txBox="1">
            <a:spLocks noGrp="1"/>
          </p:cNvSpPr>
          <p:nvPr>
            <p:ph type="body" idx="1"/>
          </p:nvPr>
        </p:nvSpPr>
        <p:spPr>
          <a:xfrm>
            <a:off x="1633176" y="2077609"/>
            <a:ext cx="4282174"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31" algn="l" rtl="0">
              <a:lnSpc>
                <a:spcPct val="90000"/>
              </a:lnSpc>
              <a:spcBef>
                <a:spcPts val="0"/>
              </a:spcBef>
              <a:spcAft>
                <a:spcPts val="0"/>
              </a:spcAft>
              <a:buClr>
                <a:srgbClr val="000000"/>
              </a:buClr>
              <a:buSzPct val="100000"/>
              <a:buChar char="•"/>
            </a:pPr>
            <a:r>
              <a:rPr lang="en-US" sz="2900">
                <a:solidFill>
                  <a:srgbClr val="000000"/>
                </a:solidFill>
              </a:rPr>
              <a:t>After all the soil in a can has been transferred to a bag or dried in a soil oven, weighed, and emptied, you will measure the volume of the clean, dry can by using a graduated cylinder filled with water. </a:t>
            </a:r>
            <a:endParaRPr/>
          </a:p>
          <a:p>
            <a:pPr marL="228600" lvl="0" indent="-228631" algn="l" rtl="0">
              <a:lnSpc>
                <a:spcPct val="90000"/>
              </a:lnSpc>
              <a:spcBef>
                <a:spcPts val="2200"/>
              </a:spcBef>
              <a:spcAft>
                <a:spcPts val="0"/>
              </a:spcAft>
              <a:buClr>
                <a:srgbClr val="000000"/>
              </a:buClr>
              <a:buSzPct val="100000"/>
              <a:buChar char="•"/>
            </a:pPr>
            <a:r>
              <a:rPr lang="en-US" sz="2900">
                <a:solidFill>
                  <a:srgbClr val="000000"/>
                </a:solidFill>
              </a:rPr>
              <a:t>GLOBE asks that this measurement be made three times.</a:t>
            </a:r>
            <a:endParaRPr/>
          </a:p>
          <a:p>
            <a:pPr marL="228600" lvl="0" indent="-228631" algn="l" rtl="0">
              <a:lnSpc>
                <a:spcPct val="100000"/>
              </a:lnSpc>
              <a:spcBef>
                <a:spcPts val="2000"/>
              </a:spcBef>
              <a:spcAft>
                <a:spcPts val="0"/>
              </a:spcAft>
              <a:buClr>
                <a:srgbClr val="000000"/>
              </a:buClr>
              <a:buSzPct val="100000"/>
              <a:buChar char="•"/>
            </a:pPr>
            <a:r>
              <a:rPr lang="en-US" sz="2900">
                <a:solidFill>
                  <a:srgbClr val="000000"/>
                </a:solidFill>
              </a:rPr>
              <a:t>Remember to read the bottom of the Meniscus. </a:t>
            </a:r>
            <a:endParaRPr/>
          </a:p>
          <a:p>
            <a:pPr marL="228600" lvl="0" indent="-228631" algn="l" rtl="0">
              <a:lnSpc>
                <a:spcPct val="100000"/>
              </a:lnSpc>
              <a:spcBef>
                <a:spcPts val="1000"/>
              </a:spcBef>
              <a:spcAft>
                <a:spcPts val="0"/>
              </a:spcAft>
              <a:buClr>
                <a:srgbClr val="000000"/>
              </a:buClr>
              <a:buSzPct val="100000"/>
              <a:buChar char="•"/>
            </a:pPr>
            <a:r>
              <a:rPr lang="en-US" sz="2900">
                <a:solidFill>
                  <a:srgbClr val="000000"/>
                </a:solidFill>
              </a:rPr>
              <a:t>Clean any drops off the rim of the graduated cylinder to avoid water entering the can that isn’t included in your measured volume.</a:t>
            </a:r>
            <a:endParaRPr/>
          </a:p>
          <a:p>
            <a:pPr marL="228600" lvl="0" indent="-228631" algn="l" rtl="0">
              <a:lnSpc>
                <a:spcPct val="100000"/>
              </a:lnSpc>
              <a:spcBef>
                <a:spcPts val="1000"/>
              </a:spcBef>
              <a:spcAft>
                <a:spcPts val="0"/>
              </a:spcAft>
              <a:buClr>
                <a:srgbClr val="000000"/>
              </a:buClr>
              <a:buSzPct val="100000"/>
              <a:buChar char="•"/>
            </a:pPr>
            <a:r>
              <a:rPr lang="en-US" sz="2900">
                <a:solidFill>
                  <a:srgbClr val="000000"/>
                </a:solidFill>
              </a:rPr>
              <a:t>Record your reading as the Initial Volume.</a:t>
            </a:r>
            <a:endParaRPr/>
          </a:p>
          <a:p>
            <a:pPr marL="228600" lvl="0" indent="-228600" algn="l" rtl="0">
              <a:lnSpc>
                <a:spcPct val="90000"/>
              </a:lnSpc>
              <a:spcBef>
                <a:spcPts val="1200"/>
              </a:spcBef>
              <a:spcAft>
                <a:spcPts val="0"/>
              </a:spcAft>
              <a:buClr>
                <a:schemeClr val="dk1"/>
              </a:buClr>
              <a:buSzPct val="100000"/>
              <a:buNone/>
            </a:pPr>
            <a:endParaRPr>
              <a:solidFill>
                <a:srgbClr val="000000"/>
              </a:solidFill>
            </a:endParaRPr>
          </a:p>
          <a:p>
            <a:pPr marL="228600" lvl="0" indent="-117475" algn="l" rtl="0">
              <a:lnSpc>
                <a:spcPct val="90000"/>
              </a:lnSpc>
              <a:spcBef>
                <a:spcPts val="2000"/>
              </a:spcBef>
              <a:spcAft>
                <a:spcPts val="0"/>
              </a:spcAft>
              <a:buClr>
                <a:schemeClr val="dk1"/>
              </a:buClr>
              <a:buSzPct val="100000"/>
              <a:buNone/>
            </a:pPr>
            <a:endParaRPr/>
          </a:p>
        </p:txBody>
      </p:sp>
      <p:pic>
        <p:nvPicPr>
          <p:cNvPr id="405" name="Google Shape;405;p31" descr="photograph of a graduated cylinder, with the bottom of the meniscus at 500 mL."/>
          <p:cNvPicPr preferRelativeResize="0">
            <a:picLocks noGrp="1"/>
          </p:cNvPicPr>
          <p:nvPr>
            <p:ph type="body" idx="2"/>
          </p:nvPr>
        </p:nvPicPr>
        <p:blipFill rotWithShape="1">
          <a:blip r:embed="rId5">
            <a:alphaModFix/>
          </a:blip>
          <a:srcRect/>
          <a:stretch/>
        </p:blipFill>
        <p:spPr>
          <a:xfrm>
            <a:off x="5860045" y="1984283"/>
            <a:ext cx="2947009" cy="3756627"/>
          </a:xfrm>
          <a:prstGeom prst="rect">
            <a:avLst/>
          </a:prstGeom>
          <a:noFill/>
          <a:ln>
            <a:noFill/>
          </a:ln>
        </p:spPr>
      </p:pic>
      <p:sp>
        <p:nvSpPr>
          <p:cNvPr id="406" name="Google Shape;406;p31"/>
          <p:cNvSpPr txBox="1"/>
          <p:nvPr/>
        </p:nvSpPr>
        <p:spPr>
          <a:xfrm>
            <a:off x="5118682" y="3036148"/>
            <a:ext cx="1482725" cy="646113"/>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Clr>
                <a:srgbClr val="FF0000"/>
              </a:buClr>
              <a:buSzPts val="1400"/>
              <a:buFont typeface="Arial"/>
              <a:buNone/>
            </a:pPr>
            <a:r>
              <a:rPr lang="en-US" sz="1400">
                <a:solidFill>
                  <a:srgbClr val="FF0000"/>
                </a:solidFill>
                <a:latin typeface="Arial"/>
                <a:ea typeface="Arial"/>
                <a:cs typeface="Arial"/>
                <a:sym typeface="Arial"/>
              </a:rPr>
              <a:t>This volume is 500 mL.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12" name="Google Shape;412;p32"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413" name="Google Shape;413;p32" descr="Menu: How to do the lab measurements"/>
          <p:cNvPicPr preferRelativeResize="0"/>
          <p:nvPr/>
        </p:nvPicPr>
        <p:blipFill rotWithShape="1">
          <a:blip r:embed="rId4">
            <a:alphaModFix/>
          </a:blip>
          <a:srcRect/>
          <a:stretch/>
        </p:blipFill>
        <p:spPr>
          <a:xfrm>
            <a:off x="0" y="997824"/>
            <a:ext cx="1467996" cy="5844179"/>
          </a:xfrm>
          <a:prstGeom prst="rect">
            <a:avLst/>
          </a:prstGeom>
          <a:noFill/>
          <a:ln>
            <a:noFill/>
          </a:ln>
        </p:spPr>
      </p:pic>
      <p:sp>
        <p:nvSpPr>
          <p:cNvPr id="414" name="Title"/>
          <p:cNvSpPr txBox="1">
            <a:spLocks noGrp="1"/>
          </p:cNvSpPr>
          <p:nvPr>
            <p:ph type="title"/>
          </p:nvPr>
        </p:nvSpPr>
        <p:spPr>
          <a:xfrm>
            <a:off x="1467996" y="851198"/>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Measuring Sample Bulk Density – Filling the Can</a:t>
            </a:r>
            <a:br>
              <a:rPr lang="en-US" sz="2800">
                <a:solidFill>
                  <a:srgbClr val="000000"/>
                </a:solidFill>
              </a:rPr>
            </a:br>
            <a:endParaRPr sz="2800"/>
          </a:p>
        </p:txBody>
      </p:sp>
      <p:sp>
        <p:nvSpPr>
          <p:cNvPr id="415" name="Google Shape;415;p32"/>
          <p:cNvSpPr txBox="1">
            <a:spLocks noGrp="1"/>
          </p:cNvSpPr>
          <p:nvPr>
            <p:ph type="body" idx="1"/>
          </p:nvPr>
        </p:nvSpPr>
        <p:spPr>
          <a:xfrm>
            <a:off x="1626173" y="1752243"/>
            <a:ext cx="38862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Set the can on a level surface.</a:t>
            </a:r>
            <a:endParaRPr/>
          </a:p>
          <a:p>
            <a:pPr marL="228600" lvl="0" indent="-889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Char char="•"/>
            </a:pPr>
            <a:r>
              <a:rPr lang="en-US" sz="2200"/>
              <a:t>Ensure that the can rim is not dented so that the water will have a flat surface.</a:t>
            </a:r>
            <a:endParaRPr/>
          </a:p>
          <a:p>
            <a:pPr marL="228600" lvl="0" indent="-889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Char char="•"/>
            </a:pPr>
            <a:r>
              <a:rPr lang="en-US" sz="2200"/>
              <a:t>Pour the water into the can until it is full to the brim. </a:t>
            </a:r>
            <a:endParaRPr/>
          </a:p>
          <a:p>
            <a:pPr marL="228600" lvl="0" indent="-50800" algn="l" rtl="0">
              <a:lnSpc>
                <a:spcPct val="90000"/>
              </a:lnSpc>
              <a:spcBef>
                <a:spcPts val="1000"/>
              </a:spcBef>
              <a:spcAft>
                <a:spcPts val="0"/>
              </a:spcAft>
              <a:buClr>
                <a:schemeClr val="dk1"/>
              </a:buClr>
              <a:buSzPts val="2800"/>
              <a:buNone/>
            </a:pPr>
            <a:endParaRPr/>
          </a:p>
        </p:txBody>
      </p:sp>
      <p:pic>
        <p:nvPicPr>
          <p:cNvPr id="416" name="Google Shape;416;p32" descr="Photograph of water being poured from graduated cylinder into a sampling can."/>
          <p:cNvPicPr preferRelativeResize="0">
            <a:picLocks noGrp="1"/>
          </p:cNvPicPr>
          <p:nvPr>
            <p:ph type="body" idx="2"/>
          </p:nvPr>
        </p:nvPicPr>
        <p:blipFill rotWithShape="1">
          <a:blip r:embed="rId5">
            <a:alphaModFix/>
          </a:blip>
          <a:srcRect/>
          <a:stretch/>
        </p:blipFill>
        <p:spPr>
          <a:xfrm>
            <a:off x="5670550" y="1832412"/>
            <a:ext cx="2717800" cy="4191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22" name="Google Shape;422;p33"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423" name="Google Shape;423;p33"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424" name="Title"/>
          <p:cNvSpPr txBox="1">
            <a:spLocks noGrp="1"/>
          </p:cNvSpPr>
          <p:nvPr>
            <p:ph type="title"/>
          </p:nvPr>
        </p:nvSpPr>
        <p:spPr>
          <a:xfrm>
            <a:off x="1467996" y="1145260"/>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Calibri"/>
              <a:buNone/>
            </a:pPr>
            <a:r>
              <a:rPr lang="en-US" sz="3100" dirty="0">
                <a:solidFill>
                  <a:srgbClr val="000000"/>
                </a:solidFill>
              </a:rPr>
              <a:t>Measuring Sample Bulk Density – Reading the Final Volume</a:t>
            </a:r>
            <a:br>
              <a:rPr lang="en-US" dirty="0">
                <a:solidFill>
                  <a:srgbClr val="000000"/>
                </a:solidFill>
              </a:rPr>
            </a:br>
            <a:endParaRPr dirty="0"/>
          </a:p>
        </p:txBody>
      </p:sp>
      <p:sp>
        <p:nvSpPr>
          <p:cNvPr id="425" name="Google Shape;425;p33"/>
          <p:cNvSpPr txBox="1">
            <a:spLocks noGrp="1"/>
          </p:cNvSpPr>
          <p:nvPr>
            <p:ph type="body" idx="1"/>
          </p:nvPr>
        </p:nvSpPr>
        <p:spPr>
          <a:xfrm>
            <a:off x="1467996" y="2031542"/>
            <a:ext cx="3606312"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rgbClr val="000000"/>
              </a:buClr>
              <a:buSzPct val="100000"/>
              <a:buChar char="•"/>
            </a:pPr>
            <a:r>
              <a:rPr lang="en-US">
                <a:solidFill>
                  <a:srgbClr val="000000"/>
                </a:solidFill>
              </a:rPr>
              <a:t>Record the volume left in the graduated cylinder as the final volume. </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If you are using a graduated cylinder with a volume less than the sample can, the water in the graduated cylinder will not fill the can entirely.</a:t>
            </a:r>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In this case, fill the cylinder, record the volume, and empty it into the can. Repeat this, recording the volume each time. When the can is filled, read the amount of water left in the cylinder; this is your final volume. The initial volume is the sum of the starting amounts to which the cylinder was filled. </a:t>
            </a:r>
            <a:endParaRPr/>
          </a:p>
          <a:p>
            <a:pPr marL="228600" lvl="0" indent="-228600" algn="l" rtl="0">
              <a:lnSpc>
                <a:spcPct val="90000"/>
              </a:lnSpc>
              <a:spcBef>
                <a:spcPts val="2200"/>
              </a:spcBef>
              <a:spcAft>
                <a:spcPts val="0"/>
              </a:spcAft>
              <a:buClr>
                <a:schemeClr val="dk1"/>
              </a:buClr>
              <a:buSzPct val="100000"/>
              <a:buNone/>
            </a:pPr>
            <a:endParaRPr>
              <a:solidFill>
                <a:srgbClr val="000000"/>
              </a:solidFill>
            </a:endParaRPr>
          </a:p>
        </p:txBody>
      </p:sp>
      <p:pic>
        <p:nvPicPr>
          <p:cNvPr id="426" name="Google Shape;426;p33" descr="photograph of a graduated cylinder, which reads 270 mL volume. "/>
          <p:cNvPicPr preferRelativeResize="0">
            <a:picLocks noGrp="1"/>
          </p:cNvPicPr>
          <p:nvPr>
            <p:ph type="body" idx="2"/>
          </p:nvPr>
        </p:nvPicPr>
        <p:blipFill rotWithShape="1">
          <a:blip r:embed="rId5">
            <a:alphaModFix/>
          </a:blip>
          <a:srcRect/>
          <a:stretch/>
        </p:blipFill>
        <p:spPr>
          <a:xfrm>
            <a:off x="5074308" y="2031542"/>
            <a:ext cx="3875942" cy="39043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32" name="Google Shape;432;p34"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433" name="Google Shape;433;p34"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434" name="Title"/>
          <p:cNvSpPr txBox="1">
            <a:spLocks noGrp="1"/>
          </p:cNvSpPr>
          <p:nvPr>
            <p:ph type="title"/>
          </p:nvPr>
        </p:nvSpPr>
        <p:spPr>
          <a:xfrm>
            <a:off x="1701312" y="1090132"/>
            <a:ext cx="7886700" cy="6956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Calibri"/>
              <a:buNone/>
            </a:pPr>
            <a:r>
              <a:rPr lang="en-US" sz="3600">
                <a:solidFill>
                  <a:srgbClr val="000000"/>
                </a:solidFill>
              </a:rPr>
              <a:t>Calculating Can Volume</a:t>
            </a:r>
            <a:endParaRPr/>
          </a:p>
        </p:txBody>
      </p:sp>
      <p:pic>
        <p:nvPicPr>
          <p:cNvPr id="435" name="Google Shape;435;p34" descr="The volume of this sample can would be 500 mL-270 mL=230 mL. The formula is described as the volume of the sample can=initial volume-final volume."/>
          <p:cNvPicPr preferRelativeResize="0">
            <a:picLocks noGrp="1"/>
          </p:cNvPicPr>
          <p:nvPr>
            <p:ph type="body" idx="2"/>
          </p:nvPr>
        </p:nvPicPr>
        <p:blipFill rotWithShape="1">
          <a:blip r:embed="rId5">
            <a:alphaModFix/>
          </a:blip>
          <a:srcRect/>
          <a:stretch/>
        </p:blipFill>
        <p:spPr>
          <a:xfrm>
            <a:off x="1944449" y="1878132"/>
            <a:ext cx="6687239" cy="3218232"/>
          </a:xfrm>
          <a:prstGeom prst="rect">
            <a:avLst/>
          </a:prstGeom>
          <a:noFill/>
          <a:ln>
            <a:noFill/>
          </a:ln>
        </p:spPr>
      </p:pic>
      <p:sp>
        <p:nvSpPr>
          <p:cNvPr id="436" name="Google Shape;436;p34"/>
          <p:cNvSpPr txBox="1">
            <a:spLocks noGrp="1"/>
          </p:cNvSpPr>
          <p:nvPr>
            <p:ph type="body" idx="1"/>
          </p:nvPr>
        </p:nvSpPr>
        <p:spPr>
          <a:xfrm>
            <a:off x="1980308" y="5096364"/>
            <a:ext cx="6651380" cy="135719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800"/>
              <a:buChar char="•"/>
            </a:pPr>
            <a:r>
              <a:rPr lang="en-US" sz="1800">
                <a:solidFill>
                  <a:srgbClr val="000000"/>
                </a:solidFill>
              </a:rPr>
              <a:t>V</a:t>
            </a:r>
            <a:r>
              <a:rPr lang="en-US" sz="1800" baseline="-25000">
                <a:solidFill>
                  <a:srgbClr val="000000"/>
                </a:solidFill>
              </a:rPr>
              <a:t>can</a:t>
            </a:r>
            <a:r>
              <a:rPr lang="en-US" sz="1800">
                <a:solidFill>
                  <a:srgbClr val="000000"/>
                </a:solidFill>
              </a:rPr>
              <a:t> = V</a:t>
            </a:r>
            <a:r>
              <a:rPr lang="en-US" sz="1800" baseline="-25000">
                <a:solidFill>
                  <a:srgbClr val="000000"/>
                </a:solidFill>
              </a:rPr>
              <a:t>initial</a:t>
            </a:r>
            <a:r>
              <a:rPr lang="en-US" sz="1800">
                <a:solidFill>
                  <a:srgbClr val="000000"/>
                </a:solidFill>
              </a:rPr>
              <a:t> – V</a:t>
            </a:r>
            <a:r>
              <a:rPr lang="en-US" sz="1800" baseline="-25000">
                <a:solidFill>
                  <a:srgbClr val="000000"/>
                </a:solidFill>
              </a:rPr>
              <a:t>final</a:t>
            </a:r>
            <a:endParaRPr sz="1800"/>
          </a:p>
          <a:p>
            <a:pPr marL="228600" lvl="0" indent="-228600" algn="l" rtl="0">
              <a:lnSpc>
                <a:spcPct val="90000"/>
              </a:lnSpc>
              <a:spcBef>
                <a:spcPts val="1000"/>
              </a:spcBef>
              <a:spcAft>
                <a:spcPts val="0"/>
              </a:spcAft>
              <a:buClr>
                <a:schemeClr val="dk1"/>
              </a:buClr>
              <a:buSzPts val="1800"/>
              <a:buChar char="•"/>
            </a:pPr>
            <a:r>
              <a:rPr lang="en-US" sz="1800"/>
              <a:t>If you filled the graduated cylinder twice,  </a:t>
            </a:r>
            <a:r>
              <a:rPr lang="en-US" sz="1800">
                <a:solidFill>
                  <a:srgbClr val="000000"/>
                </a:solidFill>
              </a:rPr>
              <a:t>V</a:t>
            </a:r>
            <a:r>
              <a:rPr lang="en-US" sz="1800" baseline="-25000">
                <a:solidFill>
                  <a:srgbClr val="000000"/>
                </a:solidFill>
              </a:rPr>
              <a:t>can</a:t>
            </a:r>
            <a:r>
              <a:rPr lang="en-US" sz="1800">
                <a:solidFill>
                  <a:srgbClr val="000000"/>
                </a:solidFill>
              </a:rPr>
              <a:t> = V</a:t>
            </a:r>
            <a:r>
              <a:rPr lang="en-US" sz="1800" baseline="-25000">
                <a:solidFill>
                  <a:srgbClr val="000000"/>
                </a:solidFill>
              </a:rPr>
              <a:t>1</a:t>
            </a:r>
            <a:r>
              <a:rPr lang="en-US" sz="1800">
                <a:solidFill>
                  <a:srgbClr val="000000"/>
                </a:solidFill>
              </a:rPr>
              <a:t> + V</a:t>
            </a:r>
            <a:r>
              <a:rPr lang="en-US" sz="1800" baseline="-25000">
                <a:solidFill>
                  <a:srgbClr val="000000"/>
                </a:solidFill>
              </a:rPr>
              <a:t>2</a:t>
            </a:r>
            <a:r>
              <a:rPr lang="en-US" sz="1800">
                <a:solidFill>
                  <a:srgbClr val="000000"/>
                </a:solidFill>
              </a:rPr>
              <a:t> – V</a:t>
            </a:r>
            <a:r>
              <a:rPr lang="en-US" sz="1800" baseline="-25000">
                <a:solidFill>
                  <a:srgbClr val="000000"/>
                </a:solidFill>
              </a:rPr>
              <a:t>final</a:t>
            </a:r>
            <a:endParaRPr sz="1800"/>
          </a:p>
          <a:p>
            <a:pPr marL="228600" lvl="0" indent="-228600" algn="l" rtl="0">
              <a:lnSpc>
                <a:spcPct val="90000"/>
              </a:lnSpc>
              <a:spcBef>
                <a:spcPts val="1000"/>
              </a:spcBef>
              <a:spcAft>
                <a:spcPts val="0"/>
              </a:spcAft>
              <a:buClr>
                <a:schemeClr val="dk1"/>
              </a:buClr>
              <a:buSzPts val="1800"/>
              <a:buChar char="•"/>
            </a:pPr>
            <a:r>
              <a:rPr lang="en-US" sz="1800"/>
              <a:t>If you filled the cylinder three times,   </a:t>
            </a:r>
            <a:r>
              <a:rPr lang="en-US" sz="1800">
                <a:solidFill>
                  <a:srgbClr val="000000"/>
                </a:solidFill>
              </a:rPr>
              <a:t>V</a:t>
            </a:r>
            <a:r>
              <a:rPr lang="en-US" sz="1800" baseline="-25000">
                <a:solidFill>
                  <a:srgbClr val="000000"/>
                </a:solidFill>
              </a:rPr>
              <a:t>can</a:t>
            </a:r>
            <a:r>
              <a:rPr lang="en-US" sz="1800">
                <a:solidFill>
                  <a:srgbClr val="000000"/>
                </a:solidFill>
              </a:rPr>
              <a:t> = V</a:t>
            </a:r>
            <a:r>
              <a:rPr lang="en-US" sz="1800" baseline="-25000">
                <a:solidFill>
                  <a:srgbClr val="000000"/>
                </a:solidFill>
              </a:rPr>
              <a:t>1</a:t>
            </a:r>
            <a:r>
              <a:rPr lang="en-US" sz="1800">
                <a:solidFill>
                  <a:srgbClr val="000000"/>
                </a:solidFill>
              </a:rPr>
              <a:t> + V</a:t>
            </a:r>
            <a:r>
              <a:rPr lang="en-US" sz="1800" baseline="-25000">
                <a:solidFill>
                  <a:srgbClr val="000000"/>
                </a:solidFill>
              </a:rPr>
              <a:t>2</a:t>
            </a:r>
            <a:r>
              <a:rPr lang="en-US" sz="1800">
                <a:solidFill>
                  <a:srgbClr val="000000"/>
                </a:solidFill>
              </a:rPr>
              <a:t> + V</a:t>
            </a:r>
            <a:r>
              <a:rPr lang="en-US" sz="1800" baseline="-25000">
                <a:solidFill>
                  <a:srgbClr val="000000"/>
                </a:solidFill>
              </a:rPr>
              <a:t>3</a:t>
            </a:r>
            <a:r>
              <a:rPr lang="en-US" sz="1800">
                <a:solidFill>
                  <a:srgbClr val="000000"/>
                </a:solidFill>
              </a:rPr>
              <a:t> – V</a:t>
            </a:r>
            <a:r>
              <a:rPr lang="en-US" sz="1800" baseline="-25000">
                <a:solidFill>
                  <a:srgbClr val="000000"/>
                </a:solidFill>
              </a:rPr>
              <a:t>final</a:t>
            </a:r>
            <a:endParaRPr sz="1800"/>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42" name="Google Shape;442;p35"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443" name="Google Shape;443;p35" descr="Menu: How to do the lab measurements"/>
          <p:cNvPicPr preferRelativeResize="0"/>
          <p:nvPr/>
        </p:nvPicPr>
        <p:blipFill rotWithShape="1">
          <a:blip r:embed="rId4">
            <a:alphaModFix/>
          </a:blip>
          <a:srcRect/>
          <a:stretch/>
        </p:blipFill>
        <p:spPr>
          <a:xfrm>
            <a:off x="0" y="997824"/>
            <a:ext cx="1467996" cy="5860176"/>
          </a:xfrm>
          <a:prstGeom prst="rect">
            <a:avLst/>
          </a:prstGeom>
          <a:noFill/>
          <a:ln>
            <a:noFill/>
          </a:ln>
        </p:spPr>
      </p:pic>
      <p:sp>
        <p:nvSpPr>
          <p:cNvPr id="444" name="Title"/>
          <p:cNvSpPr txBox="1">
            <a:spLocks noGrp="1"/>
          </p:cNvSpPr>
          <p:nvPr>
            <p:ph type="title"/>
          </p:nvPr>
        </p:nvSpPr>
        <p:spPr>
          <a:xfrm>
            <a:off x="1467996" y="65586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Calculating Sample Bulk Density</a:t>
            </a:r>
            <a:endParaRPr dirty="0"/>
          </a:p>
        </p:txBody>
      </p:sp>
      <p:sp>
        <p:nvSpPr>
          <p:cNvPr id="445" name="Google Shape;445;p35" descr="the volume of the can is the average of the three measurements taken. the sample bulk density is the mass of the dry soil divided by the volume of the sample. Sample bulk density =Mass of dry soil- Mass of container divided by the average volume of the sample can (g/ml). Note that 1 mm is equal to 1 cubic centimeter so denisty units are also g/cc.  The term sample bulk density is used in GLOBE to distinguish this quantity form the bulk density measured following the Bulk Density Protocol, which requires sieving the dry sample and measuring the weight and volume of any rocks and sticks in the sample ."/>
          <p:cNvSpPr txBox="1">
            <a:spLocks noGrp="1"/>
          </p:cNvSpPr>
          <p:nvPr>
            <p:ph type="body" idx="1"/>
          </p:nvPr>
        </p:nvSpPr>
        <p:spPr>
          <a:xfrm>
            <a:off x="1593286" y="1752242"/>
            <a:ext cx="7251776" cy="4824403"/>
          </a:xfrm>
          <a:prstGeom prst="rect">
            <a:avLst/>
          </a:prstGeom>
          <a:noFill/>
          <a:ln>
            <a:noFill/>
          </a:ln>
        </p:spPr>
        <p:txBody>
          <a:bodyPr spcFirstLastPara="1" wrap="square" lIns="91425" tIns="45700" rIns="91425" bIns="45700" anchor="t" anchorCtr="0">
            <a:normAutofit fontScale="77500" lnSpcReduction="20000"/>
          </a:bodyPr>
          <a:lstStyle/>
          <a:p>
            <a:pPr marL="228600" lvl="0" indent="-228631" algn="l" rtl="0">
              <a:lnSpc>
                <a:spcPct val="90000"/>
              </a:lnSpc>
              <a:spcBef>
                <a:spcPts val="0"/>
              </a:spcBef>
              <a:spcAft>
                <a:spcPts val="0"/>
              </a:spcAft>
              <a:buClr>
                <a:srgbClr val="000000"/>
              </a:buClr>
              <a:buSzPct val="100000"/>
              <a:buChar char="•"/>
            </a:pPr>
            <a:r>
              <a:rPr lang="en-US" sz="2900">
                <a:solidFill>
                  <a:srgbClr val="000000"/>
                </a:solidFill>
              </a:rPr>
              <a:t>The volume of the can is the average of the three measurements taken. </a:t>
            </a:r>
            <a:endParaRPr/>
          </a:p>
          <a:p>
            <a:pPr marL="0" lvl="0" indent="0" algn="ctr" rtl="0">
              <a:lnSpc>
                <a:spcPct val="90000"/>
              </a:lnSpc>
              <a:spcBef>
                <a:spcPts val="2200"/>
              </a:spcBef>
              <a:spcAft>
                <a:spcPts val="0"/>
              </a:spcAft>
              <a:buClr>
                <a:srgbClr val="000000"/>
              </a:buClr>
              <a:buSzPct val="100000"/>
              <a:buNone/>
            </a:pPr>
            <a:r>
              <a:rPr lang="en-US" sz="2900">
                <a:solidFill>
                  <a:srgbClr val="000000"/>
                </a:solidFill>
              </a:rPr>
              <a:t> V</a:t>
            </a:r>
            <a:r>
              <a:rPr lang="en-US" sz="2900" baseline="-25000">
                <a:solidFill>
                  <a:srgbClr val="000000"/>
                </a:solidFill>
              </a:rPr>
              <a:t>avg </a:t>
            </a:r>
            <a:r>
              <a:rPr lang="en-US" sz="2900">
                <a:solidFill>
                  <a:srgbClr val="000000"/>
                </a:solidFill>
              </a:rPr>
              <a:t>= (V</a:t>
            </a:r>
            <a:r>
              <a:rPr lang="en-US" sz="2900" baseline="-25000">
                <a:solidFill>
                  <a:srgbClr val="000000"/>
                </a:solidFill>
              </a:rPr>
              <a:t>can1 </a:t>
            </a:r>
            <a:r>
              <a:rPr lang="en-US" sz="2900"/>
              <a:t>+</a:t>
            </a:r>
            <a:r>
              <a:rPr lang="en-US" sz="2900" baseline="-25000">
                <a:solidFill>
                  <a:srgbClr val="000000"/>
                </a:solidFill>
              </a:rPr>
              <a:t> </a:t>
            </a:r>
            <a:r>
              <a:rPr lang="en-US" sz="2900">
                <a:solidFill>
                  <a:srgbClr val="000000"/>
                </a:solidFill>
              </a:rPr>
              <a:t>V</a:t>
            </a:r>
            <a:r>
              <a:rPr lang="en-US" sz="2900" baseline="-25000">
                <a:solidFill>
                  <a:srgbClr val="000000"/>
                </a:solidFill>
              </a:rPr>
              <a:t>can2 </a:t>
            </a:r>
            <a:r>
              <a:rPr lang="en-US" sz="2900">
                <a:solidFill>
                  <a:srgbClr val="000000"/>
                </a:solidFill>
              </a:rPr>
              <a:t> + V</a:t>
            </a:r>
            <a:r>
              <a:rPr lang="en-US" sz="2900" baseline="-25000">
                <a:solidFill>
                  <a:srgbClr val="000000"/>
                </a:solidFill>
              </a:rPr>
              <a:t>can3</a:t>
            </a:r>
            <a:r>
              <a:rPr lang="en-US" sz="2900">
                <a:solidFill>
                  <a:srgbClr val="000000"/>
                </a:solidFill>
              </a:rPr>
              <a:t>) / 3</a:t>
            </a:r>
            <a:endParaRPr sz="2900" baseline="-25000">
              <a:solidFill>
                <a:srgbClr val="000000"/>
              </a:solidFill>
            </a:endParaRPr>
          </a:p>
          <a:p>
            <a:pPr marL="228600" lvl="0" indent="-228631" algn="l" rtl="0">
              <a:lnSpc>
                <a:spcPct val="90000"/>
              </a:lnSpc>
              <a:spcBef>
                <a:spcPts val="2200"/>
              </a:spcBef>
              <a:spcAft>
                <a:spcPts val="0"/>
              </a:spcAft>
              <a:buClr>
                <a:srgbClr val="000000"/>
              </a:buClr>
              <a:buSzPct val="100000"/>
              <a:buChar char="•"/>
            </a:pPr>
            <a:r>
              <a:rPr lang="en-US" sz="2900">
                <a:solidFill>
                  <a:srgbClr val="000000"/>
                </a:solidFill>
              </a:rPr>
              <a:t>The Sample Bulk Density is the mass of the dry soil divided by the volume of the sample.</a:t>
            </a:r>
            <a:endParaRPr/>
          </a:p>
          <a:p>
            <a:pPr marL="228600" lvl="0" indent="-228600" algn="ctr" rtl="0">
              <a:lnSpc>
                <a:spcPct val="90000"/>
              </a:lnSpc>
              <a:spcBef>
                <a:spcPts val="2200"/>
              </a:spcBef>
              <a:spcAft>
                <a:spcPts val="0"/>
              </a:spcAft>
              <a:buClr>
                <a:srgbClr val="000000"/>
              </a:buClr>
              <a:buSzPct val="100000"/>
              <a:buNone/>
            </a:pPr>
            <a:r>
              <a:rPr lang="en-US" sz="2900">
                <a:solidFill>
                  <a:srgbClr val="000000"/>
                </a:solidFill>
              </a:rPr>
              <a:t>Sample Bulk Density = (M</a:t>
            </a:r>
            <a:r>
              <a:rPr lang="en-US" sz="2900" baseline="-25000">
                <a:solidFill>
                  <a:srgbClr val="000000"/>
                </a:solidFill>
              </a:rPr>
              <a:t>dry </a:t>
            </a:r>
            <a:r>
              <a:rPr lang="en-US" sz="2900"/>
              <a:t>-</a:t>
            </a:r>
            <a:r>
              <a:rPr lang="en-US" sz="2900" baseline="-25000">
                <a:solidFill>
                  <a:srgbClr val="000000"/>
                </a:solidFill>
              </a:rPr>
              <a:t> </a:t>
            </a:r>
            <a:r>
              <a:rPr lang="en-US" sz="2900">
                <a:solidFill>
                  <a:srgbClr val="000000"/>
                </a:solidFill>
              </a:rPr>
              <a:t>M</a:t>
            </a:r>
            <a:r>
              <a:rPr lang="en-US" sz="2900" baseline="-25000">
                <a:solidFill>
                  <a:srgbClr val="000000"/>
                </a:solidFill>
              </a:rPr>
              <a:t>container</a:t>
            </a:r>
            <a:r>
              <a:rPr lang="en-US" sz="2900">
                <a:solidFill>
                  <a:srgbClr val="000000"/>
                </a:solidFill>
              </a:rPr>
              <a:t>) / V</a:t>
            </a:r>
            <a:r>
              <a:rPr lang="en-US" sz="2900" baseline="-25000">
                <a:solidFill>
                  <a:srgbClr val="000000"/>
                </a:solidFill>
              </a:rPr>
              <a:t>avg3  </a:t>
            </a:r>
            <a:r>
              <a:rPr lang="en-US" sz="2900">
                <a:solidFill>
                  <a:srgbClr val="000000"/>
                </a:solidFill>
              </a:rPr>
              <a:t>(g/ml)</a:t>
            </a:r>
            <a:endParaRPr/>
          </a:p>
          <a:p>
            <a:pPr marL="228600" lvl="0" indent="-228600" algn="l" rtl="0">
              <a:lnSpc>
                <a:spcPct val="90000"/>
              </a:lnSpc>
              <a:spcBef>
                <a:spcPts val="2200"/>
              </a:spcBef>
              <a:spcAft>
                <a:spcPts val="0"/>
              </a:spcAft>
              <a:buClr>
                <a:srgbClr val="000000"/>
              </a:buClr>
              <a:buSzPct val="100000"/>
              <a:buNone/>
            </a:pPr>
            <a:r>
              <a:rPr lang="en-US" sz="2900">
                <a:solidFill>
                  <a:srgbClr val="000000"/>
                </a:solidFill>
              </a:rPr>
              <a:t>Note: 1 milliliter = 1 cubic centimeter so density units are also (g/cc)</a:t>
            </a:r>
            <a:endParaRPr/>
          </a:p>
          <a:p>
            <a:pPr marL="0" lvl="0" indent="0" algn="l" rtl="0">
              <a:lnSpc>
                <a:spcPct val="90000"/>
              </a:lnSpc>
              <a:spcBef>
                <a:spcPts val="2200"/>
              </a:spcBef>
              <a:spcAft>
                <a:spcPts val="0"/>
              </a:spcAft>
              <a:buClr>
                <a:srgbClr val="000000"/>
              </a:buClr>
              <a:buSzPct val="100000"/>
              <a:buNone/>
            </a:pPr>
            <a:r>
              <a:rPr lang="en-US" sz="2900">
                <a:solidFill>
                  <a:srgbClr val="000000"/>
                </a:solidFill>
              </a:rPr>
              <a:t>The term “Sample Bulk Density” is used in GLOBE to distinguish this quantity from the bulk density measured following the Bulk Density Protocol, which requires sieving the dry sample and measuring the weight and volume of any rocks and sticks in the sample. </a:t>
            </a:r>
            <a:endParaRPr/>
          </a:p>
          <a:p>
            <a:pPr marL="228600" lvl="0" indent="-90804" algn="ctr" rtl="0">
              <a:lnSpc>
                <a:spcPct val="90000"/>
              </a:lnSpc>
              <a:spcBef>
                <a:spcPts val="2200"/>
              </a:spcBef>
              <a:spcAft>
                <a:spcPts val="0"/>
              </a:spcAft>
              <a:buClr>
                <a:schemeClr val="dk1"/>
              </a:buClr>
              <a:buSzPct val="100000"/>
              <a:buNone/>
            </a:pPr>
            <a:endParaRPr>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51" name="Google Shape;451;p36"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452" name="Google Shape;452;p36" descr="Menu: How to do the lab measurements"/>
          <p:cNvPicPr preferRelativeResize="0"/>
          <p:nvPr/>
        </p:nvPicPr>
        <p:blipFill rotWithShape="1">
          <a:blip r:embed="rId4">
            <a:alphaModFix/>
          </a:blip>
          <a:srcRect/>
          <a:stretch/>
        </p:blipFill>
        <p:spPr>
          <a:xfrm>
            <a:off x="0" y="997825"/>
            <a:ext cx="1467996" cy="5860175"/>
          </a:xfrm>
          <a:prstGeom prst="rect">
            <a:avLst/>
          </a:prstGeom>
          <a:noFill/>
          <a:ln>
            <a:noFill/>
          </a:ln>
        </p:spPr>
      </p:pic>
      <p:sp>
        <p:nvSpPr>
          <p:cNvPr id="453" name="Title"/>
          <p:cNvSpPr txBox="1">
            <a:spLocks noGrp="1"/>
          </p:cNvSpPr>
          <p:nvPr>
            <p:ph type="title"/>
          </p:nvPr>
        </p:nvSpPr>
        <p:spPr>
          <a:xfrm>
            <a:off x="1239716" y="684482"/>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200"/>
              <a:buFont typeface="Calibri"/>
              <a:buNone/>
            </a:pPr>
            <a:r>
              <a:rPr lang="en-US" sz="3200">
                <a:solidFill>
                  <a:srgbClr val="000000"/>
                </a:solidFill>
              </a:rPr>
              <a:t>Calculating Volumetric Soil Moisture Content</a:t>
            </a:r>
            <a:endParaRPr/>
          </a:p>
        </p:txBody>
      </p:sp>
      <p:sp>
        <p:nvSpPr>
          <p:cNvPr id="454" name="Google Shape;454;p36" descr="SMAP measures volumetric soil moisture content, so the GLOBE gravimetric soil moisture content data must be converted for comparison with the satellite data:  Volumetric soil moisture content= volume of water divided by volume of soi. The density of water  is approximately 1 g/ ml.  The volume of water  is equal to the mass of water divided by the density of water. So, the water volume in milliliters or cubic centimenters is equal to the water mass in grams. "/>
          <p:cNvSpPr txBox="1">
            <a:spLocks noGrp="1"/>
          </p:cNvSpPr>
          <p:nvPr>
            <p:ph type="body" idx="1"/>
          </p:nvPr>
        </p:nvSpPr>
        <p:spPr>
          <a:xfrm>
            <a:off x="1593286" y="1752242"/>
            <a:ext cx="7251776" cy="4824403"/>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rgbClr val="000000"/>
              </a:buClr>
              <a:buSzPct val="100000"/>
              <a:buChar char="•"/>
            </a:pPr>
            <a:r>
              <a:rPr lang="en-US">
                <a:solidFill>
                  <a:srgbClr val="000000"/>
                </a:solidFill>
              </a:rPr>
              <a:t>SMAP measures volumetric soil moisture content, so the GLOBE gravimetric soil moisture content data must be converted for comparison with the satellite data. </a:t>
            </a:r>
            <a:endParaRPr/>
          </a:p>
          <a:p>
            <a:pPr marL="0" lvl="0" indent="0" algn="ctr" rtl="0">
              <a:lnSpc>
                <a:spcPct val="90000"/>
              </a:lnSpc>
              <a:spcBef>
                <a:spcPts val="2200"/>
              </a:spcBef>
              <a:spcAft>
                <a:spcPts val="0"/>
              </a:spcAft>
              <a:buClr>
                <a:srgbClr val="000000"/>
              </a:buClr>
              <a:buSzPct val="100000"/>
              <a:buNone/>
            </a:pPr>
            <a:r>
              <a:rPr lang="en-US">
                <a:solidFill>
                  <a:srgbClr val="000000"/>
                </a:solidFill>
              </a:rPr>
              <a:t>Volumetric soil moisture content = Volume</a:t>
            </a:r>
            <a:r>
              <a:rPr lang="en-US" baseline="-25000">
                <a:solidFill>
                  <a:srgbClr val="000000"/>
                </a:solidFill>
              </a:rPr>
              <a:t>water</a:t>
            </a:r>
            <a:r>
              <a:rPr lang="en-US">
                <a:solidFill>
                  <a:srgbClr val="000000"/>
                </a:solidFill>
              </a:rPr>
              <a:t> / Volume</a:t>
            </a:r>
            <a:r>
              <a:rPr lang="en-US" baseline="-25000">
                <a:solidFill>
                  <a:srgbClr val="000000"/>
                </a:solidFill>
              </a:rPr>
              <a:t>soil</a:t>
            </a:r>
            <a:endParaRPr baseline="-25000">
              <a:solidFill>
                <a:srgbClr val="000000"/>
              </a:solidFill>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The density of water is approximately 1 g/ml.</a:t>
            </a:r>
            <a:endParaRPr/>
          </a:p>
          <a:p>
            <a:pPr marL="0" lvl="0" indent="0" algn="ctr" rtl="0">
              <a:lnSpc>
                <a:spcPct val="90000"/>
              </a:lnSpc>
              <a:spcBef>
                <a:spcPts val="2200"/>
              </a:spcBef>
              <a:spcAft>
                <a:spcPts val="0"/>
              </a:spcAft>
              <a:buClr>
                <a:srgbClr val="000000"/>
              </a:buClr>
              <a:buSzPct val="100000"/>
              <a:buNone/>
            </a:pPr>
            <a:r>
              <a:rPr lang="en-US">
                <a:solidFill>
                  <a:srgbClr val="000000"/>
                </a:solidFill>
              </a:rPr>
              <a:t>V</a:t>
            </a:r>
            <a:r>
              <a:rPr lang="en-US" baseline="-25000">
                <a:solidFill>
                  <a:srgbClr val="000000"/>
                </a:solidFill>
              </a:rPr>
              <a:t>water</a:t>
            </a:r>
            <a:r>
              <a:rPr lang="en-US">
                <a:solidFill>
                  <a:srgbClr val="000000"/>
                </a:solidFill>
              </a:rPr>
              <a:t> = Mass</a:t>
            </a:r>
            <a:r>
              <a:rPr lang="en-US" baseline="-25000">
                <a:solidFill>
                  <a:srgbClr val="000000"/>
                </a:solidFill>
              </a:rPr>
              <a:t>water</a:t>
            </a:r>
            <a:r>
              <a:rPr lang="en-US">
                <a:solidFill>
                  <a:srgbClr val="000000"/>
                </a:solidFill>
              </a:rPr>
              <a:t> / Density</a:t>
            </a:r>
            <a:r>
              <a:rPr lang="en-US" baseline="-25000">
                <a:solidFill>
                  <a:srgbClr val="000000"/>
                </a:solidFill>
              </a:rPr>
              <a:t>water</a:t>
            </a:r>
            <a:endParaRPr baseline="-25000">
              <a:solidFill>
                <a:srgbClr val="000000"/>
              </a:solidFill>
            </a:endParaRPr>
          </a:p>
          <a:p>
            <a:pPr marL="228600" lvl="0" indent="-228600" algn="l" rtl="0">
              <a:lnSpc>
                <a:spcPct val="90000"/>
              </a:lnSpc>
              <a:spcBef>
                <a:spcPts val="2200"/>
              </a:spcBef>
              <a:spcAft>
                <a:spcPts val="0"/>
              </a:spcAft>
              <a:buClr>
                <a:srgbClr val="000000"/>
              </a:buClr>
              <a:buSzPct val="100000"/>
              <a:buChar char="•"/>
            </a:pPr>
            <a:r>
              <a:rPr lang="en-US">
                <a:solidFill>
                  <a:srgbClr val="000000"/>
                </a:solidFill>
              </a:rPr>
              <a:t>So the water volume in milliliters or cubic centimeters is equal to the water mass in grams.</a:t>
            </a:r>
            <a:endParaRPr/>
          </a:p>
          <a:p>
            <a:pPr marL="0" lvl="0" indent="0" algn="ctr" rtl="0">
              <a:lnSpc>
                <a:spcPct val="90000"/>
              </a:lnSpc>
              <a:spcBef>
                <a:spcPts val="2200"/>
              </a:spcBef>
              <a:spcAft>
                <a:spcPts val="0"/>
              </a:spcAft>
              <a:buClr>
                <a:srgbClr val="000000"/>
              </a:buClr>
              <a:buSzPct val="100000"/>
              <a:buNone/>
            </a:pPr>
            <a:r>
              <a:rPr lang="en-US">
                <a:solidFill>
                  <a:srgbClr val="000000"/>
                </a:solidFill>
              </a:rPr>
              <a:t>Volume</a:t>
            </a:r>
            <a:r>
              <a:rPr lang="en-US" baseline="-25000">
                <a:solidFill>
                  <a:srgbClr val="000000"/>
                </a:solidFill>
              </a:rPr>
              <a:t>soil </a:t>
            </a:r>
            <a:r>
              <a:rPr lang="en-US">
                <a:solidFill>
                  <a:srgbClr val="000000"/>
                </a:solidFill>
              </a:rPr>
              <a:t>= (Mass</a:t>
            </a:r>
            <a:r>
              <a:rPr lang="en-US" baseline="-25000">
                <a:solidFill>
                  <a:srgbClr val="000000"/>
                </a:solidFill>
              </a:rPr>
              <a:t>dry </a:t>
            </a:r>
            <a:r>
              <a:rPr lang="en-US"/>
              <a:t>-</a:t>
            </a:r>
            <a:r>
              <a:rPr lang="en-US" baseline="-25000">
                <a:solidFill>
                  <a:srgbClr val="000000"/>
                </a:solidFill>
              </a:rPr>
              <a:t> </a:t>
            </a:r>
            <a:r>
              <a:rPr lang="en-US">
                <a:solidFill>
                  <a:srgbClr val="000000"/>
                </a:solidFill>
              </a:rPr>
              <a:t>Mass</a:t>
            </a:r>
            <a:r>
              <a:rPr lang="en-US" baseline="-25000">
                <a:solidFill>
                  <a:srgbClr val="000000"/>
                </a:solidFill>
              </a:rPr>
              <a:t>container</a:t>
            </a:r>
            <a:r>
              <a:rPr lang="en-US">
                <a:solidFill>
                  <a:srgbClr val="000000"/>
                </a:solidFill>
              </a:rPr>
              <a:t>) / Sample Bulk Density</a:t>
            </a:r>
            <a:r>
              <a:rPr lang="en-US" baseline="-25000">
                <a:solidFill>
                  <a:srgbClr val="000000"/>
                </a:solidFill>
              </a:rPr>
              <a:t>  </a:t>
            </a:r>
            <a:r>
              <a:rPr lang="en-US">
                <a:solidFill>
                  <a:srgbClr val="000000"/>
                </a:solidFill>
              </a:rPr>
              <a:t>(g/ml)</a:t>
            </a:r>
            <a:endParaRPr/>
          </a:p>
          <a:p>
            <a:pPr marL="0" lvl="0" indent="0" algn="ctr" rtl="0">
              <a:lnSpc>
                <a:spcPct val="90000"/>
              </a:lnSpc>
              <a:spcBef>
                <a:spcPts val="2200"/>
              </a:spcBef>
              <a:spcAft>
                <a:spcPts val="0"/>
              </a:spcAft>
              <a:buClr>
                <a:srgbClr val="000000"/>
              </a:buClr>
              <a:buSzPct val="100000"/>
              <a:buNone/>
            </a:pPr>
            <a:r>
              <a:rPr lang="en-US">
                <a:solidFill>
                  <a:srgbClr val="000000"/>
                </a:solidFill>
              </a:rPr>
              <a:t>OR</a:t>
            </a:r>
            <a:endParaRPr/>
          </a:p>
          <a:p>
            <a:pPr marL="0" lvl="0" indent="0" algn="ctr" rtl="0">
              <a:lnSpc>
                <a:spcPct val="90000"/>
              </a:lnSpc>
              <a:spcBef>
                <a:spcPts val="2200"/>
              </a:spcBef>
              <a:spcAft>
                <a:spcPts val="0"/>
              </a:spcAft>
              <a:buClr>
                <a:srgbClr val="000000"/>
              </a:buClr>
              <a:buSzPct val="100000"/>
              <a:buNone/>
            </a:pPr>
            <a:r>
              <a:rPr lang="en-US">
                <a:solidFill>
                  <a:srgbClr val="000000"/>
                </a:solidFill>
              </a:rPr>
              <a:t>Volumetric soil moisture content = Volume</a:t>
            </a:r>
            <a:r>
              <a:rPr lang="en-US" baseline="-25000">
                <a:solidFill>
                  <a:srgbClr val="000000"/>
                </a:solidFill>
              </a:rPr>
              <a:t>water</a:t>
            </a:r>
            <a:r>
              <a:rPr lang="en-US">
                <a:solidFill>
                  <a:srgbClr val="000000"/>
                </a:solidFill>
              </a:rPr>
              <a:t> / Volume</a:t>
            </a:r>
            <a:r>
              <a:rPr lang="en-US" baseline="-25000">
                <a:solidFill>
                  <a:srgbClr val="000000"/>
                </a:solidFill>
              </a:rPr>
              <a:t>can</a:t>
            </a:r>
            <a:endParaRPr/>
          </a:p>
          <a:p>
            <a:pPr marL="228600" lvl="0" indent="-104140" algn="ctr" rtl="0">
              <a:lnSpc>
                <a:spcPct val="90000"/>
              </a:lnSpc>
              <a:spcBef>
                <a:spcPts val="2200"/>
              </a:spcBef>
              <a:spcAft>
                <a:spcPts val="0"/>
              </a:spcAft>
              <a:buClr>
                <a:schemeClr val="dk1"/>
              </a:buClr>
              <a:buSzPct val="100000"/>
              <a:buNone/>
            </a:pPr>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2" name="Google Shape;451;p36" descr="SMAP Soil Moisture Protocol">
            <a:extLst>
              <a:ext uri="{FF2B5EF4-FFF2-40B4-BE49-F238E27FC236}">
                <a16:creationId xmlns:a16="http://schemas.microsoft.com/office/drawing/2014/main" id="{1E83A237-1F03-D120-4686-EC3A4D933349}"/>
              </a:ext>
            </a:extLst>
          </p:cNvPr>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3" name="Google Shape;461;p37" descr="Menu: How to report these data to GLOBE">
            <a:extLst>
              <a:ext uri="{FF2B5EF4-FFF2-40B4-BE49-F238E27FC236}">
                <a16:creationId xmlns:a16="http://schemas.microsoft.com/office/drawing/2014/main" id="{499380FB-B115-F02D-EB2B-E8BB79DC37AA}"/>
              </a:ext>
            </a:extLst>
          </p:cNvPr>
          <p:cNvPicPr preferRelativeResize="0"/>
          <p:nvPr/>
        </p:nvPicPr>
        <p:blipFill rotWithShape="1">
          <a:blip r:embed="rId4">
            <a:alphaModFix/>
          </a:blip>
          <a:srcRect/>
          <a:stretch/>
        </p:blipFill>
        <p:spPr>
          <a:xfrm>
            <a:off x="17584" y="997824"/>
            <a:ext cx="1477218" cy="5860176"/>
          </a:xfrm>
          <a:prstGeom prst="rect">
            <a:avLst/>
          </a:prstGeom>
          <a:noFill/>
          <a:ln>
            <a:noFill/>
          </a:ln>
        </p:spPr>
      </p:pic>
      <p:sp>
        <p:nvSpPr>
          <p:cNvPr id="368" name="Title"/>
          <p:cNvSpPr txBox="1">
            <a:spLocks noGrp="1"/>
          </p:cNvSpPr>
          <p:nvPr>
            <p:ph type="title"/>
          </p:nvPr>
        </p:nvSpPr>
        <p:spPr>
          <a:xfrm>
            <a:off x="1619519" y="697211"/>
            <a:ext cx="7886700" cy="1325563"/>
          </a:xfrm>
          <a:prstGeom prst="rect">
            <a:avLst/>
          </a:prstGeom>
          <a:noFill/>
          <a:ln>
            <a:noFill/>
          </a:ln>
        </p:spPr>
        <p:txBody>
          <a:bodyPr spcFirstLastPara="1" wrap="square" lIns="91425" tIns="45700" rIns="91425" bIns="45700" anchor="ctr" anchorCtr="0">
            <a:normAutofit/>
          </a:bodyPr>
          <a:lstStyle/>
          <a:p>
            <a:pPr lvl="0">
              <a:buClr>
                <a:srgbClr val="48340C"/>
              </a:buClr>
              <a:buSzPts val="2800"/>
            </a:pPr>
            <a:r>
              <a:rPr lang="en-US" sz="3200" dirty="0">
                <a:solidFill>
                  <a:srgbClr val="000000"/>
                </a:solidFill>
              </a:rPr>
              <a:t>Reporting Data to GLOBE</a:t>
            </a:r>
            <a:endParaRPr sz="3200" dirty="0"/>
          </a:p>
        </p:txBody>
      </p:sp>
      <p:sp>
        <p:nvSpPr>
          <p:cNvPr id="4" name="TextBox 3">
            <a:extLst>
              <a:ext uri="{FF2B5EF4-FFF2-40B4-BE49-F238E27FC236}">
                <a16:creationId xmlns:a16="http://schemas.microsoft.com/office/drawing/2014/main" id="{FD8C8827-FED3-27DF-5F7A-407BEC94096E}"/>
              </a:ext>
            </a:extLst>
          </p:cNvPr>
          <p:cNvSpPr txBox="1"/>
          <p:nvPr/>
        </p:nvSpPr>
        <p:spPr>
          <a:xfrm>
            <a:off x="1494802" y="1695036"/>
            <a:ext cx="5614577" cy="2534027"/>
          </a:xfrm>
          <a:prstGeom prst="rect">
            <a:avLst/>
          </a:prstGeom>
          <a:noFill/>
        </p:spPr>
        <p:txBody>
          <a:bodyPr wrap="square">
            <a:spAutoFit/>
          </a:bodyPr>
          <a:lstStyle/>
          <a:p>
            <a:pPr algn="just" rtl="0">
              <a:buNone/>
            </a:pPr>
            <a:r>
              <a:rPr lang="en-US" sz="1400" b="1" i="0" u="none" strike="noStrike" dirty="0">
                <a:solidFill>
                  <a:srgbClr val="000000"/>
                </a:solidFill>
                <a:effectLst/>
                <a:latin typeface="Arial" panose="020B0604020202020204" pitchFamily="34" charset="0"/>
              </a:rPr>
              <a:t>Two Options for Uploading Data:</a:t>
            </a:r>
            <a:endParaRPr lang="en-US" b="0" dirty="0">
              <a:effectLst/>
            </a:endParaRPr>
          </a:p>
          <a:p>
            <a:pPr algn="just" rtl="0">
              <a:spcBef>
                <a:spcPts val="360"/>
              </a:spcBef>
              <a:buNone/>
            </a:pPr>
            <a:r>
              <a:rPr lang="en-US" sz="1400" b="0" i="0" u="none" strike="noStrike" dirty="0">
                <a:solidFill>
                  <a:srgbClr val="000000"/>
                </a:solidFill>
                <a:effectLst/>
                <a:latin typeface="Arial" panose="020B0604020202020204" pitchFamily="34" charset="0"/>
              </a:rPr>
              <a:t>These methods all allow users to submit environmental data – collected at defined sites, according to protocol, and using approved instrumentation – for entry into the official GLOBE science database.</a:t>
            </a:r>
            <a:endParaRPr lang="en-US" dirty="0"/>
          </a:p>
          <a:p>
            <a:pPr algn="just" rtl="0">
              <a:spcBef>
                <a:spcPts val="360"/>
              </a:spcBef>
              <a:buNone/>
            </a:pPr>
            <a:endParaRPr lang="en-US" sz="1400" b="0" i="0" u="none" strike="noStrike" dirty="0">
              <a:solidFill>
                <a:srgbClr val="000000"/>
              </a:solidFill>
              <a:effectLst/>
              <a:latin typeface="Arial" panose="020B0604020202020204" pitchFamily="34" charset="0"/>
            </a:endParaRPr>
          </a:p>
          <a:p>
            <a:pPr marL="342900" indent="-342900" algn="just" rtl="0">
              <a:spcBef>
                <a:spcPts val="360"/>
              </a:spcBef>
              <a:buAutoNum type="arabicPeriod"/>
            </a:pPr>
            <a:r>
              <a:rPr lang="en-US" sz="1400" b="0" i="0" u="none" strike="noStrike" dirty="0">
                <a:solidFill>
                  <a:srgbClr val="000000"/>
                </a:solidFill>
                <a:effectLst/>
                <a:latin typeface="Arial" panose="020B0604020202020204" pitchFamily="34" charset="0"/>
              </a:rPr>
              <a:t>Download the GLOBE Observer mobile app from the </a:t>
            </a:r>
            <a:r>
              <a:rPr lang="en-US" sz="1400" b="0" i="0" u="sng" strike="noStrike" dirty="0">
                <a:solidFill>
                  <a:srgbClr val="000000"/>
                </a:solidFill>
                <a:effectLst/>
                <a:latin typeface="Arial" panose="020B0604020202020204" pitchFamily="34" charset="0"/>
                <a:hlinkClick r:id="rId5"/>
              </a:rPr>
              <a:t>App Store.</a:t>
            </a:r>
            <a:endParaRPr lang="en-US" sz="1400" b="0" i="0" u="sng" strike="noStrike" dirty="0">
              <a:solidFill>
                <a:srgbClr val="000000"/>
              </a:solidFill>
              <a:effectLst/>
              <a:latin typeface="Arial" panose="020B0604020202020204" pitchFamily="34" charset="0"/>
            </a:endParaRPr>
          </a:p>
          <a:p>
            <a:pPr marL="342900" indent="-342900" algn="just" rtl="0">
              <a:spcBef>
                <a:spcPts val="360"/>
              </a:spcBef>
              <a:buAutoNum type="arabicPeriod"/>
            </a:pPr>
            <a:endParaRPr lang="en-US" sz="1600" dirty="0">
              <a:latin typeface="Arial" panose="020B0604020202020204" pitchFamily="34" charset="0"/>
            </a:endParaRPr>
          </a:p>
          <a:p>
            <a:pPr marL="342900" indent="-342900" algn="just" rtl="0">
              <a:spcBef>
                <a:spcPts val="360"/>
              </a:spcBef>
              <a:buAutoNum type="arabicPeriod"/>
            </a:pPr>
            <a:r>
              <a:rPr lang="en-US" sz="1400" b="0" i="0" u="sng" strike="noStrike" dirty="0">
                <a:solidFill>
                  <a:srgbClr val="000000"/>
                </a:solidFill>
                <a:effectLst/>
                <a:latin typeface="Arial" panose="020B0604020202020204" pitchFamily="34" charset="0"/>
                <a:hlinkClick r:id="rId6"/>
              </a:rPr>
              <a:t>Data Entry</a:t>
            </a:r>
            <a:r>
              <a:rPr lang="en-US" sz="1400" b="0" i="0" u="none" strike="noStrike" dirty="0">
                <a:solidFill>
                  <a:srgbClr val="000000"/>
                </a:solidFill>
                <a:effectLst/>
                <a:latin typeface="Arial" panose="020B0604020202020204" pitchFamily="34" charset="0"/>
              </a:rPr>
              <a:t>: Visit </a:t>
            </a:r>
            <a:r>
              <a:rPr lang="en-US" sz="1400" b="0" i="0" u="sng" strike="noStrike" dirty="0">
                <a:solidFill>
                  <a:srgbClr val="000000"/>
                </a:solidFill>
                <a:effectLst/>
                <a:latin typeface="Arial" panose="020B0604020202020204" pitchFamily="34" charset="0"/>
                <a:hlinkClick r:id="rId7"/>
              </a:rPr>
              <a:t>globe.gov</a:t>
            </a:r>
            <a:r>
              <a:rPr lang="en-US" sz="1400" b="0" i="0" u="none" strike="noStrike" dirty="0">
                <a:solidFill>
                  <a:srgbClr val="000000"/>
                </a:solidFill>
                <a:effectLst/>
                <a:latin typeface="Arial" panose="020B0604020202020204" pitchFamily="34" charset="0"/>
              </a:rPr>
              <a:t>, click on the “GLOBE Data” tab, then underneath “Data Entry” click on “Data Entry – New Desktop Forms”.</a:t>
            </a:r>
            <a:endParaRPr lang="en-US" sz="1600" b="0" i="0" u="none" strike="noStrike" dirty="0">
              <a:solidFill>
                <a:srgbClr val="000000"/>
              </a:solidFill>
              <a:effectLst/>
              <a:latin typeface="Arial" panose="020B0604020202020204" pitchFamily="34" charset="0"/>
            </a:endParaRPr>
          </a:p>
        </p:txBody>
      </p:sp>
      <p:pic>
        <p:nvPicPr>
          <p:cNvPr id="5" name="Picture 1" descr="Icon of the GLOBE Observer App.">
            <a:extLst>
              <a:ext uri="{FF2B5EF4-FFF2-40B4-BE49-F238E27FC236}">
                <a16:creationId xmlns:a16="http://schemas.microsoft.com/office/drawing/2014/main" id="{C3A97DC9-9E9C-C894-7687-4DFDE20C70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331" y="2269241"/>
            <a:ext cx="1463725" cy="1463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showing where to find the data entry page on globe.gov. Click the GLOBE Data tab, then under Data Entry, click “Data Entry - New Desktop Forms”.">
            <a:extLst>
              <a:ext uri="{FF2B5EF4-FFF2-40B4-BE49-F238E27FC236}">
                <a16:creationId xmlns:a16="http://schemas.microsoft.com/office/drawing/2014/main" id="{A6383356-1AD9-8C6D-9C52-3ADF5426D5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0352" y="4213164"/>
            <a:ext cx="6172842" cy="224194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8F3B5B07-6490-9DC5-3071-4B5812A3A815}"/>
              </a:ext>
              <a:ext uri="{C183D7F6-B498-43B3-948B-1728B52AA6E4}">
                <adec:decorative xmlns:adec="http://schemas.microsoft.com/office/drawing/2017/decorative" val="0"/>
              </a:ext>
            </a:extLst>
          </p:cNvPr>
          <p:cNvCxnSpPr>
            <a:cxnSpLocks/>
          </p:cNvCxnSpPr>
          <p:nvPr/>
        </p:nvCxnSpPr>
        <p:spPr>
          <a:xfrm flipV="1">
            <a:off x="7031251" y="3018864"/>
            <a:ext cx="479892" cy="1055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B5AD7DE-1EEE-B9D8-55CC-B3EC5CB0D300}"/>
              </a:ext>
              <a:ext uri="{C183D7F6-B498-43B3-948B-1728B52AA6E4}">
                <adec:decorative xmlns:adec="http://schemas.microsoft.com/office/drawing/2017/decorative" val="0"/>
              </a:ext>
            </a:extLst>
          </p:cNvPr>
          <p:cNvCxnSpPr>
            <a:cxnSpLocks/>
          </p:cNvCxnSpPr>
          <p:nvPr/>
        </p:nvCxnSpPr>
        <p:spPr>
          <a:xfrm flipH="1">
            <a:off x="3671363" y="3966697"/>
            <a:ext cx="808074" cy="12403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EDBEED4-5A09-8C96-1A9E-AB4A202B6473}"/>
              </a:ext>
              <a:ext uri="{C183D7F6-B498-43B3-948B-1728B52AA6E4}">
                <adec:decorative xmlns:adec="http://schemas.microsoft.com/office/drawing/2017/decorative" val="1"/>
              </a:ext>
            </a:extLst>
          </p:cNvPr>
          <p:cNvSpPr/>
          <p:nvPr/>
        </p:nvSpPr>
        <p:spPr>
          <a:xfrm>
            <a:off x="3319222" y="5383335"/>
            <a:ext cx="1261224" cy="172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33488255-6274-8F60-77E1-F0732EAFE4D3}"/>
            </a:ext>
          </a:extLst>
        </p:cNvPr>
        <p:cNvGrpSpPr/>
        <p:nvPr/>
      </p:nvGrpSpPr>
      <p:grpSpPr>
        <a:xfrm>
          <a:off x="0" y="0"/>
          <a:ext cx="0" cy="0"/>
          <a:chOff x="0" y="0"/>
          <a:chExt cx="0" cy="0"/>
        </a:xfrm>
      </p:grpSpPr>
      <p:sp>
        <p:nvSpPr>
          <p:cNvPr id="365" name="Google Shape;365;p29">
            <a:extLst>
              <a:ext uri="{FF2B5EF4-FFF2-40B4-BE49-F238E27FC236}">
                <a16:creationId xmlns:a16="http://schemas.microsoft.com/office/drawing/2014/main" id="{CB497E69-F151-1673-B8D9-8C71729E27B1}"/>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2" name="Google Shape;451;p36" descr="SMAP Soil Moisture Protocol">
            <a:extLst>
              <a:ext uri="{FF2B5EF4-FFF2-40B4-BE49-F238E27FC236}">
                <a16:creationId xmlns:a16="http://schemas.microsoft.com/office/drawing/2014/main" id="{3E5BFFA1-9CBA-CFB5-8BF5-834486B901E4}"/>
              </a:ext>
            </a:extLst>
          </p:cNvPr>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3" name="Google Shape;461;p37" descr="Menu: How to report these data to GLOBE">
            <a:extLst>
              <a:ext uri="{FF2B5EF4-FFF2-40B4-BE49-F238E27FC236}">
                <a16:creationId xmlns:a16="http://schemas.microsoft.com/office/drawing/2014/main" id="{6A58BB59-0996-EB19-4B51-4F81566A4F20}"/>
              </a:ext>
            </a:extLst>
          </p:cNvPr>
          <p:cNvPicPr preferRelativeResize="0"/>
          <p:nvPr/>
        </p:nvPicPr>
        <p:blipFill rotWithShape="1">
          <a:blip r:embed="rId4">
            <a:alphaModFix/>
          </a:blip>
          <a:srcRect/>
          <a:stretch/>
        </p:blipFill>
        <p:spPr>
          <a:xfrm>
            <a:off x="17584" y="997824"/>
            <a:ext cx="1477218" cy="5860176"/>
          </a:xfrm>
          <a:prstGeom prst="rect">
            <a:avLst/>
          </a:prstGeom>
          <a:noFill/>
          <a:ln>
            <a:noFill/>
          </a:ln>
        </p:spPr>
      </p:pic>
      <p:sp>
        <p:nvSpPr>
          <p:cNvPr id="368" name="Title">
            <a:extLst>
              <a:ext uri="{FF2B5EF4-FFF2-40B4-BE49-F238E27FC236}">
                <a16:creationId xmlns:a16="http://schemas.microsoft.com/office/drawing/2014/main" id="{13D4C151-AB87-4BFC-4BEB-E689FB6714B5}"/>
              </a:ext>
            </a:extLst>
          </p:cNvPr>
          <p:cNvSpPr txBox="1">
            <a:spLocks noGrp="1"/>
          </p:cNvSpPr>
          <p:nvPr>
            <p:ph type="title"/>
          </p:nvPr>
        </p:nvSpPr>
        <p:spPr>
          <a:xfrm>
            <a:off x="1619519" y="697211"/>
            <a:ext cx="7886700" cy="1325563"/>
          </a:xfrm>
          <a:prstGeom prst="rect">
            <a:avLst/>
          </a:prstGeom>
          <a:noFill/>
          <a:ln>
            <a:noFill/>
          </a:ln>
        </p:spPr>
        <p:txBody>
          <a:bodyPr spcFirstLastPara="1" wrap="square" lIns="91425" tIns="45700" rIns="91425" bIns="45700" anchor="ctr" anchorCtr="0">
            <a:normAutofit/>
          </a:bodyPr>
          <a:lstStyle/>
          <a:p>
            <a:pPr lvl="0">
              <a:buClr>
                <a:srgbClr val="48340C"/>
              </a:buClr>
              <a:buSzPts val="2800"/>
            </a:pPr>
            <a:r>
              <a:rPr lang="en-US" sz="3200" dirty="0">
                <a:solidFill>
                  <a:srgbClr val="000000"/>
                </a:solidFill>
              </a:rPr>
              <a:t>SMAP Soil Moisture Site Creation</a:t>
            </a:r>
            <a:endParaRPr sz="3200" dirty="0"/>
          </a:p>
        </p:txBody>
      </p:sp>
      <p:sp>
        <p:nvSpPr>
          <p:cNvPr id="13" name="TextBox 12">
            <a:extLst>
              <a:ext uri="{FF2B5EF4-FFF2-40B4-BE49-F238E27FC236}">
                <a16:creationId xmlns:a16="http://schemas.microsoft.com/office/drawing/2014/main" id="{F79513DF-0465-048B-BD09-E2140FC6A396}"/>
              </a:ext>
            </a:extLst>
          </p:cNvPr>
          <p:cNvSpPr txBox="1"/>
          <p:nvPr/>
        </p:nvSpPr>
        <p:spPr>
          <a:xfrm>
            <a:off x="6395134" y="2022774"/>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If this is your first time making Soil Moisture or Temperature observations at this location, you will need to create a new site before entering data. </a:t>
            </a:r>
          </a:p>
        </p:txBody>
      </p:sp>
      <p:sp>
        <p:nvSpPr>
          <p:cNvPr id="10" name="TextBox 9">
            <a:extLst>
              <a:ext uri="{FF2B5EF4-FFF2-40B4-BE49-F238E27FC236}">
                <a16:creationId xmlns:a16="http://schemas.microsoft.com/office/drawing/2014/main" id="{55015D99-28CB-3166-0EE4-C0D9B85EF9C8}"/>
              </a:ext>
            </a:extLst>
          </p:cNvPr>
          <p:cNvSpPr txBox="1"/>
          <p:nvPr/>
        </p:nvSpPr>
        <p:spPr>
          <a:xfrm>
            <a:off x="6395134" y="4123875"/>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Open the GLOBE Observer App and 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“Create/Edit My Sites”</a:t>
            </a:r>
          </a:p>
        </p:txBody>
      </p:sp>
      <p:pic>
        <p:nvPicPr>
          <p:cNvPr id="7" name="Picture 6" descr="Screenshot showing the GLOBE Observer App homepage. Select “Data Entry” to record data.">
            <a:extLst>
              <a:ext uri="{FF2B5EF4-FFF2-40B4-BE49-F238E27FC236}">
                <a16:creationId xmlns:a16="http://schemas.microsoft.com/office/drawing/2014/main" id="{60E4D62D-F247-74AF-657B-B2A9B9B2E4B1}"/>
              </a:ext>
            </a:extLst>
          </p:cNvPr>
          <p:cNvPicPr>
            <a:picLocks noChangeAspect="1"/>
          </p:cNvPicPr>
          <p:nvPr/>
        </p:nvPicPr>
        <p:blipFill>
          <a:blip r:embed="rId5"/>
          <a:stretch>
            <a:fillRect/>
          </a:stretch>
        </p:blipFill>
        <p:spPr>
          <a:xfrm>
            <a:off x="1619519" y="1695036"/>
            <a:ext cx="2294228" cy="4662225"/>
          </a:xfrm>
          <a:prstGeom prst="rect">
            <a:avLst/>
          </a:prstGeom>
        </p:spPr>
      </p:pic>
      <p:pic>
        <p:nvPicPr>
          <p:cNvPr id="9" name="Picture 8" descr="Screenshot showing the GLOBE Observer app Data Entry page. Select “Create/Edit My Sites” to create a new soil moisture site.">
            <a:extLst>
              <a:ext uri="{FF2B5EF4-FFF2-40B4-BE49-F238E27FC236}">
                <a16:creationId xmlns:a16="http://schemas.microsoft.com/office/drawing/2014/main" id="{27A5788B-E519-9A10-9B62-A2DE3452CE45}"/>
              </a:ext>
            </a:extLst>
          </p:cNvPr>
          <p:cNvPicPr>
            <a:picLocks noChangeAspect="1"/>
          </p:cNvPicPr>
          <p:nvPr/>
        </p:nvPicPr>
        <p:blipFill>
          <a:blip r:embed="rId6"/>
          <a:stretch>
            <a:fillRect/>
          </a:stretch>
        </p:blipFill>
        <p:spPr>
          <a:xfrm>
            <a:off x="4005509" y="1695036"/>
            <a:ext cx="2297863" cy="4662225"/>
          </a:xfrm>
          <a:prstGeom prst="rect">
            <a:avLst/>
          </a:prstGeom>
        </p:spPr>
      </p:pic>
    </p:spTree>
    <p:extLst>
      <p:ext uri="{BB962C8B-B14F-4D97-AF65-F5344CB8AC3E}">
        <p14:creationId xmlns:p14="http://schemas.microsoft.com/office/powerpoint/2010/main" val="3812477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7F010D2D-B85A-1338-326C-BFBCAC477F2C}"/>
            </a:ext>
          </a:extLst>
        </p:cNvPr>
        <p:cNvGrpSpPr/>
        <p:nvPr/>
      </p:nvGrpSpPr>
      <p:grpSpPr>
        <a:xfrm>
          <a:off x="0" y="0"/>
          <a:ext cx="0" cy="0"/>
          <a:chOff x="0" y="0"/>
          <a:chExt cx="0" cy="0"/>
        </a:xfrm>
      </p:grpSpPr>
      <p:sp>
        <p:nvSpPr>
          <p:cNvPr id="365" name="Google Shape;365;p29">
            <a:extLst>
              <a:ext uri="{FF2B5EF4-FFF2-40B4-BE49-F238E27FC236}">
                <a16:creationId xmlns:a16="http://schemas.microsoft.com/office/drawing/2014/main" id="{F84053DD-E224-B5FB-CC71-ACD8BA97B000}"/>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dirty="0"/>
          </a:p>
        </p:txBody>
      </p:sp>
      <p:pic>
        <p:nvPicPr>
          <p:cNvPr id="2" name="Google Shape;451;p36" descr="SMAP Soil Moisture Protocol">
            <a:extLst>
              <a:ext uri="{FF2B5EF4-FFF2-40B4-BE49-F238E27FC236}">
                <a16:creationId xmlns:a16="http://schemas.microsoft.com/office/drawing/2014/main" id="{239B01A0-F474-9769-C255-80F6A1939888}"/>
              </a:ext>
            </a:extLst>
          </p:cNvPr>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3" name="Google Shape;461;p37" descr="Menu: How to report these data to GLOBE">
            <a:extLst>
              <a:ext uri="{FF2B5EF4-FFF2-40B4-BE49-F238E27FC236}">
                <a16:creationId xmlns:a16="http://schemas.microsoft.com/office/drawing/2014/main" id="{74F91CB1-91CA-A498-7E6F-C27BF9A897D9}"/>
              </a:ext>
            </a:extLst>
          </p:cNvPr>
          <p:cNvPicPr preferRelativeResize="0"/>
          <p:nvPr/>
        </p:nvPicPr>
        <p:blipFill rotWithShape="1">
          <a:blip r:embed="rId4">
            <a:alphaModFix/>
          </a:blip>
          <a:srcRect/>
          <a:stretch/>
        </p:blipFill>
        <p:spPr>
          <a:xfrm>
            <a:off x="17584" y="997824"/>
            <a:ext cx="1477218" cy="5860176"/>
          </a:xfrm>
          <a:prstGeom prst="rect">
            <a:avLst/>
          </a:prstGeom>
          <a:noFill/>
          <a:ln>
            <a:noFill/>
          </a:ln>
        </p:spPr>
      </p:pic>
      <p:sp>
        <p:nvSpPr>
          <p:cNvPr id="368" name="Title">
            <a:extLst>
              <a:ext uri="{FF2B5EF4-FFF2-40B4-BE49-F238E27FC236}">
                <a16:creationId xmlns:a16="http://schemas.microsoft.com/office/drawing/2014/main" id="{E7CC4FCE-2CCA-EC5C-8412-F9453387C752}"/>
              </a:ext>
            </a:extLst>
          </p:cNvPr>
          <p:cNvSpPr txBox="1">
            <a:spLocks noGrp="1"/>
          </p:cNvSpPr>
          <p:nvPr>
            <p:ph type="title"/>
          </p:nvPr>
        </p:nvSpPr>
        <p:spPr>
          <a:xfrm>
            <a:off x="1619519" y="697211"/>
            <a:ext cx="7886700" cy="1325563"/>
          </a:xfrm>
          <a:prstGeom prst="rect">
            <a:avLst/>
          </a:prstGeom>
          <a:noFill/>
          <a:ln>
            <a:noFill/>
          </a:ln>
        </p:spPr>
        <p:txBody>
          <a:bodyPr spcFirstLastPara="1" wrap="square" lIns="91425" tIns="45700" rIns="91425" bIns="45700" anchor="ctr" anchorCtr="0">
            <a:normAutofit/>
          </a:bodyPr>
          <a:lstStyle/>
          <a:p>
            <a:pPr lvl="0">
              <a:buClr>
                <a:srgbClr val="48340C"/>
              </a:buClr>
              <a:buSzPts val="2800"/>
            </a:pPr>
            <a:r>
              <a:rPr lang="en-US" sz="3200" dirty="0">
                <a:solidFill>
                  <a:srgbClr val="000000"/>
                </a:solidFill>
              </a:rPr>
              <a:t>SMAP Soil Moisture Site Creation</a:t>
            </a:r>
            <a:endParaRPr sz="3200" dirty="0"/>
          </a:p>
        </p:txBody>
      </p:sp>
      <p:sp>
        <p:nvSpPr>
          <p:cNvPr id="10" name="TextBox 9">
            <a:extLst>
              <a:ext uri="{FF2B5EF4-FFF2-40B4-BE49-F238E27FC236}">
                <a16:creationId xmlns:a16="http://schemas.microsoft.com/office/drawing/2014/main" id="{1C477519-EE28-FA6B-2F94-28D6543FC28E}"/>
              </a:ext>
            </a:extLst>
          </p:cNvPr>
          <p:cNvSpPr txBox="1"/>
          <p:nvPr/>
        </p:nvSpPr>
        <p:spPr>
          <a:xfrm>
            <a:off x="4572000" y="2305615"/>
            <a:ext cx="4056324"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a name for your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map box to make sure the green popup is in the correct site location.</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you used a separate GPS device to locate your site, you can enter the coordinates manually.</a:t>
            </a:r>
          </a:p>
          <a:p>
            <a:endParaRPr lang="en-US" sz="2000" dirty="0">
              <a:latin typeface="Calibri" panose="020F0502020204030204" pitchFamily="34" charset="0"/>
              <a:cs typeface="Calibri" panose="020F0502020204030204" pitchFamily="34" charset="0"/>
            </a:endParaRPr>
          </a:p>
        </p:txBody>
      </p:sp>
      <p:pic>
        <p:nvPicPr>
          <p:cNvPr id="7" name="Picture 6" descr="Screenshot showing the Site Location page. Enter a site name and check the location information.">
            <a:extLst>
              <a:ext uri="{FF2B5EF4-FFF2-40B4-BE49-F238E27FC236}">
                <a16:creationId xmlns:a16="http://schemas.microsoft.com/office/drawing/2014/main" id="{AD5EAAF0-7084-42E4-3E70-D911F40904A8}"/>
              </a:ext>
            </a:extLst>
          </p:cNvPr>
          <p:cNvPicPr>
            <a:picLocks noChangeAspect="1"/>
          </p:cNvPicPr>
          <p:nvPr/>
        </p:nvPicPr>
        <p:blipFill>
          <a:blip r:embed="rId5"/>
          <a:srcRect/>
          <a:stretch/>
        </p:blipFill>
        <p:spPr>
          <a:xfrm>
            <a:off x="2138804" y="1695036"/>
            <a:ext cx="2292396" cy="4662225"/>
          </a:xfrm>
          <a:prstGeom prst="rect">
            <a:avLst/>
          </a:prstGeom>
        </p:spPr>
      </p:pic>
    </p:spTree>
    <p:extLst>
      <p:ext uri="{BB962C8B-B14F-4D97-AF65-F5344CB8AC3E}">
        <p14:creationId xmlns:p14="http://schemas.microsoft.com/office/powerpoint/2010/main" val="26880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16" name="Google Shape;116;p4"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17" name="Google Shape;117;p4" descr="Menu: Why measure soil moisture?"/>
          <p:cNvPicPr preferRelativeResize="0"/>
          <p:nvPr/>
        </p:nvPicPr>
        <p:blipFill rotWithShape="1">
          <a:blip r:embed="rId4">
            <a:alphaModFix/>
          </a:blip>
          <a:srcRect/>
          <a:stretch/>
        </p:blipFill>
        <p:spPr>
          <a:xfrm>
            <a:off x="0" y="997824"/>
            <a:ext cx="1513879" cy="5860176"/>
          </a:xfrm>
          <a:prstGeom prst="rect">
            <a:avLst/>
          </a:prstGeom>
          <a:noFill/>
          <a:ln>
            <a:noFill/>
          </a:ln>
        </p:spPr>
      </p:pic>
      <p:sp>
        <p:nvSpPr>
          <p:cNvPr id="118" name="Title"/>
          <p:cNvSpPr txBox="1">
            <a:spLocks noGrp="1"/>
          </p:cNvSpPr>
          <p:nvPr>
            <p:ph type="title"/>
          </p:nvPr>
        </p:nvSpPr>
        <p:spPr>
          <a:xfrm>
            <a:off x="1685925" y="68785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dirty="0">
                <a:solidFill>
                  <a:srgbClr val="000000"/>
                </a:solidFill>
              </a:rPr>
              <a:t>The Soil Moisture Active Passive (SMAP) Satellite</a:t>
            </a:r>
            <a:endParaRPr dirty="0"/>
          </a:p>
        </p:txBody>
      </p:sp>
      <p:sp>
        <p:nvSpPr>
          <p:cNvPr id="120" name="Google Shape;120;p4"/>
          <p:cNvSpPr txBox="1">
            <a:spLocks noGrp="1"/>
          </p:cNvSpPr>
          <p:nvPr>
            <p:ph type="body" idx="2"/>
          </p:nvPr>
        </p:nvSpPr>
        <p:spPr>
          <a:xfrm>
            <a:off x="1685925" y="5515883"/>
            <a:ext cx="732336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The SMAP satellite creates a global soil moisture map every three days. It measures the volumetric soil moisture in the top 5 cm of the soil. The GLOBE SMAP Soil Moisture Protocol provides scientists with on-the-ground measurements to help validate the satellite’s soil moisture estimates.</a:t>
            </a:r>
            <a:endParaRPr sz="1800"/>
          </a:p>
        </p:txBody>
      </p:sp>
      <p:pic>
        <p:nvPicPr>
          <p:cNvPr id="119" name="Google Shape;119;p4" descr="Artist image of SMAP satellite in orbit above Earth"/>
          <p:cNvPicPr preferRelativeResize="0">
            <a:picLocks noGrp="1"/>
          </p:cNvPicPr>
          <p:nvPr>
            <p:ph type="body" idx="1"/>
          </p:nvPr>
        </p:nvPicPr>
        <p:blipFill rotWithShape="1">
          <a:blip r:embed="rId5">
            <a:alphaModFix/>
          </a:blip>
          <a:srcRect/>
          <a:stretch/>
        </p:blipFill>
        <p:spPr>
          <a:xfrm>
            <a:off x="2543173" y="1685683"/>
            <a:ext cx="4837339" cy="3631470"/>
          </a:xfrm>
          <a:prstGeom prst="rect">
            <a:avLst/>
          </a:prstGeom>
          <a:noFill/>
          <a:ln>
            <a:noFill/>
          </a:ln>
        </p:spPr>
      </p:pic>
      <p:sp>
        <p:nvSpPr>
          <p:cNvPr id="121" name="Google Shape;121;p4"/>
          <p:cNvSpPr/>
          <p:nvPr/>
        </p:nvSpPr>
        <p:spPr>
          <a:xfrm>
            <a:off x="7483091" y="5040154"/>
            <a:ext cx="99347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Image: NASA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EADB0424-6403-7FA3-CD0F-FFB840B7C34B}"/>
            </a:ext>
          </a:extLst>
        </p:cNvPr>
        <p:cNvGrpSpPr/>
        <p:nvPr/>
      </p:nvGrpSpPr>
      <p:grpSpPr>
        <a:xfrm>
          <a:off x="0" y="0"/>
          <a:ext cx="0" cy="0"/>
          <a:chOff x="0" y="0"/>
          <a:chExt cx="0" cy="0"/>
        </a:xfrm>
      </p:grpSpPr>
      <p:sp>
        <p:nvSpPr>
          <p:cNvPr id="365" name="Google Shape;365;p29">
            <a:extLst>
              <a:ext uri="{FF2B5EF4-FFF2-40B4-BE49-F238E27FC236}">
                <a16:creationId xmlns:a16="http://schemas.microsoft.com/office/drawing/2014/main" id="{D5334E44-59CB-1115-6798-047FA037F33B}"/>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2" name="Google Shape;451;p36" descr="SMAP Soil Moisture Protocol">
            <a:extLst>
              <a:ext uri="{FF2B5EF4-FFF2-40B4-BE49-F238E27FC236}">
                <a16:creationId xmlns:a16="http://schemas.microsoft.com/office/drawing/2014/main" id="{0D335D5D-DCE4-44C7-FA26-E54F81C1920D}"/>
              </a:ext>
            </a:extLst>
          </p:cNvPr>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3" name="Google Shape;461;p37" descr="Menu: How to report these data to GLOBE">
            <a:extLst>
              <a:ext uri="{FF2B5EF4-FFF2-40B4-BE49-F238E27FC236}">
                <a16:creationId xmlns:a16="http://schemas.microsoft.com/office/drawing/2014/main" id="{AAFB96FA-C3A1-11EF-9B04-2BF40BF88E63}"/>
              </a:ext>
            </a:extLst>
          </p:cNvPr>
          <p:cNvPicPr preferRelativeResize="0"/>
          <p:nvPr/>
        </p:nvPicPr>
        <p:blipFill rotWithShape="1">
          <a:blip r:embed="rId4">
            <a:alphaModFix/>
          </a:blip>
          <a:srcRect/>
          <a:stretch/>
        </p:blipFill>
        <p:spPr>
          <a:xfrm>
            <a:off x="17584" y="997824"/>
            <a:ext cx="1477218" cy="5860176"/>
          </a:xfrm>
          <a:prstGeom prst="rect">
            <a:avLst/>
          </a:prstGeom>
          <a:noFill/>
          <a:ln>
            <a:noFill/>
          </a:ln>
        </p:spPr>
      </p:pic>
      <p:sp>
        <p:nvSpPr>
          <p:cNvPr id="368" name="Title">
            <a:extLst>
              <a:ext uri="{FF2B5EF4-FFF2-40B4-BE49-F238E27FC236}">
                <a16:creationId xmlns:a16="http://schemas.microsoft.com/office/drawing/2014/main" id="{A8D28C4C-7B1F-667E-C054-35D9CF9B95D2}"/>
              </a:ext>
            </a:extLst>
          </p:cNvPr>
          <p:cNvSpPr txBox="1">
            <a:spLocks noGrp="1"/>
          </p:cNvSpPr>
          <p:nvPr>
            <p:ph type="title"/>
          </p:nvPr>
        </p:nvSpPr>
        <p:spPr>
          <a:xfrm>
            <a:off x="1619519" y="697211"/>
            <a:ext cx="7886700" cy="1325563"/>
          </a:xfrm>
          <a:prstGeom prst="rect">
            <a:avLst/>
          </a:prstGeom>
          <a:noFill/>
          <a:ln>
            <a:noFill/>
          </a:ln>
        </p:spPr>
        <p:txBody>
          <a:bodyPr spcFirstLastPara="1" wrap="square" lIns="91425" tIns="45700" rIns="91425" bIns="45700" anchor="ctr" anchorCtr="0">
            <a:normAutofit/>
          </a:bodyPr>
          <a:lstStyle/>
          <a:p>
            <a:pPr lvl="0">
              <a:buClr>
                <a:srgbClr val="48340C"/>
              </a:buClr>
              <a:buSzPts val="2800"/>
            </a:pPr>
            <a:r>
              <a:rPr lang="en-US" sz="3200" dirty="0">
                <a:solidFill>
                  <a:srgbClr val="000000"/>
                </a:solidFill>
              </a:rPr>
              <a:t>SMAP Soil Moisture Site Creation</a:t>
            </a:r>
            <a:endParaRPr sz="3200" dirty="0"/>
          </a:p>
        </p:txBody>
      </p:sp>
      <p:sp>
        <p:nvSpPr>
          <p:cNvPr id="10" name="TextBox 9">
            <a:extLst>
              <a:ext uri="{FF2B5EF4-FFF2-40B4-BE49-F238E27FC236}">
                <a16:creationId xmlns:a16="http://schemas.microsoft.com/office/drawing/2014/main" id="{F7EE9196-7AE1-3BB3-B0AC-F18582E00FE5}"/>
              </a:ext>
            </a:extLst>
          </p:cNvPr>
          <p:cNvSpPr txBox="1"/>
          <p:nvPr/>
        </p:nvSpPr>
        <p:spPr>
          <a:xfrm>
            <a:off x="4572000" y="2305615"/>
            <a:ext cx="4056324" cy="378565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Scroll down to the Pedosphere tab</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Select Soil Moisture and Temp Site Setup</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the surface state, surface cover, and canopy cover information for you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At the bottom of the page, select “Send Site”</a:t>
            </a:r>
          </a:p>
        </p:txBody>
      </p:sp>
      <p:pic>
        <p:nvPicPr>
          <p:cNvPr id="7" name="Picture 6" descr="Screenshot showing the Site Specifications page. ">
            <a:extLst>
              <a:ext uri="{FF2B5EF4-FFF2-40B4-BE49-F238E27FC236}">
                <a16:creationId xmlns:a16="http://schemas.microsoft.com/office/drawing/2014/main" id="{2191CE00-F755-5A9A-8B2D-06DEACB97696}"/>
              </a:ext>
            </a:extLst>
          </p:cNvPr>
          <p:cNvPicPr>
            <a:picLocks noChangeAspect="1"/>
          </p:cNvPicPr>
          <p:nvPr/>
        </p:nvPicPr>
        <p:blipFill>
          <a:blip r:embed="rId5"/>
          <a:srcRect/>
          <a:stretch/>
        </p:blipFill>
        <p:spPr>
          <a:xfrm>
            <a:off x="2138804" y="1701150"/>
            <a:ext cx="2292396" cy="4649997"/>
          </a:xfrm>
          <a:prstGeom prst="rect">
            <a:avLst/>
          </a:prstGeom>
        </p:spPr>
      </p:pic>
    </p:spTree>
    <p:extLst>
      <p:ext uri="{BB962C8B-B14F-4D97-AF65-F5344CB8AC3E}">
        <p14:creationId xmlns:p14="http://schemas.microsoft.com/office/powerpoint/2010/main" val="143130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975DA282-ED9E-025A-D770-C7680D4E5DE3}"/>
            </a:ext>
          </a:extLst>
        </p:cNvPr>
        <p:cNvGrpSpPr/>
        <p:nvPr/>
      </p:nvGrpSpPr>
      <p:grpSpPr>
        <a:xfrm>
          <a:off x="0" y="0"/>
          <a:ext cx="0" cy="0"/>
          <a:chOff x="0" y="0"/>
          <a:chExt cx="0" cy="0"/>
        </a:xfrm>
      </p:grpSpPr>
      <p:sp>
        <p:nvSpPr>
          <p:cNvPr id="365" name="Google Shape;365;p29">
            <a:extLst>
              <a:ext uri="{FF2B5EF4-FFF2-40B4-BE49-F238E27FC236}">
                <a16:creationId xmlns:a16="http://schemas.microsoft.com/office/drawing/2014/main" id="{3DEE9B5B-7CF2-0F70-5BB9-6CE9F8359A96}"/>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2" name="Google Shape;451;p36" descr="SMAP Soil Moisture Protocol">
            <a:extLst>
              <a:ext uri="{FF2B5EF4-FFF2-40B4-BE49-F238E27FC236}">
                <a16:creationId xmlns:a16="http://schemas.microsoft.com/office/drawing/2014/main" id="{937789AA-7DE1-71C7-0460-6D129B671A82}"/>
              </a:ext>
            </a:extLst>
          </p:cNvPr>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3" name="Google Shape;461;p37" descr="Menu: How to report these data to GLOBE">
            <a:extLst>
              <a:ext uri="{FF2B5EF4-FFF2-40B4-BE49-F238E27FC236}">
                <a16:creationId xmlns:a16="http://schemas.microsoft.com/office/drawing/2014/main" id="{7FB21B2F-9F5D-E290-8C26-8A28DB8F4B8C}"/>
              </a:ext>
            </a:extLst>
          </p:cNvPr>
          <p:cNvPicPr preferRelativeResize="0"/>
          <p:nvPr/>
        </p:nvPicPr>
        <p:blipFill rotWithShape="1">
          <a:blip r:embed="rId4">
            <a:alphaModFix/>
          </a:blip>
          <a:srcRect/>
          <a:stretch/>
        </p:blipFill>
        <p:spPr>
          <a:xfrm>
            <a:off x="17584" y="997824"/>
            <a:ext cx="1477218" cy="5860176"/>
          </a:xfrm>
          <a:prstGeom prst="rect">
            <a:avLst/>
          </a:prstGeom>
          <a:noFill/>
          <a:ln>
            <a:noFill/>
          </a:ln>
        </p:spPr>
      </p:pic>
      <p:sp>
        <p:nvSpPr>
          <p:cNvPr id="368" name="Title">
            <a:extLst>
              <a:ext uri="{FF2B5EF4-FFF2-40B4-BE49-F238E27FC236}">
                <a16:creationId xmlns:a16="http://schemas.microsoft.com/office/drawing/2014/main" id="{C5F0B30D-0880-EFD3-73EC-10E3DB4A01A4}"/>
              </a:ext>
            </a:extLst>
          </p:cNvPr>
          <p:cNvSpPr txBox="1">
            <a:spLocks noGrp="1"/>
          </p:cNvSpPr>
          <p:nvPr>
            <p:ph type="title"/>
          </p:nvPr>
        </p:nvSpPr>
        <p:spPr>
          <a:xfrm>
            <a:off x="1619519" y="697211"/>
            <a:ext cx="7886700" cy="1325563"/>
          </a:xfrm>
          <a:prstGeom prst="rect">
            <a:avLst/>
          </a:prstGeom>
          <a:noFill/>
          <a:ln>
            <a:noFill/>
          </a:ln>
        </p:spPr>
        <p:txBody>
          <a:bodyPr spcFirstLastPara="1" wrap="square" lIns="91425" tIns="45700" rIns="91425" bIns="45700" anchor="ctr" anchorCtr="0">
            <a:normAutofit/>
          </a:bodyPr>
          <a:lstStyle/>
          <a:p>
            <a:pPr lvl="0">
              <a:buClr>
                <a:srgbClr val="48340C"/>
              </a:buClr>
              <a:buSzPts val="2800"/>
            </a:pPr>
            <a:r>
              <a:rPr lang="en-US" sz="3200" dirty="0">
                <a:solidFill>
                  <a:srgbClr val="000000"/>
                </a:solidFill>
              </a:rPr>
              <a:t>SMAP Soil Moisture Data Entry</a:t>
            </a:r>
            <a:endParaRPr sz="3200" dirty="0"/>
          </a:p>
        </p:txBody>
      </p:sp>
      <p:sp>
        <p:nvSpPr>
          <p:cNvPr id="10" name="TextBox 9">
            <a:extLst>
              <a:ext uri="{FF2B5EF4-FFF2-40B4-BE49-F238E27FC236}">
                <a16:creationId xmlns:a16="http://schemas.microsoft.com/office/drawing/2014/main" id="{A643E126-340C-CB7C-392A-061D59288C80}"/>
              </a:ext>
            </a:extLst>
          </p:cNvPr>
          <p:cNvSpPr txBox="1"/>
          <p:nvPr/>
        </p:nvSpPr>
        <p:spPr>
          <a:xfrm>
            <a:off x="6395134" y="2496751"/>
            <a:ext cx="2826019" cy="2585323"/>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To enter data, first return to the GLOBE Observer main page by clicking the home button in the bottom left.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“New Observation(s)”</a:t>
            </a:r>
          </a:p>
        </p:txBody>
      </p:sp>
      <p:pic>
        <p:nvPicPr>
          <p:cNvPr id="7" name="Picture 6" descr="Screenshot showing the GLOBE Observer App homepage. Select “Data Entry” to record data.">
            <a:extLst>
              <a:ext uri="{FF2B5EF4-FFF2-40B4-BE49-F238E27FC236}">
                <a16:creationId xmlns:a16="http://schemas.microsoft.com/office/drawing/2014/main" id="{C778502D-4E9B-6D42-5623-ECEDFDB4E4C0}"/>
              </a:ext>
            </a:extLst>
          </p:cNvPr>
          <p:cNvPicPr>
            <a:picLocks noChangeAspect="1"/>
          </p:cNvPicPr>
          <p:nvPr/>
        </p:nvPicPr>
        <p:blipFill>
          <a:blip r:embed="rId5"/>
          <a:stretch>
            <a:fillRect/>
          </a:stretch>
        </p:blipFill>
        <p:spPr>
          <a:xfrm>
            <a:off x="1619519" y="1695036"/>
            <a:ext cx="2294228" cy="4662225"/>
          </a:xfrm>
          <a:prstGeom prst="rect">
            <a:avLst/>
          </a:prstGeom>
        </p:spPr>
      </p:pic>
      <p:pic>
        <p:nvPicPr>
          <p:cNvPr id="9" name="Picture 8" descr="Screenshot showing the GLOBE Observer app Data Entry page. Select “New Observation” to enter data.">
            <a:extLst>
              <a:ext uri="{FF2B5EF4-FFF2-40B4-BE49-F238E27FC236}">
                <a16:creationId xmlns:a16="http://schemas.microsoft.com/office/drawing/2014/main" id="{255DD05C-ED7A-0892-FC7A-C28594295056}"/>
              </a:ext>
            </a:extLst>
          </p:cNvPr>
          <p:cNvPicPr>
            <a:picLocks noChangeAspect="1"/>
          </p:cNvPicPr>
          <p:nvPr/>
        </p:nvPicPr>
        <p:blipFill>
          <a:blip r:embed="rId6"/>
          <a:stretch>
            <a:fillRect/>
          </a:stretch>
        </p:blipFill>
        <p:spPr>
          <a:xfrm>
            <a:off x="4005509" y="1695036"/>
            <a:ext cx="2297863" cy="4662225"/>
          </a:xfrm>
          <a:prstGeom prst="rect">
            <a:avLst/>
          </a:prstGeom>
        </p:spPr>
      </p:pic>
    </p:spTree>
    <p:extLst>
      <p:ext uri="{BB962C8B-B14F-4D97-AF65-F5344CB8AC3E}">
        <p14:creationId xmlns:p14="http://schemas.microsoft.com/office/powerpoint/2010/main" val="2866568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CFD6AE87-519E-D350-1645-E6235121AB6D}"/>
            </a:ext>
          </a:extLst>
        </p:cNvPr>
        <p:cNvGrpSpPr/>
        <p:nvPr/>
      </p:nvGrpSpPr>
      <p:grpSpPr>
        <a:xfrm>
          <a:off x="0" y="0"/>
          <a:ext cx="0" cy="0"/>
          <a:chOff x="0" y="0"/>
          <a:chExt cx="0" cy="0"/>
        </a:xfrm>
      </p:grpSpPr>
      <p:sp>
        <p:nvSpPr>
          <p:cNvPr id="365" name="Google Shape;365;p29">
            <a:extLst>
              <a:ext uri="{FF2B5EF4-FFF2-40B4-BE49-F238E27FC236}">
                <a16:creationId xmlns:a16="http://schemas.microsoft.com/office/drawing/2014/main" id="{59ED3AEE-075C-B0DA-ABF0-0E9F840F985B}"/>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2" name="Google Shape;451;p36" descr="SMAP Soil Moisture Protocol">
            <a:extLst>
              <a:ext uri="{FF2B5EF4-FFF2-40B4-BE49-F238E27FC236}">
                <a16:creationId xmlns:a16="http://schemas.microsoft.com/office/drawing/2014/main" id="{D99BE937-DF8F-80CA-A10B-266DF43DF5C0}"/>
              </a:ext>
            </a:extLst>
          </p:cNvPr>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3" name="Google Shape;461;p37" descr="Menu: How to report these data to GLOBE">
            <a:extLst>
              <a:ext uri="{FF2B5EF4-FFF2-40B4-BE49-F238E27FC236}">
                <a16:creationId xmlns:a16="http://schemas.microsoft.com/office/drawing/2014/main" id="{020D5A39-3CCA-CF6E-1A3E-6EE0515A24D9}"/>
              </a:ext>
            </a:extLst>
          </p:cNvPr>
          <p:cNvPicPr preferRelativeResize="0"/>
          <p:nvPr/>
        </p:nvPicPr>
        <p:blipFill rotWithShape="1">
          <a:blip r:embed="rId4">
            <a:alphaModFix/>
          </a:blip>
          <a:srcRect/>
          <a:stretch/>
        </p:blipFill>
        <p:spPr>
          <a:xfrm>
            <a:off x="17584" y="997824"/>
            <a:ext cx="1477218" cy="5860176"/>
          </a:xfrm>
          <a:prstGeom prst="rect">
            <a:avLst/>
          </a:prstGeom>
          <a:noFill/>
          <a:ln>
            <a:noFill/>
          </a:ln>
        </p:spPr>
      </p:pic>
      <p:sp>
        <p:nvSpPr>
          <p:cNvPr id="368" name="Title">
            <a:extLst>
              <a:ext uri="{FF2B5EF4-FFF2-40B4-BE49-F238E27FC236}">
                <a16:creationId xmlns:a16="http://schemas.microsoft.com/office/drawing/2014/main" id="{87B2298D-18E6-BAAC-510E-7B00EAEA544A}"/>
              </a:ext>
            </a:extLst>
          </p:cNvPr>
          <p:cNvSpPr txBox="1">
            <a:spLocks noGrp="1"/>
          </p:cNvSpPr>
          <p:nvPr>
            <p:ph type="title"/>
          </p:nvPr>
        </p:nvSpPr>
        <p:spPr>
          <a:xfrm>
            <a:off x="1619519" y="697211"/>
            <a:ext cx="7886700" cy="1325563"/>
          </a:xfrm>
          <a:prstGeom prst="rect">
            <a:avLst/>
          </a:prstGeom>
          <a:noFill/>
          <a:ln>
            <a:noFill/>
          </a:ln>
        </p:spPr>
        <p:txBody>
          <a:bodyPr spcFirstLastPara="1" wrap="square" lIns="91425" tIns="45700" rIns="91425" bIns="45700" anchor="ctr" anchorCtr="0">
            <a:normAutofit/>
          </a:bodyPr>
          <a:lstStyle/>
          <a:p>
            <a:pPr lvl="0">
              <a:buClr>
                <a:srgbClr val="48340C"/>
              </a:buClr>
              <a:buSzPts val="2800"/>
            </a:pPr>
            <a:r>
              <a:rPr lang="en-US" sz="3200" dirty="0">
                <a:solidFill>
                  <a:srgbClr val="000000"/>
                </a:solidFill>
              </a:rPr>
              <a:t>SMAP Soil Moisture Data Entry</a:t>
            </a:r>
            <a:endParaRPr sz="3200" dirty="0"/>
          </a:p>
        </p:txBody>
      </p:sp>
      <p:sp>
        <p:nvSpPr>
          <p:cNvPr id="10" name="TextBox 9" descr="Screenshot showing the protocol selection screen with Soil Moisture SMAP selected.">
            <a:extLst>
              <a:ext uri="{FF2B5EF4-FFF2-40B4-BE49-F238E27FC236}">
                <a16:creationId xmlns:a16="http://schemas.microsoft.com/office/drawing/2014/main" id="{A5C87DA4-4152-4790-978C-47339F84D666}"/>
              </a:ext>
            </a:extLst>
          </p:cNvPr>
          <p:cNvSpPr txBox="1"/>
          <p:nvPr/>
        </p:nvSpPr>
        <p:spPr>
          <a:xfrm>
            <a:off x="6338929" y="2305615"/>
            <a:ext cx="2707099" cy="3785652"/>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Under the Pedosphere tab, select “Soil Moisture – SMAP” then click Continue at the bottom of the page. </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Next, select your Soil Moisture Site. Existing sites near you will show up below “Search Site Names”</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pic>
        <p:nvPicPr>
          <p:cNvPr id="7" name="Picture 6" descr="Screenshot showing the protocol selection screen with Soil Moisture SMAP selected.">
            <a:extLst>
              <a:ext uri="{FF2B5EF4-FFF2-40B4-BE49-F238E27FC236}">
                <a16:creationId xmlns:a16="http://schemas.microsoft.com/office/drawing/2014/main" id="{E02F8877-5363-D49F-F3F7-A91CF09D39A6}"/>
              </a:ext>
            </a:extLst>
          </p:cNvPr>
          <p:cNvPicPr>
            <a:picLocks noChangeAspect="1"/>
          </p:cNvPicPr>
          <p:nvPr/>
        </p:nvPicPr>
        <p:blipFill>
          <a:blip r:embed="rId5"/>
          <a:srcRect/>
          <a:stretch/>
        </p:blipFill>
        <p:spPr>
          <a:xfrm>
            <a:off x="1686982" y="1858450"/>
            <a:ext cx="2218386" cy="4497901"/>
          </a:xfrm>
          <a:prstGeom prst="rect">
            <a:avLst/>
          </a:prstGeom>
        </p:spPr>
      </p:pic>
      <p:pic>
        <p:nvPicPr>
          <p:cNvPr id="4" name="Picture 3" descr="Screenshot showing the site location page where you can select from existing sites near you or add a new site if you have not created one yet. ">
            <a:extLst>
              <a:ext uri="{FF2B5EF4-FFF2-40B4-BE49-F238E27FC236}">
                <a16:creationId xmlns:a16="http://schemas.microsoft.com/office/drawing/2014/main" id="{A49897A5-9A7E-3544-6103-4BCD01DC0FEB}"/>
              </a:ext>
            </a:extLst>
          </p:cNvPr>
          <p:cNvPicPr>
            <a:picLocks noChangeAspect="1"/>
          </p:cNvPicPr>
          <p:nvPr/>
        </p:nvPicPr>
        <p:blipFill>
          <a:blip r:embed="rId6"/>
          <a:srcRect/>
          <a:stretch/>
        </p:blipFill>
        <p:spPr>
          <a:xfrm>
            <a:off x="4012956" y="1863359"/>
            <a:ext cx="2208702" cy="4488082"/>
          </a:xfrm>
          <a:prstGeom prst="rect">
            <a:avLst/>
          </a:prstGeom>
        </p:spPr>
      </p:pic>
    </p:spTree>
    <p:extLst>
      <p:ext uri="{BB962C8B-B14F-4D97-AF65-F5344CB8AC3E}">
        <p14:creationId xmlns:p14="http://schemas.microsoft.com/office/powerpoint/2010/main" val="2206543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B34F8F13-FBA0-CB8C-89BE-1A989AAB2DDB}"/>
            </a:ext>
          </a:extLst>
        </p:cNvPr>
        <p:cNvGrpSpPr/>
        <p:nvPr/>
      </p:nvGrpSpPr>
      <p:grpSpPr>
        <a:xfrm>
          <a:off x="0" y="0"/>
          <a:ext cx="0" cy="0"/>
          <a:chOff x="0" y="0"/>
          <a:chExt cx="0" cy="0"/>
        </a:xfrm>
      </p:grpSpPr>
      <p:sp>
        <p:nvSpPr>
          <p:cNvPr id="365" name="Google Shape;365;p29">
            <a:extLst>
              <a:ext uri="{FF2B5EF4-FFF2-40B4-BE49-F238E27FC236}">
                <a16:creationId xmlns:a16="http://schemas.microsoft.com/office/drawing/2014/main" id="{F9FD9112-A1C2-0627-3B24-02460F10D2E2}"/>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2" name="Google Shape;451;p36" descr="SMAP Soil Moisture Protocol">
            <a:extLst>
              <a:ext uri="{FF2B5EF4-FFF2-40B4-BE49-F238E27FC236}">
                <a16:creationId xmlns:a16="http://schemas.microsoft.com/office/drawing/2014/main" id="{E64391A5-BA0E-2F9F-A98B-E9747E073EA2}"/>
              </a:ext>
            </a:extLst>
          </p:cNvPr>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3" name="Google Shape;461;p37" descr="Menu: How to report these data to GLOBE">
            <a:extLst>
              <a:ext uri="{FF2B5EF4-FFF2-40B4-BE49-F238E27FC236}">
                <a16:creationId xmlns:a16="http://schemas.microsoft.com/office/drawing/2014/main" id="{78E2A28E-2D69-B8A1-043C-22B374278F32}"/>
              </a:ext>
            </a:extLst>
          </p:cNvPr>
          <p:cNvPicPr preferRelativeResize="0"/>
          <p:nvPr/>
        </p:nvPicPr>
        <p:blipFill rotWithShape="1">
          <a:blip r:embed="rId4">
            <a:alphaModFix/>
          </a:blip>
          <a:srcRect/>
          <a:stretch/>
        </p:blipFill>
        <p:spPr>
          <a:xfrm>
            <a:off x="17584" y="997824"/>
            <a:ext cx="1477218" cy="5860176"/>
          </a:xfrm>
          <a:prstGeom prst="rect">
            <a:avLst/>
          </a:prstGeom>
          <a:noFill/>
          <a:ln>
            <a:noFill/>
          </a:ln>
        </p:spPr>
      </p:pic>
      <p:sp>
        <p:nvSpPr>
          <p:cNvPr id="368" name="Title">
            <a:extLst>
              <a:ext uri="{FF2B5EF4-FFF2-40B4-BE49-F238E27FC236}">
                <a16:creationId xmlns:a16="http://schemas.microsoft.com/office/drawing/2014/main" id="{D0E27175-F134-99E9-9606-F4ABF1F48F67}"/>
              </a:ext>
            </a:extLst>
          </p:cNvPr>
          <p:cNvSpPr txBox="1">
            <a:spLocks noGrp="1"/>
          </p:cNvSpPr>
          <p:nvPr>
            <p:ph type="title"/>
          </p:nvPr>
        </p:nvSpPr>
        <p:spPr>
          <a:xfrm>
            <a:off x="1619519" y="697211"/>
            <a:ext cx="7886700" cy="1325563"/>
          </a:xfrm>
          <a:prstGeom prst="rect">
            <a:avLst/>
          </a:prstGeom>
          <a:noFill/>
          <a:ln>
            <a:noFill/>
          </a:ln>
        </p:spPr>
        <p:txBody>
          <a:bodyPr spcFirstLastPara="1" wrap="square" lIns="91425" tIns="45700" rIns="91425" bIns="45700" anchor="ctr" anchorCtr="0">
            <a:normAutofit/>
          </a:bodyPr>
          <a:lstStyle/>
          <a:p>
            <a:pPr lvl="0">
              <a:buClr>
                <a:srgbClr val="48340C"/>
              </a:buClr>
              <a:buSzPts val="2800"/>
            </a:pPr>
            <a:r>
              <a:rPr lang="en-US" sz="3200" dirty="0">
                <a:solidFill>
                  <a:srgbClr val="000000"/>
                </a:solidFill>
              </a:rPr>
              <a:t>SMAP Soil Moisture Data Entry</a:t>
            </a:r>
            <a:endParaRPr sz="3200" dirty="0"/>
          </a:p>
        </p:txBody>
      </p:sp>
      <p:sp>
        <p:nvSpPr>
          <p:cNvPr id="10" name="TextBox 9">
            <a:extLst>
              <a:ext uri="{FF2B5EF4-FFF2-40B4-BE49-F238E27FC236}">
                <a16:creationId xmlns:a16="http://schemas.microsoft.com/office/drawing/2014/main" id="{CB6BD102-BC22-A811-9480-77E138FD9D3F}"/>
              </a:ext>
            </a:extLst>
          </p:cNvPr>
          <p:cNvSpPr txBox="1"/>
          <p:nvPr/>
        </p:nvSpPr>
        <p:spPr>
          <a:xfrm>
            <a:off x="5000093" y="2512444"/>
            <a:ext cx="3730249" cy="2005677"/>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Next, enter the date and time you took the measurements. </a:t>
            </a:r>
          </a:p>
          <a:p>
            <a:endParaRPr lang="en-US" sz="2000" dirty="0">
              <a:latin typeface="Calibri" panose="020F0502020204030204" pitchFamily="34" charset="0"/>
              <a:cs typeface="Calibri" panose="020F0502020204030204" pitchFamily="34" charset="0"/>
            </a:endParaRPr>
          </a:p>
          <a:p>
            <a:pPr lvl="0">
              <a:lnSpc>
                <a:spcPct val="90000"/>
              </a:lnSpc>
              <a:spcBef>
                <a:spcPts val="1000"/>
              </a:spcBef>
              <a:buSzPts val="2000"/>
            </a:pPr>
            <a:r>
              <a:rPr lang="en-US" sz="2000" dirty="0">
                <a:latin typeface="Calibri" panose="020F0502020204030204" pitchFamily="34" charset="0"/>
                <a:cs typeface="Calibri" panose="020F0502020204030204" pitchFamily="34" charset="0"/>
              </a:rPr>
              <a:t>Select Soil Moisture - SMAP to enter your data.</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pic>
        <p:nvPicPr>
          <p:cNvPr id="4" name="Picture 3" descr="Screenshot showing the date and time entry page for Soil Moisture SMAP.">
            <a:extLst>
              <a:ext uri="{FF2B5EF4-FFF2-40B4-BE49-F238E27FC236}">
                <a16:creationId xmlns:a16="http://schemas.microsoft.com/office/drawing/2014/main" id="{D86469C4-5EE9-3DD2-C891-867F56A20B77}"/>
              </a:ext>
            </a:extLst>
          </p:cNvPr>
          <p:cNvPicPr>
            <a:picLocks noChangeAspect="1"/>
          </p:cNvPicPr>
          <p:nvPr/>
        </p:nvPicPr>
        <p:blipFill>
          <a:blip r:embed="rId5"/>
          <a:srcRect/>
          <a:stretch/>
        </p:blipFill>
        <p:spPr>
          <a:xfrm>
            <a:off x="2363298" y="1858450"/>
            <a:ext cx="2208702" cy="4497901"/>
          </a:xfrm>
          <a:prstGeom prst="rect">
            <a:avLst/>
          </a:prstGeom>
        </p:spPr>
      </p:pic>
    </p:spTree>
    <p:extLst>
      <p:ext uri="{BB962C8B-B14F-4D97-AF65-F5344CB8AC3E}">
        <p14:creationId xmlns:p14="http://schemas.microsoft.com/office/powerpoint/2010/main" val="1157611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F9D1A5A3-8CD7-C3E3-CA06-344B929861C4}"/>
            </a:ext>
          </a:extLst>
        </p:cNvPr>
        <p:cNvGrpSpPr/>
        <p:nvPr/>
      </p:nvGrpSpPr>
      <p:grpSpPr>
        <a:xfrm>
          <a:off x="0" y="0"/>
          <a:ext cx="0" cy="0"/>
          <a:chOff x="0" y="0"/>
          <a:chExt cx="0" cy="0"/>
        </a:xfrm>
      </p:grpSpPr>
      <p:sp>
        <p:nvSpPr>
          <p:cNvPr id="365" name="Google Shape;365;p29">
            <a:extLst>
              <a:ext uri="{FF2B5EF4-FFF2-40B4-BE49-F238E27FC236}">
                <a16:creationId xmlns:a16="http://schemas.microsoft.com/office/drawing/2014/main" id="{FDE8B308-EF75-2DEE-5FEA-53593EECE31A}"/>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dirty="0"/>
          </a:p>
        </p:txBody>
      </p:sp>
      <p:pic>
        <p:nvPicPr>
          <p:cNvPr id="2" name="Google Shape;451;p36" descr="SMAP Soil Moisture Protocol">
            <a:extLst>
              <a:ext uri="{FF2B5EF4-FFF2-40B4-BE49-F238E27FC236}">
                <a16:creationId xmlns:a16="http://schemas.microsoft.com/office/drawing/2014/main" id="{3E1B6EB6-AA5C-024A-3EEC-DE8DA6260472}"/>
              </a:ext>
            </a:extLst>
          </p:cNvPr>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3" name="Google Shape;461;p37" descr="Menu: How to report these data to GLOBE">
            <a:extLst>
              <a:ext uri="{FF2B5EF4-FFF2-40B4-BE49-F238E27FC236}">
                <a16:creationId xmlns:a16="http://schemas.microsoft.com/office/drawing/2014/main" id="{CEBB1546-42BD-54BE-C87F-F0479E3CACA7}"/>
              </a:ext>
            </a:extLst>
          </p:cNvPr>
          <p:cNvPicPr preferRelativeResize="0"/>
          <p:nvPr/>
        </p:nvPicPr>
        <p:blipFill rotWithShape="1">
          <a:blip r:embed="rId4">
            <a:alphaModFix/>
          </a:blip>
          <a:srcRect/>
          <a:stretch/>
        </p:blipFill>
        <p:spPr>
          <a:xfrm>
            <a:off x="17584" y="997824"/>
            <a:ext cx="1477218" cy="5860176"/>
          </a:xfrm>
          <a:prstGeom prst="rect">
            <a:avLst/>
          </a:prstGeom>
          <a:noFill/>
          <a:ln>
            <a:noFill/>
          </a:ln>
        </p:spPr>
      </p:pic>
      <p:sp>
        <p:nvSpPr>
          <p:cNvPr id="368" name="Title">
            <a:extLst>
              <a:ext uri="{FF2B5EF4-FFF2-40B4-BE49-F238E27FC236}">
                <a16:creationId xmlns:a16="http://schemas.microsoft.com/office/drawing/2014/main" id="{FBC25E83-82FD-6BF3-F017-DEAC14E01AFC}"/>
              </a:ext>
            </a:extLst>
          </p:cNvPr>
          <p:cNvSpPr txBox="1">
            <a:spLocks noGrp="1"/>
          </p:cNvSpPr>
          <p:nvPr>
            <p:ph type="title"/>
          </p:nvPr>
        </p:nvSpPr>
        <p:spPr>
          <a:xfrm>
            <a:off x="1619519" y="697211"/>
            <a:ext cx="7886700" cy="1325563"/>
          </a:xfrm>
          <a:prstGeom prst="rect">
            <a:avLst/>
          </a:prstGeom>
          <a:noFill/>
          <a:ln>
            <a:noFill/>
          </a:ln>
        </p:spPr>
        <p:txBody>
          <a:bodyPr spcFirstLastPara="1" wrap="square" lIns="91425" tIns="45700" rIns="91425" bIns="45700" anchor="ctr" anchorCtr="0">
            <a:normAutofit/>
          </a:bodyPr>
          <a:lstStyle/>
          <a:p>
            <a:pPr lvl="0">
              <a:buClr>
                <a:srgbClr val="48340C"/>
              </a:buClr>
              <a:buSzPts val="2800"/>
            </a:pPr>
            <a:r>
              <a:rPr lang="en-US" sz="3200" dirty="0">
                <a:solidFill>
                  <a:srgbClr val="000000"/>
                </a:solidFill>
              </a:rPr>
              <a:t>SMAP Soil Moisture Data Entry</a:t>
            </a:r>
            <a:endParaRPr sz="3200" dirty="0"/>
          </a:p>
        </p:txBody>
      </p:sp>
      <p:sp>
        <p:nvSpPr>
          <p:cNvPr id="9" name="Google Shape;474;p38">
            <a:extLst>
              <a:ext uri="{FF2B5EF4-FFF2-40B4-BE49-F238E27FC236}">
                <a16:creationId xmlns:a16="http://schemas.microsoft.com/office/drawing/2014/main" id="{A2528EE8-5ED5-AB14-1693-000D05F13DA8}"/>
              </a:ext>
            </a:extLst>
          </p:cNvPr>
          <p:cNvSpPr txBox="1">
            <a:spLocks noGrp="1"/>
          </p:cNvSpPr>
          <p:nvPr>
            <p:ph type="body" idx="1"/>
          </p:nvPr>
        </p:nvSpPr>
        <p:spPr>
          <a:xfrm>
            <a:off x="5040158" y="2264949"/>
            <a:ext cx="3854905" cy="384922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0"/>
              </a:spcAft>
              <a:buClr>
                <a:schemeClr val="dk1"/>
              </a:buClr>
              <a:buSzPts val="2800"/>
              <a:buNone/>
            </a:pPr>
            <a:r>
              <a:rPr lang="en-US" sz="1800" dirty="0"/>
              <a:t>Select a soil state.</a:t>
            </a:r>
          </a:p>
          <a:p>
            <a:pPr marL="228600" lvl="0" indent="-50800" algn="l" rtl="0">
              <a:lnSpc>
                <a:spcPct val="90000"/>
              </a:lnSpc>
              <a:spcBef>
                <a:spcPts val="1000"/>
              </a:spcBef>
              <a:spcAft>
                <a:spcPts val="0"/>
              </a:spcAft>
              <a:buClr>
                <a:schemeClr val="dk1"/>
              </a:buClr>
              <a:buSzPts val="2800"/>
              <a:buNone/>
            </a:pPr>
            <a:endParaRPr lang="en-US" sz="1800" dirty="0"/>
          </a:p>
          <a:p>
            <a:pPr marL="228600" lvl="0" indent="-50800" algn="l" rtl="0">
              <a:lnSpc>
                <a:spcPct val="90000"/>
              </a:lnSpc>
              <a:spcBef>
                <a:spcPts val="1000"/>
              </a:spcBef>
              <a:spcAft>
                <a:spcPts val="0"/>
              </a:spcAft>
              <a:buClr>
                <a:schemeClr val="dk1"/>
              </a:buClr>
              <a:buSzPts val="2800"/>
              <a:buNone/>
            </a:pPr>
            <a:r>
              <a:rPr lang="en-US" sz="1800" dirty="0"/>
              <a:t>Select the method and temperature at which you dried your samples. Then enter how long you dried your soil samples.</a:t>
            </a:r>
          </a:p>
          <a:p>
            <a:pPr marL="228600" lvl="0" indent="-50800" algn="l" rtl="0">
              <a:lnSpc>
                <a:spcPct val="90000"/>
              </a:lnSpc>
              <a:spcBef>
                <a:spcPts val="1000"/>
              </a:spcBef>
              <a:spcAft>
                <a:spcPts val="0"/>
              </a:spcAft>
              <a:buClr>
                <a:schemeClr val="dk1"/>
              </a:buClr>
              <a:buSzPts val="2800"/>
              <a:buNone/>
            </a:pPr>
            <a:endParaRPr lang="en-US" sz="1800" dirty="0"/>
          </a:p>
          <a:p>
            <a:pPr marL="228600" lvl="0" indent="-50800">
              <a:buSzPts val="2800"/>
              <a:buNone/>
            </a:pPr>
            <a:r>
              <a:rPr lang="en-US" sz="1800" dirty="0"/>
              <a:t>Enter the weights of your wet and dry soil in grams, as well as your empty container weight. </a:t>
            </a:r>
            <a:endParaRPr sz="1800" dirty="0"/>
          </a:p>
        </p:txBody>
      </p:sp>
      <p:pic>
        <p:nvPicPr>
          <p:cNvPr id="5" name="Picture 4" descr="Screenshot showing the SMAP data entry page for soil state, drying method and temperature, and weaight measurements.">
            <a:extLst>
              <a:ext uri="{FF2B5EF4-FFF2-40B4-BE49-F238E27FC236}">
                <a16:creationId xmlns:a16="http://schemas.microsoft.com/office/drawing/2014/main" id="{E951E1A2-E45B-263F-EF02-22465A2543F2}"/>
              </a:ext>
            </a:extLst>
          </p:cNvPr>
          <p:cNvPicPr>
            <a:picLocks noChangeAspect="1"/>
          </p:cNvPicPr>
          <p:nvPr/>
        </p:nvPicPr>
        <p:blipFill>
          <a:blip r:embed="rId5"/>
          <a:stretch>
            <a:fillRect/>
          </a:stretch>
        </p:blipFill>
        <p:spPr>
          <a:xfrm>
            <a:off x="1987208" y="1706337"/>
            <a:ext cx="2289394" cy="4650014"/>
          </a:xfrm>
          <a:prstGeom prst="rect">
            <a:avLst/>
          </a:prstGeom>
        </p:spPr>
      </p:pic>
      <p:cxnSp>
        <p:nvCxnSpPr>
          <p:cNvPr id="11" name="Straight Arrow Connector 10">
            <a:extLst>
              <a:ext uri="{FF2B5EF4-FFF2-40B4-BE49-F238E27FC236}">
                <a16:creationId xmlns:a16="http://schemas.microsoft.com/office/drawing/2014/main" id="{EBD1F88B-87A7-EE83-F47B-64F0433E4013}"/>
              </a:ext>
              <a:ext uri="{C183D7F6-B498-43B3-948B-1728B52AA6E4}">
                <adec:decorative xmlns:adec="http://schemas.microsoft.com/office/drawing/2017/decorative" val="1"/>
              </a:ext>
            </a:extLst>
          </p:cNvPr>
          <p:cNvCxnSpPr>
            <a:cxnSpLocks/>
          </p:cNvCxnSpPr>
          <p:nvPr/>
        </p:nvCxnSpPr>
        <p:spPr>
          <a:xfrm flipH="1">
            <a:off x="4180043" y="2569029"/>
            <a:ext cx="958014" cy="1509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83719B3-4DFD-46E3-62E9-2DA22000670D}"/>
              </a:ext>
              <a:ext uri="{C183D7F6-B498-43B3-948B-1728B52AA6E4}">
                <adec:decorative xmlns:adec="http://schemas.microsoft.com/office/drawing/2017/decorative" val="1"/>
              </a:ext>
            </a:extLst>
          </p:cNvPr>
          <p:cNvCxnSpPr>
            <a:cxnSpLocks/>
          </p:cNvCxnSpPr>
          <p:nvPr/>
        </p:nvCxnSpPr>
        <p:spPr>
          <a:xfrm flipH="1">
            <a:off x="4233023" y="3361739"/>
            <a:ext cx="958014" cy="1509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22075C-D721-D402-98D3-937C8CB2B2AF}"/>
              </a:ext>
              <a:ext uri="{C183D7F6-B498-43B3-948B-1728B52AA6E4}">
                <adec:decorative xmlns:adec="http://schemas.microsoft.com/office/drawing/2017/decorative" val="1"/>
              </a:ext>
            </a:extLst>
          </p:cNvPr>
          <p:cNvCxnSpPr>
            <a:cxnSpLocks/>
          </p:cNvCxnSpPr>
          <p:nvPr/>
        </p:nvCxnSpPr>
        <p:spPr>
          <a:xfrm flipH="1">
            <a:off x="4167763" y="4811486"/>
            <a:ext cx="97029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072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499" name="Google Shape;499;p41"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500" name="Google Shape;500;p41" descr="Menu: How to report these data to GLOBE"/>
          <p:cNvPicPr preferRelativeResize="0"/>
          <p:nvPr/>
        </p:nvPicPr>
        <p:blipFill rotWithShape="1">
          <a:blip r:embed="rId4">
            <a:alphaModFix/>
          </a:blip>
          <a:srcRect/>
          <a:stretch/>
        </p:blipFill>
        <p:spPr>
          <a:xfrm>
            <a:off x="21926" y="997825"/>
            <a:ext cx="1477218" cy="5860176"/>
          </a:xfrm>
          <a:prstGeom prst="rect">
            <a:avLst/>
          </a:prstGeom>
          <a:noFill/>
          <a:ln>
            <a:noFill/>
          </a:ln>
        </p:spPr>
      </p:pic>
      <p:sp>
        <p:nvSpPr>
          <p:cNvPr id="501" name="Title"/>
          <p:cNvSpPr txBox="1">
            <a:spLocks noGrp="1"/>
          </p:cNvSpPr>
          <p:nvPr>
            <p:ph type="title"/>
          </p:nvPr>
        </p:nvSpPr>
        <p:spPr>
          <a:xfrm>
            <a:off x="1573823" y="7417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Container Volume Data</a:t>
            </a:r>
            <a:endParaRPr/>
          </a:p>
        </p:txBody>
      </p:sp>
      <p:sp>
        <p:nvSpPr>
          <p:cNvPr id="502" name="Google Shape;502;p41"/>
          <p:cNvSpPr txBox="1">
            <a:spLocks noGrp="1"/>
          </p:cNvSpPr>
          <p:nvPr>
            <p:ph type="body" idx="1"/>
          </p:nvPr>
        </p:nvSpPr>
        <p:spPr>
          <a:xfrm>
            <a:off x="1573823" y="1840035"/>
            <a:ext cx="7112977" cy="12548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dirty="0">
                <a:solidFill>
                  <a:srgbClr val="000000"/>
                </a:solidFill>
              </a:rPr>
              <a:t>If you are reporting sample bulk density measurements, you will need to report the volume of your sampling can. </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5" name="Picture 4" descr="Screenshot showing the data entry page for Container Volume Measurements. ">
            <a:extLst>
              <a:ext uri="{FF2B5EF4-FFF2-40B4-BE49-F238E27FC236}">
                <a16:creationId xmlns:a16="http://schemas.microsoft.com/office/drawing/2014/main" id="{FDD76536-9892-732B-C8B0-785E532E8E13}"/>
              </a:ext>
            </a:extLst>
          </p:cNvPr>
          <p:cNvPicPr>
            <a:picLocks noChangeAspect="1"/>
          </p:cNvPicPr>
          <p:nvPr/>
        </p:nvPicPr>
        <p:blipFill>
          <a:blip r:embed="rId5"/>
          <a:stretch>
            <a:fillRect/>
          </a:stretch>
        </p:blipFill>
        <p:spPr>
          <a:xfrm>
            <a:off x="3751875" y="2520062"/>
            <a:ext cx="2071323" cy="422365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509" name="Google Shape;509;p42"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510" name="Google Shape;510;p42" descr="Menu: How to report these data to GLOBE"/>
          <p:cNvPicPr preferRelativeResize="0"/>
          <p:nvPr/>
        </p:nvPicPr>
        <p:blipFill rotWithShape="1">
          <a:blip r:embed="rId4">
            <a:alphaModFix/>
          </a:blip>
          <a:srcRect/>
          <a:stretch/>
        </p:blipFill>
        <p:spPr>
          <a:xfrm>
            <a:off x="0" y="997824"/>
            <a:ext cx="1477218" cy="5860176"/>
          </a:xfrm>
          <a:prstGeom prst="rect">
            <a:avLst/>
          </a:prstGeom>
          <a:noFill/>
          <a:ln>
            <a:noFill/>
          </a:ln>
        </p:spPr>
      </p:pic>
      <p:sp>
        <p:nvSpPr>
          <p:cNvPr id="511" name="Title"/>
          <p:cNvSpPr txBox="1">
            <a:spLocks noGrp="1"/>
          </p:cNvSpPr>
          <p:nvPr>
            <p:ph type="title"/>
          </p:nvPr>
        </p:nvSpPr>
        <p:spPr>
          <a:xfrm>
            <a:off x="1573823" y="7417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Entering Container Volume Data-Example</a:t>
            </a:r>
            <a:endParaRPr/>
          </a:p>
        </p:txBody>
      </p:sp>
      <p:sp>
        <p:nvSpPr>
          <p:cNvPr id="512" name="Google Shape;512;p42"/>
          <p:cNvSpPr txBox="1">
            <a:spLocks noGrp="1"/>
          </p:cNvSpPr>
          <p:nvPr>
            <p:ph type="body" idx="1"/>
          </p:nvPr>
        </p:nvSpPr>
        <p:spPr>
          <a:xfrm>
            <a:off x="1573823" y="1730171"/>
            <a:ext cx="7112977" cy="12548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000"/>
              <a:buChar char="•"/>
            </a:pPr>
            <a:r>
              <a:rPr lang="en-US" sz="2000" dirty="0">
                <a:solidFill>
                  <a:srgbClr val="000000"/>
                </a:solidFill>
              </a:rPr>
              <a:t>Enter your three sets of Initial and Final Volume data.</a:t>
            </a:r>
            <a:endParaRPr dirty="0"/>
          </a:p>
          <a:p>
            <a:pPr marL="228600" lvl="0" indent="-228600" algn="l" rtl="0">
              <a:lnSpc>
                <a:spcPct val="90000"/>
              </a:lnSpc>
              <a:spcBef>
                <a:spcPts val="1000"/>
              </a:spcBef>
              <a:spcAft>
                <a:spcPts val="0"/>
              </a:spcAft>
              <a:buClr>
                <a:srgbClr val="000000"/>
              </a:buClr>
              <a:buSzPts val="2000"/>
              <a:buChar char="•"/>
            </a:pPr>
            <a:r>
              <a:rPr lang="en-US" sz="2000" dirty="0">
                <a:solidFill>
                  <a:srgbClr val="000000"/>
                </a:solidFill>
              </a:rPr>
              <a:t>The website will calculate the average can volume and the volumetric soil moisture. </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5" name="Picture 4" descr="First screenshot showing the data entry page for your three sets of Initial and Final Volume data.">
            <a:extLst>
              <a:ext uri="{FF2B5EF4-FFF2-40B4-BE49-F238E27FC236}">
                <a16:creationId xmlns:a16="http://schemas.microsoft.com/office/drawing/2014/main" id="{52683F55-62B7-1CD4-DF5F-50E101DE6314}"/>
              </a:ext>
            </a:extLst>
          </p:cNvPr>
          <p:cNvPicPr>
            <a:picLocks noChangeAspect="1"/>
          </p:cNvPicPr>
          <p:nvPr/>
        </p:nvPicPr>
        <p:blipFill>
          <a:blip r:embed="rId5"/>
          <a:stretch>
            <a:fillRect/>
          </a:stretch>
        </p:blipFill>
        <p:spPr>
          <a:xfrm>
            <a:off x="2297542" y="2761523"/>
            <a:ext cx="1990255" cy="4058352"/>
          </a:xfrm>
          <a:prstGeom prst="rect">
            <a:avLst/>
          </a:prstGeom>
        </p:spPr>
      </p:pic>
      <p:pic>
        <p:nvPicPr>
          <p:cNvPr id="7" name="Picture 6" descr="Second screenshot showing the data entry page for your three sets of Initial and Final Volume data. Remember to check that the calculated values match your own values.">
            <a:extLst>
              <a:ext uri="{FF2B5EF4-FFF2-40B4-BE49-F238E27FC236}">
                <a16:creationId xmlns:a16="http://schemas.microsoft.com/office/drawing/2014/main" id="{7DAED56A-45C4-5288-64D9-3EFE98D93A29}"/>
              </a:ext>
            </a:extLst>
          </p:cNvPr>
          <p:cNvPicPr>
            <a:picLocks noChangeAspect="1"/>
          </p:cNvPicPr>
          <p:nvPr/>
        </p:nvPicPr>
        <p:blipFill>
          <a:blip r:embed="rId6"/>
          <a:stretch>
            <a:fillRect/>
          </a:stretch>
        </p:blipFill>
        <p:spPr>
          <a:xfrm>
            <a:off x="4384402" y="2761523"/>
            <a:ext cx="1971200" cy="4058352"/>
          </a:xfrm>
          <a:prstGeom prst="rect">
            <a:avLst/>
          </a:prstGeom>
        </p:spPr>
      </p:pic>
      <p:sp>
        <p:nvSpPr>
          <p:cNvPr id="9" name="TextBox 8">
            <a:extLst>
              <a:ext uri="{FF2B5EF4-FFF2-40B4-BE49-F238E27FC236}">
                <a16:creationId xmlns:a16="http://schemas.microsoft.com/office/drawing/2014/main" id="{62F6B448-431E-B48A-BE67-0987CCEA2B9A}"/>
              </a:ext>
            </a:extLst>
          </p:cNvPr>
          <p:cNvSpPr txBox="1"/>
          <p:nvPr/>
        </p:nvSpPr>
        <p:spPr>
          <a:xfrm>
            <a:off x="6629400" y="3591389"/>
            <a:ext cx="2057400" cy="738664"/>
          </a:xfrm>
          <a:prstGeom prst="rect">
            <a:avLst/>
          </a:prstGeom>
          <a:noFill/>
        </p:spPr>
        <p:txBody>
          <a:bodyPr wrap="square">
            <a:spAutoFit/>
          </a:bodyPr>
          <a:lstStyle/>
          <a:p>
            <a:r>
              <a:rPr lang="en-US" dirty="0"/>
              <a:t>Make sure the calculated values match those you made </a:t>
            </a:r>
          </a:p>
        </p:txBody>
      </p:sp>
      <p:sp>
        <p:nvSpPr>
          <p:cNvPr id="13" name="TextBox 12">
            <a:extLst>
              <a:ext uri="{FF2B5EF4-FFF2-40B4-BE49-F238E27FC236}">
                <a16:creationId xmlns:a16="http://schemas.microsoft.com/office/drawing/2014/main" id="{1B877BC5-ACE8-3A4D-4FD2-6D93981EFB30}"/>
              </a:ext>
            </a:extLst>
          </p:cNvPr>
          <p:cNvSpPr txBox="1"/>
          <p:nvPr/>
        </p:nvSpPr>
        <p:spPr>
          <a:xfrm>
            <a:off x="6803573" y="5011326"/>
            <a:ext cx="1883228" cy="523220"/>
          </a:xfrm>
          <a:prstGeom prst="rect">
            <a:avLst/>
          </a:prstGeom>
          <a:noFill/>
        </p:spPr>
        <p:txBody>
          <a:bodyPr wrap="square">
            <a:spAutoFit/>
          </a:bodyPr>
          <a:lstStyle/>
          <a:p>
            <a:r>
              <a:rPr lang="en-US" dirty="0"/>
              <a:t>Add any additional metadata here</a:t>
            </a:r>
          </a:p>
        </p:txBody>
      </p:sp>
      <p:cxnSp>
        <p:nvCxnSpPr>
          <p:cNvPr id="10" name="Straight Arrow Connector 9">
            <a:extLst>
              <a:ext uri="{FF2B5EF4-FFF2-40B4-BE49-F238E27FC236}">
                <a16:creationId xmlns:a16="http://schemas.microsoft.com/office/drawing/2014/main" id="{5E3EA214-5AC2-AEAC-674B-8E65D8581450}"/>
              </a:ext>
              <a:ext uri="{C183D7F6-B498-43B3-948B-1728B52AA6E4}">
                <adec:decorative xmlns:adec="http://schemas.microsoft.com/office/drawing/2017/decorative" val="1"/>
              </a:ext>
            </a:extLst>
          </p:cNvPr>
          <p:cNvCxnSpPr>
            <a:cxnSpLocks/>
          </p:cNvCxnSpPr>
          <p:nvPr/>
        </p:nvCxnSpPr>
        <p:spPr>
          <a:xfrm flipH="1">
            <a:off x="6161315" y="4404966"/>
            <a:ext cx="642257" cy="7439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29C0B5-E33F-79D6-9D11-577DAF65013A}"/>
              </a:ext>
              <a:ext uri="{C183D7F6-B498-43B3-948B-1728B52AA6E4}">
                <adec:decorative xmlns:adec="http://schemas.microsoft.com/office/drawing/2017/decorative" val="1"/>
              </a:ext>
            </a:extLst>
          </p:cNvPr>
          <p:cNvCxnSpPr>
            <a:cxnSpLocks/>
          </p:cNvCxnSpPr>
          <p:nvPr/>
        </p:nvCxnSpPr>
        <p:spPr>
          <a:xfrm flipH="1">
            <a:off x="6131078" y="5380658"/>
            <a:ext cx="642257" cy="7439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528" name="Google Shape;528;p44"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529" name="Google Shape;529;p44" descr="Menu: How to report these data to GLOBE"/>
          <p:cNvPicPr preferRelativeResize="0"/>
          <p:nvPr/>
        </p:nvPicPr>
        <p:blipFill rotWithShape="1">
          <a:blip r:embed="rId4">
            <a:alphaModFix/>
          </a:blip>
          <a:srcRect/>
          <a:stretch/>
        </p:blipFill>
        <p:spPr>
          <a:xfrm>
            <a:off x="0" y="997824"/>
            <a:ext cx="1477218" cy="5860176"/>
          </a:xfrm>
          <a:prstGeom prst="rect">
            <a:avLst/>
          </a:prstGeom>
          <a:noFill/>
          <a:ln>
            <a:noFill/>
          </a:ln>
        </p:spPr>
      </p:pic>
      <p:sp>
        <p:nvSpPr>
          <p:cNvPr id="530" name="Title"/>
          <p:cNvSpPr txBox="1">
            <a:spLocks noGrp="1"/>
          </p:cNvSpPr>
          <p:nvPr>
            <p:ph type="title"/>
          </p:nvPr>
        </p:nvSpPr>
        <p:spPr>
          <a:xfrm>
            <a:off x="123148" y="78835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200"/>
              <a:buFont typeface="Calibri"/>
              <a:buNone/>
            </a:pPr>
            <a:r>
              <a:rPr lang="en-US" sz="3200" dirty="0">
                <a:solidFill>
                  <a:srgbClr val="000000"/>
                </a:solidFill>
              </a:rPr>
              <a:t>Data Entry System Responses</a:t>
            </a:r>
            <a:endParaRPr dirty="0"/>
          </a:p>
        </p:txBody>
      </p:sp>
      <p:sp>
        <p:nvSpPr>
          <p:cNvPr id="6" name="TextBox 5">
            <a:extLst>
              <a:ext uri="{FF2B5EF4-FFF2-40B4-BE49-F238E27FC236}">
                <a16:creationId xmlns:a16="http://schemas.microsoft.com/office/drawing/2014/main" id="{4C256560-A603-B69A-00C6-7CFAAA9B8891}"/>
              </a:ext>
            </a:extLst>
          </p:cNvPr>
          <p:cNvSpPr txBox="1"/>
          <p:nvPr/>
        </p:nvSpPr>
        <p:spPr>
          <a:xfrm>
            <a:off x="1571759" y="2214344"/>
            <a:ext cx="2497497" cy="3754874"/>
          </a:xfrm>
          <a:prstGeom prst="rect">
            <a:avLst/>
          </a:prstGeom>
          <a:noFill/>
        </p:spPr>
        <p:txBody>
          <a:bodyPr wrap="square">
            <a:spAutoFit/>
          </a:bodyPr>
          <a:lstStyle/>
          <a:p>
            <a:r>
              <a:rPr lang="en-US" dirty="0"/>
              <a:t>If your observations are within the appropriate ranges, you will see a green smiley face.</a:t>
            </a:r>
          </a:p>
          <a:p>
            <a:endParaRPr lang="en-US" dirty="0"/>
          </a:p>
          <a:p>
            <a:endParaRPr lang="en-US" dirty="0"/>
          </a:p>
          <a:p>
            <a:r>
              <a:rPr lang="en-US" dirty="0"/>
              <a:t>You can review or edit your observation if needed.</a:t>
            </a:r>
          </a:p>
          <a:p>
            <a:endParaRPr lang="en-US" dirty="0"/>
          </a:p>
          <a:p>
            <a:endParaRPr lang="en-US" dirty="0"/>
          </a:p>
          <a:p>
            <a:endParaRPr lang="en-US" dirty="0"/>
          </a:p>
          <a:p>
            <a:r>
              <a:rPr lang="en-US" dirty="0"/>
              <a:t>When ready, select “Send these measurements now” to send your data to GLOBE. When it has been sent, you will see a “Success” message.</a:t>
            </a:r>
          </a:p>
        </p:txBody>
      </p:sp>
      <p:pic>
        <p:nvPicPr>
          <p:cNvPr id="3" name="Picture 2" descr="Screenshot showing a green smiley face with text stating Your Data has been saved on this device. This means your observations are within the appropriate ranges. On the same page you can send your measurements or review/edit your observations.">
            <a:extLst>
              <a:ext uri="{FF2B5EF4-FFF2-40B4-BE49-F238E27FC236}">
                <a16:creationId xmlns:a16="http://schemas.microsoft.com/office/drawing/2014/main" id="{D807E68B-8725-3769-913A-01B82BC50F17}"/>
              </a:ext>
            </a:extLst>
          </p:cNvPr>
          <p:cNvPicPr>
            <a:picLocks noChangeAspect="1"/>
          </p:cNvPicPr>
          <p:nvPr/>
        </p:nvPicPr>
        <p:blipFill>
          <a:blip r:embed="rId5"/>
          <a:stretch>
            <a:fillRect/>
          </a:stretch>
        </p:blipFill>
        <p:spPr>
          <a:xfrm>
            <a:off x="4055576" y="1704709"/>
            <a:ext cx="2154697" cy="4364937"/>
          </a:xfrm>
          <a:prstGeom prst="rect">
            <a:avLst/>
          </a:prstGeom>
        </p:spPr>
      </p:pic>
      <p:pic>
        <p:nvPicPr>
          <p:cNvPr id="5" name="Picture 4" descr="Screenshot showing a popup window which says Success, your observation has been successfully sent to GLOBE.">
            <a:extLst>
              <a:ext uri="{FF2B5EF4-FFF2-40B4-BE49-F238E27FC236}">
                <a16:creationId xmlns:a16="http://schemas.microsoft.com/office/drawing/2014/main" id="{5737E746-02FB-6F05-3033-22ADE37A754A}"/>
              </a:ext>
            </a:extLst>
          </p:cNvPr>
          <p:cNvPicPr>
            <a:picLocks noChangeAspect="1"/>
          </p:cNvPicPr>
          <p:nvPr/>
        </p:nvPicPr>
        <p:blipFill>
          <a:blip r:embed="rId6"/>
          <a:stretch>
            <a:fillRect/>
          </a:stretch>
        </p:blipFill>
        <p:spPr>
          <a:xfrm>
            <a:off x="6333421" y="1704708"/>
            <a:ext cx="2274458" cy="4364938"/>
          </a:xfrm>
          <a:prstGeom prst="rect">
            <a:avLst/>
          </a:prstGeom>
        </p:spPr>
      </p:pic>
      <p:cxnSp>
        <p:nvCxnSpPr>
          <p:cNvPr id="9" name="Straight Arrow Connector 8">
            <a:extLst>
              <a:ext uri="{FF2B5EF4-FFF2-40B4-BE49-F238E27FC236}">
                <a16:creationId xmlns:a16="http://schemas.microsoft.com/office/drawing/2014/main" id="{E4AF9398-EEE3-B7ED-D135-9BAEF6B7F930}"/>
              </a:ext>
              <a:ext uri="{C183D7F6-B498-43B3-948B-1728B52AA6E4}">
                <adec:decorative xmlns:adec="http://schemas.microsoft.com/office/drawing/2017/decorative" val="0"/>
              </a:ext>
            </a:extLst>
          </p:cNvPr>
          <p:cNvCxnSpPr>
            <a:cxnSpLocks/>
          </p:cNvCxnSpPr>
          <p:nvPr/>
        </p:nvCxnSpPr>
        <p:spPr>
          <a:xfrm flipV="1">
            <a:off x="3905319" y="4113970"/>
            <a:ext cx="2728614" cy="1068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5781D16-5B76-EEB3-D978-4F3886801C15}"/>
              </a:ext>
              <a:ext uri="{C183D7F6-B498-43B3-948B-1728B52AA6E4}">
                <adec:decorative xmlns:adec="http://schemas.microsoft.com/office/drawing/2017/decorative" val="0"/>
              </a:ext>
            </a:extLst>
          </p:cNvPr>
          <p:cNvCxnSpPr>
            <a:cxnSpLocks/>
          </p:cNvCxnSpPr>
          <p:nvPr/>
        </p:nvCxnSpPr>
        <p:spPr>
          <a:xfrm flipV="1">
            <a:off x="3592286" y="3648287"/>
            <a:ext cx="586437" cy="2796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844AB16-7950-4A2E-A16C-D23CD74C6AC1}"/>
              </a:ext>
              <a:ext uri="{C183D7F6-B498-43B3-948B-1728B52AA6E4}">
                <adec:decorative xmlns:adec="http://schemas.microsoft.com/office/drawing/2017/decorative" val="0"/>
              </a:ext>
            </a:extLst>
          </p:cNvPr>
          <p:cNvCxnSpPr>
            <a:cxnSpLocks/>
          </p:cNvCxnSpPr>
          <p:nvPr/>
        </p:nvCxnSpPr>
        <p:spPr>
          <a:xfrm flipV="1">
            <a:off x="3472543" y="2431768"/>
            <a:ext cx="583033" cy="14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537" name="Google Shape;537;p45"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538" name="Google Shape;538;p45" descr="Visualizing these data"/>
          <p:cNvPicPr preferRelativeResize="0">
            <a:picLocks noGrp="1"/>
          </p:cNvPicPr>
          <p:nvPr>
            <p:ph type="body" idx="1"/>
          </p:nvPr>
        </p:nvPicPr>
        <p:blipFill rotWithShape="1">
          <a:blip r:embed="rId4">
            <a:alphaModFix/>
          </a:blip>
          <a:srcRect/>
          <a:stretch/>
        </p:blipFill>
        <p:spPr>
          <a:xfrm>
            <a:off x="0" y="949571"/>
            <a:ext cx="1477107" cy="5908429"/>
          </a:xfrm>
          <a:prstGeom prst="rect">
            <a:avLst/>
          </a:prstGeom>
          <a:noFill/>
          <a:ln>
            <a:noFill/>
          </a:ln>
        </p:spPr>
      </p:pic>
      <p:sp>
        <p:nvSpPr>
          <p:cNvPr id="539" name="Title"/>
          <p:cNvSpPr txBox="1">
            <a:spLocks noGrp="1"/>
          </p:cNvSpPr>
          <p:nvPr>
            <p:ph type="title"/>
          </p:nvPr>
        </p:nvSpPr>
        <p:spPr>
          <a:xfrm>
            <a:off x="1459523" y="62183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Gravimetric Surface Soil Moisture Visualization</a:t>
            </a:r>
            <a:endParaRPr/>
          </a:p>
        </p:txBody>
      </p:sp>
      <p:sp>
        <p:nvSpPr>
          <p:cNvPr id="540" name="Google Shape;540;p45"/>
          <p:cNvSpPr txBox="1">
            <a:spLocks noGrp="1"/>
          </p:cNvSpPr>
          <p:nvPr>
            <p:ph type="body" idx="2"/>
          </p:nvPr>
        </p:nvSpPr>
        <p:spPr>
          <a:xfrm>
            <a:off x="1459523" y="1728116"/>
            <a:ext cx="7139354" cy="3996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Visualization data layer for 0-5 cm gravimetric soil moisture</a:t>
            </a:r>
            <a:endParaRPr/>
          </a:p>
          <a:p>
            <a:pPr marL="0" lvl="0" indent="0" algn="l" rtl="0">
              <a:lnSpc>
                <a:spcPct val="90000"/>
              </a:lnSpc>
              <a:spcBef>
                <a:spcPts val="1000"/>
              </a:spcBef>
              <a:spcAft>
                <a:spcPts val="0"/>
              </a:spcAft>
              <a:buClr>
                <a:schemeClr val="dk1"/>
              </a:buClr>
              <a:buSzPts val="2800"/>
              <a:buNone/>
            </a:pPr>
            <a:endParaRPr/>
          </a:p>
        </p:txBody>
      </p:sp>
      <p:pic>
        <p:nvPicPr>
          <p:cNvPr id="541" name="Google Shape;541;p45" descr="screenshot of map interface, GLOBE Visualization System, showing an icon representating a SMAP sample for gravimetric soil moisture"/>
          <p:cNvPicPr preferRelativeResize="0"/>
          <p:nvPr/>
        </p:nvPicPr>
        <p:blipFill rotWithShape="1">
          <a:blip r:embed="rId5">
            <a:alphaModFix/>
          </a:blip>
          <a:srcRect/>
          <a:stretch/>
        </p:blipFill>
        <p:spPr>
          <a:xfrm>
            <a:off x="1895658" y="2127738"/>
            <a:ext cx="6372592" cy="395230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547" name="Google Shape;547;p46"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pic>
        <p:nvPicPr>
          <p:cNvPr id="548" name="Google Shape;548;p46" descr="Menu: Visualizing these data"/>
          <p:cNvPicPr preferRelativeResize="0">
            <a:picLocks noGrp="1"/>
          </p:cNvPicPr>
          <p:nvPr>
            <p:ph type="body" idx="1"/>
          </p:nvPr>
        </p:nvPicPr>
        <p:blipFill rotWithShape="1">
          <a:blip r:embed="rId4">
            <a:alphaModFix/>
          </a:blip>
          <a:srcRect/>
          <a:stretch/>
        </p:blipFill>
        <p:spPr>
          <a:xfrm>
            <a:off x="-17584" y="997825"/>
            <a:ext cx="1477107" cy="5860175"/>
          </a:xfrm>
          <a:prstGeom prst="rect">
            <a:avLst/>
          </a:prstGeom>
          <a:noFill/>
          <a:ln>
            <a:noFill/>
          </a:ln>
        </p:spPr>
      </p:pic>
      <p:sp>
        <p:nvSpPr>
          <p:cNvPr id="549" name="Title"/>
          <p:cNvSpPr txBox="1">
            <a:spLocks noGrp="1"/>
          </p:cNvSpPr>
          <p:nvPr>
            <p:ph type="title"/>
          </p:nvPr>
        </p:nvSpPr>
        <p:spPr>
          <a:xfrm>
            <a:off x="1459523" y="62183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Volumetric Surface Soil Moisture Visualization</a:t>
            </a:r>
            <a:endParaRPr/>
          </a:p>
        </p:txBody>
      </p:sp>
      <p:sp>
        <p:nvSpPr>
          <p:cNvPr id="550" name="Google Shape;550;p46"/>
          <p:cNvSpPr txBox="1">
            <a:spLocks noGrp="1"/>
          </p:cNvSpPr>
          <p:nvPr>
            <p:ph type="body" idx="2"/>
          </p:nvPr>
        </p:nvSpPr>
        <p:spPr>
          <a:xfrm>
            <a:off x="1459523" y="1728116"/>
            <a:ext cx="7139354" cy="3996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r>
              <a:rPr lang="en-US" sz="2000">
                <a:solidFill>
                  <a:srgbClr val="000000"/>
                </a:solidFill>
              </a:rPr>
              <a:t>Visualization data layer for 0-5 cm volumetric soil moisture</a:t>
            </a:r>
            <a:endParaRPr/>
          </a:p>
          <a:p>
            <a:pPr marL="0" lvl="0" indent="0" algn="l" rtl="0">
              <a:lnSpc>
                <a:spcPct val="90000"/>
              </a:lnSpc>
              <a:spcBef>
                <a:spcPts val="1000"/>
              </a:spcBef>
              <a:spcAft>
                <a:spcPts val="0"/>
              </a:spcAft>
              <a:buClr>
                <a:schemeClr val="dk1"/>
              </a:buClr>
              <a:buSzPts val="2800"/>
              <a:buNone/>
            </a:pPr>
            <a:endParaRPr/>
          </a:p>
        </p:txBody>
      </p:sp>
      <p:pic>
        <p:nvPicPr>
          <p:cNvPr id="551" name="Google Shape;551;p46" descr="screenshot of map interface, GLOBE Visualization System, showing an icon representating a SMAP sample for volumetric soil moisture"/>
          <p:cNvPicPr preferRelativeResize="0"/>
          <p:nvPr/>
        </p:nvPicPr>
        <p:blipFill rotWithShape="1">
          <a:blip r:embed="rId5">
            <a:alphaModFix/>
          </a:blip>
          <a:srcRect/>
          <a:stretch/>
        </p:blipFill>
        <p:spPr>
          <a:xfrm>
            <a:off x="1459523" y="2275134"/>
            <a:ext cx="7279735" cy="35313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27" name="Google Shape;127;p5"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28" name="Google Shape;128;p5" descr="Menu: Preparation for the SMAP Protocol"/>
          <p:cNvPicPr preferRelativeResize="0"/>
          <p:nvPr/>
        </p:nvPicPr>
        <p:blipFill rotWithShape="1">
          <a:blip r:embed="rId4">
            <a:alphaModFix/>
          </a:blip>
          <a:srcRect/>
          <a:stretch/>
        </p:blipFill>
        <p:spPr>
          <a:xfrm>
            <a:off x="0" y="997824"/>
            <a:ext cx="1465044" cy="5860176"/>
          </a:xfrm>
          <a:prstGeom prst="rect">
            <a:avLst/>
          </a:prstGeom>
          <a:noFill/>
          <a:ln>
            <a:noFill/>
          </a:ln>
        </p:spPr>
      </p:pic>
      <p:sp>
        <p:nvSpPr>
          <p:cNvPr id="129" name="Title"/>
          <p:cNvSpPr txBox="1">
            <a:spLocks noGrp="1"/>
          </p:cNvSpPr>
          <p:nvPr>
            <p:ph type="title"/>
          </p:nvPr>
        </p:nvSpPr>
        <p:spPr>
          <a:xfrm>
            <a:off x="1653381" y="722993"/>
            <a:ext cx="867863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dirty="0">
                <a:solidFill>
                  <a:srgbClr val="000000"/>
                </a:solidFill>
              </a:rPr>
              <a:t>SMAP Soil Moisture Protocol Required Materials</a:t>
            </a:r>
            <a:endParaRPr dirty="0"/>
          </a:p>
        </p:txBody>
      </p:sp>
      <p:sp>
        <p:nvSpPr>
          <p:cNvPr id="130" name="Google Shape;130;p5"/>
          <p:cNvSpPr txBox="1">
            <a:spLocks noGrp="1"/>
          </p:cNvSpPr>
          <p:nvPr>
            <p:ph type="body" idx="1"/>
          </p:nvPr>
        </p:nvSpPr>
        <p:spPr>
          <a:xfrm>
            <a:off x="1653381" y="1730761"/>
            <a:ext cx="7185282"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1600"/>
              <a:buChar char="•"/>
            </a:pPr>
            <a:r>
              <a:rPr lang="en-US" sz="1600" dirty="0">
                <a:solidFill>
                  <a:srgbClr val="000000"/>
                </a:solidFill>
              </a:rPr>
              <a:t>Heating lamp that can reach a sustained 60-90°C (for 2 or 3 days) such as a 250 watt infrared food heating lamp (with one or two bulbs) or a room heating lamp; alternatively a soil drying oven may be used, but is not required</a:t>
            </a:r>
            <a:endParaRPr dirty="0"/>
          </a:p>
          <a:p>
            <a:pPr marL="228600" lvl="0" indent="-228600" algn="l" rtl="0">
              <a:lnSpc>
                <a:spcPct val="90000"/>
              </a:lnSpc>
              <a:spcBef>
                <a:spcPts val="1000"/>
              </a:spcBef>
              <a:spcAft>
                <a:spcPts val="0"/>
              </a:spcAft>
              <a:buClr>
                <a:srgbClr val="000000"/>
              </a:buClr>
              <a:buSzPts val="1600"/>
              <a:buChar char="•"/>
            </a:pPr>
            <a:r>
              <a:rPr lang="en-US" sz="1600" dirty="0">
                <a:solidFill>
                  <a:srgbClr val="000000"/>
                </a:solidFill>
              </a:rPr>
              <a:t>A balance or scale with 0.1 g sensitivity (600 g capacity recommended, 400 g minimum capacity required)</a:t>
            </a:r>
            <a:endParaRPr dirty="0"/>
          </a:p>
          <a:p>
            <a:pPr marL="228600" lvl="0" indent="-228600" algn="l" rtl="0">
              <a:lnSpc>
                <a:spcPct val="90000"/>
              </a:lnSpc>
              <a:spcBef>
                <a:spcPts val="1000"/>
              </a:spcBef>
              <a:spcAft>
                <a:spcPts val="0"/>
              </a:spcAft>
              <a:buClr>
                <a:srgbClr val="000000"/>
              </a:buClr>
              <a:buSzPts val="1600"/>
              <a:buChar char="•"/>
            </a:pPr>
            <a:r>
              <a:rPr lang="en-US" sz="1600" dirty="0">
                <a:solidFill>
                  <a:srgbClr val="000000"/>
                </a:solidFill>
              </a:rPr>
              <a:t>Sealable plastic bags (e.g., Zip-Lock bag)</a:t>
            </a:r>
            <a:endParaRPr dirty="0"/>
          </a:p>
          <a:p>
            <a:pPr marL="228600" lvl="0" indent="-228600" algn="l" rtl="0">
              <a:lnSpc>
                <a:spcPct val="90000"/>
              </a:lnSpc>
              <a:spcBef>
                <a:spcPts val="1000"/>
              </a:spcBef>
              <a:spcAft>
                <a:spcPts val="0"/>
              </a:spcAft>
              <a:buClr>
                <a:srgbClr val="000000"/>
              </a:buClr>
              <a:buSzPts val="1600"/>
              <a:buChar char="•"/>
            </a:pPr>
            <a:r>
              <a:rPr lang="en-US" sz="1600" dirty="0">
                <a:solidFill>
                  <a:srgbClr val="000000"/>
                </a:solidFill>
              </a:rPr>
              <a:t>Tin cans (repurposed cat food, tuna, or small pineapple cans 5 cm deep without a lid.) </a:t>
            </a:r>
            <a:r>
              <a:rPr lang="en-US" sz="1600" b="1" dirty="0">
                <a:solidFill>
                  <a:srgbClr val="000000"/>
                </a:solidFill>
              </a:rPr>
              <a:t>Note: edges may be sharp.</a:t>
            </a:r>
            <a:endParaRPr dirty="0"/>
          </a:p>
          <a:p>
            <a:pPr marL="228600" lvl="0" indent="-228600" algn="l" rtl="0">
              <a:lnSpc>
                <a:spcPct val="90000"/>
              </a:lnSpc>
              <a:spcBef>
                <a:spcPts val="1000"/>
              </a:spcBef>
              <a:spcAft>
                <a:spcPts val="0"/>
              </a:spcAft>
              <a:buClr>
                <a:srgbClr val="000000"/>
              </a:buClr>
              <a:buSzPts val="1600"/>
              <a:buChar char="•"/>
            </a:pPr>
            <a:r>
              <a:rPr lang="en-US" sz="1600" dirty="0">
                <a:solidFill>
                  <a:srgbClr val="000000"/>
                </a:solidFill>
              </a:rPr>
              <a:t>Plastic wrap to seal the tin cans; rubber bands to hold the wrap around the can. </a:t>
            </a:r>
            <a:endParaRPr dirty="0"/>
          </a:p>
          <a:p>
            <a:pPr marL="228600" lvl="0" indent="-228600" algn="l" rtl="0">
              <a:lnSpc>
                <a:spcPct val="90000"/>
              </a:lnSpc>
              <a:spcBef>
                <a:spcPts val="1000"/>
              </a:spcBef>
              <a:spcAft>
                <a:spcPts val="0"/>
              </a:spcAft>
              <a:buClr>
                <a:srgbClr val="000000"/>
              </a:buClr>
              <a:buSzPts val="1600"/>
              <a:buChar char="•"/>
            </a:pPr>
            <a:r>
              <a:rPr lang="en-US" sz="1600" dirty="0">
                <a:solidFill>
                  <a:srgbClr val="000000"/>
                </a:solidFill>
              </a:rPr>
              <a:t>A graduated cylinder with at least 100 mL capacity (500 mL recommended)</a:t>
            </a:r>
            <a:endParaRPr dirty="0"/>
          </a:p>
          <a:p>
            <a:pPr marL="228600" lvl="0" indent="-228600" algn="l" rtl="0">
              <a:lnSpc>
                <a:spcPct val="90000"/>
              </a:lnSpc>
              <a:spcBef>
                <a:spcPts val="1000"/>
              </a:spcBef>
              <a:spcAft>
                <a:spcPts val="0"/>
              </a:spcAft>
              <a:buClr>
                <a:srgbClr val="000000"/>
              </a:buClr>
              <a:buSzPts val="1600"/>
              <a:buChar char="•"/>
            </a:pPr>
            <a:r>
              <a:rPr lang="en-US" sz="1600" dirty="0">
                <a:solidFill>
                  <a:srgbClr val="000000"/>
                </a:solidFill>
              </a:rPr>
              <a:t>Trowel</a:t>
            </a:r>
            <a:endParaRPr dirty="0"/>
          </a:p>
          <a:p>
            <a:pPr marL="228600" lvl="0" indent="-228600" algn="l" rtl="0">
              <a:lnSpc>
                <a:spcPct val="90000"/>
              </a:lnSpc>
              <a:spcBef>
                <a:spcPts val="1000"/>
              </a:spcBef>
              <a:spcAft>
                <a:spcPts val="0"/>
              </a:spcAft>
              <a:buClr>
                <a:srgbClr val="000000"/>
              </a:buClr>
              <a:buSzPts val="1600"/>
              <a:buChar char="•"/>
            </a:pPr>
            <a:r>
              <a:rPr lang="en-US" sz="1600" dirty="0">
                <a:solidFill>
                  <a:srgbClr val="000000"/>
                </a:solidFill>
              </a:rPr>
              <a:t>GPS device for site definition</a:t>
            </a:r>
            <a:endParaRPr dirty="0"/>
          </a:p>
          <a:p>
            <a:pPr marL="228600" lvl="0" indent="-228600" algn="l" rtl="0">
              <a:lnSpc>
                <a:spcPct val="90000"/>
              </a:lnSpc>
              <a:spcBef>
                <a:spcPts val="1000"/>
              </a:spcBef>
              <a:spcAft>
                <a:spcPts val="0"/>
              </a:spcAft>
              <a:buClr>
                <a:srgbClr val="000000"/>
              </a:buClr>
              <a:buSzPts val="1600"/>
              <a:buChar char="•"/>
            </a:pPr>
            <a:r>
              <a:rPr lang="en-US" sz="1600" dirty="0">
                <a:solidFill>
                  <a:srgbClr val="000000"/>
                </a:solidFill>
              </a:rPr>
              <a:t>A meter stick and a ruler marked in millimeters</a:t>
            </a:r>
            <a:endParaRPr dirty="0"/>
          </a:p>
          <a:p>
            <a:pPr marL="228600" lvl="0" indent="-228600" algn="l" rtl="0">
              <a:lnSpc>
                <a:spcPct val="90000"/>
              </a:lnSpc>
              <a:spcBef>
                <a:spcPts val="1000"/>
              </a:spcBef>
              <a:spcAft>
                <a:spcPts val="0"/>
              </a:spcAft>
              <a:buClr>
                <a:srgbClr val="000000"/>
              </a:buClr>
              <a:buSzPts val="1600"/>
              <a:buChar char="•"/>
            </a:pPr>
            <a:r>
              <a:rPr lang="en-US" sz="1600" dirty="0">
                <a:solidFill>
                  <a:srgbClr val="000000"/>
                </a:solidFill>
              </a:rPr>
              <a:t>Permanent markers to label the soil containers</a:t>
            </a:r>
            <a:endParaRPr dirty="0"/>
          </a:p>
          <a:p>
            <a:pPr marL="228600" lvl="0" indent="-127000" algn="l" rtl="0">
              <a:lnSpc>
                <a:spcPct val="90000"/>
              </a:lnSpc>
              <a:spcBef>
                <a:spcPts val="1000"/>
              </a:spcBef>
              <a:spcAft>
                <a:spcPts val="0"/>
              </a:spcAft>
              <a:buClr>
                <a:schemeClr val="dk1"/>
              </a:buClr>
              <a:buSzPts val="1600"/>
              <a:buNone/>
            </a:pPr>
            <a:endParaRPr sz="1600" dirty="0"/>
          </a:p>
        </p:txBody>
      </p:sp>
      <p:pic>
        <p:nvPicPr>
          <p:cNvPr id="131" name="Google Shape;131;p5" descr="Icon: Hint"/>
          <p:cNvPicPr preferRelativeResize="0"/>
          <p:nvPr/>
        </p:nvPicPr>
        <p:blipFill rotWithShape="1">
          <a:blip r:embed="rId5">
            <a:alphaModFix/>
          </a:blip>
          <a:srcRect/>
          <a:stretch/>
        </p:blipFill>
        <p:spPr>
          <a:xfrm>
            <a:off x="1967594" y="6082099"/>
            <a:ext cx="391885" cy="391885"/>
          </a:xfrm>
          <a:prstGeom prst="rect">
            <a:avLst/>
          </a:prstGeom>
          <a:noFill/>
          <a:ln>
            <a:noFill/>
          </a:ln>
        </p:spPr>
      </p:pic>
      <p:sp>
        <p:nvSpPr>
          <p:cNvPr id="132" name="Google Shape;132;p5"/>
          <p:cNvSpPr txBox="1">
            <a:spLocks noGrp="1"/>
          </p:cNvSpPr>
          <p:nvPr>
            <p:ph type="body" idx="2"/>
          </p:nvPr>
        </p:nvSpPr>
        <p:spPr>
          <a:xfrm>
            <a:off x="2470748" y="6106587"/>
            <a:ext cx="6367915" cy="509361"/>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rgbClr val="000000"/>
              </a:buClr>
              <a:buSzPct val="100000"/>
              <a:buNone/>
            </a:pPr>
            <a:r>
              <a:rPr lang="en-US" sz="4900" b="1">
                <a:solidFill>
                  <a:srgbClr val="000000"/>
                </a:solidFill>
              </a:rPr>
              <a:t>Define your sampling site before you go into the field to sample the soil. Locate your sampling site in the Data Entry app and be ready to enter all relevant data outside.</a:t>
            </a:r>
            <a:endParaRPr/>
          </a:p>
          <a:p>
            <a:pPr marL="228600" lvl="0" indent="-18415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Google Shape;557;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558" name="Google Shape;558;p47" descr="SMAP Soil Moisture Protocol"/>
          <p:cNvPicPr preferRelativeResize="0"/>
          <p:nvPr/>
        </p:nvPicPr>
        <p:blipFill rotWithShape="1">
          <a:blip r:embed="rId3">
            <a:alphaModFix/>
          </a:blip>
          <a:srcRect/>
          <a:stretch/>
        </p:blipFill>
        <p:spPr>
          <a:xfrm>
            <a:off x="-17584" y="0"/>
            <a:ext cx="9144000" cy="997825"/>
          </a:xfrm>
          <a:prstGeom prst="rect">
            <a:avLst/>
          </a:prstGeom>
          <a:noFill/>
          <a:ln>
            <a:noFill/>
          </a:ln>
        </p:spPr>
      </p:pic>
      <p:sp>
        <p:nvSpPr>
          <p:cNvPr id="559" name="Google Shape;559;p47"/>
          <p:cNvSpPr txBox="1">
            <a:spLocks noGrp="1"/>
          </p:cNvSpPr>
          <p:nvPr>
            <p:ph type="title"/>
          </p:nvPr>
        </p:nvSpPr>
        <p:spPr>
          <a:xfrm>
            <a:off x="459400" y="1226425"/>
            <a:ext cx="85671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Calibri"/>
              <a:buNone/>
            </a:pPr>
            <a:r>
              <a:rPr lang="en-US" sz="2000" b="1" dirty="0"/>
              <a:t>Please provide us with feedback about this module. This is a community project and we welcome your comments, suggestions and edits! </a:t>
            </a:r>
            <a:br>
              <a:rPr lang="en-US" sz="2000" b="1" dirty="0"/>
            </a:br>
            <a:r>
              <a:rPr lang="en-US" sz="2000" b="1" dirty="0"/>
              <a:t>Questions about content in this module? Contact GLOBE: </a:t>
            </a:r>
            <a:r>
              <a:rPr lang="en-US" sz="2000" b="1" u="sng" dirty="0">
                <a:solidFill>
                  <a:schemeClr val="hlink"/>
                </a:solidFill>
                <a:hlinkClick r:id="rId4"/>
              </a:rPr>
              <a:t>help@nasaglobe.org</a:t>
            </a:r>
            <a:endParaRPr sz="2000" b="1" dirty="0"/>
          </a:p>
        </p:txBody>
      </p:sp>
      <p:sp>
        <p:nvSpPr>
          <p:cNvPr id="560" name="Google Shape;560;p47"/>
          <p:cNvSpPr txBox="1">
            <a:spLocks noGrp="1"/>
          </p:cNvSpPr>
          <p:nvPr>
            <p:ph type="body" idx="1"/>
          </p:nvPr>
        </p:nvSpPr>
        <p:spPr>
          <a:xfrm>
            <a:off x="459397" y="2699356"/>
            <a:ext cx="8110905" cy="415864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en-US" sz="2400" b="1" dirty="0"/>
              <a:t>Slides: </a:t>
            </a:r>
            <a:r>
              <a:rPr lang="en-US" sz="2400" dirty="0"/>
              <a:t>Izolda Trachtenberg, Dixon Butler, </a:t>
            </a:r>
            <a:r>
              <a:rPr lang="en-US" sz="2400" dirty="0" err="1"/>
              <a:t>Russanne</a:t>
            </a:r>
            <a:r>
              <a:rPr lang="en-US" sz="2400" dirty="0"/>
              <a:t> Low</a:t>
            </a:r>
            <a:endParaRPr dirty="0"/>
          </a:p>
          <a:p>
            <a:pPr marL="0" lvl="0" indent="0" algn="l" rtl="0">
              <a:lnSpc>
                <a:spcPct val="90000"/>
              </a:lnSpc>
              <a:spcBef>
                <a:spcPts val="1000"/>
              </a:spcBef>
              <a:spcAft>
                <a:spcPts val="0"/>
              </a:spcAft>
              <a:buClr>
                <a:schemeClr val="dk1"/>
              </a:buClr>
              <a:buSzPts val="2400"/>
              <a:buNone/>
            </a:pPr>
            <a:r>
              <a:rPr lang="en-US" sz="2400" b="1" dirty="0"/>
              <a:t>Photo Credits</a:t>
            </a:r>
            <a:r>
              <a:rPr lang="en-US" sz="2400" dirty="0"/>
              <a:t>: Izolda Trachtenberg</a:t>
            </a:r>
            <a:endParaRPr dirty="0"/>
          </a:p>
          <a:p>
            <a:pPr marL="0" lvl="0" indent="0" algn="l" rtl="0">
              <a:lnSpc>
                <a:spcPct val="90000"/>
              </a:lnSpc>
              <a:spcBef>
                <a:spcPts val="1000"/>
              </a:spcBef>
              <a:spcAft>
                <a:spcPts val="0"/>
              </a:spcAft>
              <a:buClr>
                <a:schemeClr val="dk1"/>
              </a:buClr>
              <a:buSzPts val="2400"/>
              <a:buNone/>
            </a:pPr>
            <a:r>
              <a:rPr lang="en-US" sz="2400" b="1" dirty="0"/>
              <a:t>Illustrations: </a:t>
            </a:r>
            <a:r>
              <a:rPr lang="en-US" sz="2400" dirty="0"/>
              <a:t>Rich Potter</a:t>
            </a:r>
            <a:endParaRPr dirty="0"/>
          </a:p>
          <a:p>
            <a:pPr marL="0" lvl="0" indent="0" algn="l" rtl="0">
              <a:lnSpc>
                <a:spcPct val="90000"/>
              </a:lnSpc>
              <a:spcBef>
                <a:spcPts val="1000"/>
              </a:spcBef>
              <a:spcAft>
                <a:spcPts val="0"/>
              </a:spcAft>
              <a:buClr>
                <a:schemeClr val="dk1"/>
              </a:buClr>
              <a:buSzPts val="2400"/>
              <a:buNone/>
            </a:pPr>
            <a:r>
              <a:rPr lang="en-US" sz="2400" b="1" dirty="0"/>
              <a:t>Cover Illustration: </a:t>
            </a:r>
            <a:r>
              <a:rPr lang="en-US" sz="2400" dirty="0"/>
              <a:t>Jenn Glaser, </a:t>
            </a:r>
            <a:r>
              <a:rPr lang="en-US" sz="2400" dirty="0" err="1"/>
              <a:t>ScribeArts</a:t>
            </a:r>
            <a:endParaRPr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en-US" sz="2400" dirty="0"/>
              <a:t>The GLOBE Program is sponsored by these organizations:</a:t>
            </a:r>
            <a:endParaRPr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indent="0">
              <a:buSzPts val="1600"/>
              <a:buNone/>
            </a:pPr>
            <a:r>
              <a:rPr lang="en-US" sz="1400" i="1" dirty="0">
                <a:solidFill>
                  <a:srgbClr val="000000"/>
                </a:solidFill>
              </a:rPr>
              <a:t>November 2025. GLOBE Implementation Office: </a:t>
            </a:r>
            <a:r>
              <a:rPr lang="en-US" sz="1400" i="1" dirty="0"/>
              <a:t>Science, Training, Education, and Public Engagement Team.</a:t>
            </a:r>
            <a:br>
              <a:rPr lang="en-US" sz="1400" i="1" dirty="0">
                <a:solidFill>
                  <a:srgbClr val="000000"/>
                </a:solidFill>
              </a:rPr>
            </a:br>
            <a:r>
              <a:rPr lang="en-US" sz="1400" i="1" dirty="0">
                <a:solidFill>
                  <a:srgbClr val="000000"/>
                </a:solidFill>
              </a:rPr>
              <a:t>If you edit and modify this slide set for use for educational purposes,  please note “modified by (and your name and date)” on this page. Thank you.</a:t>
            </a:r>
            <a:endParaRPr sz="1400" dirty="0"/>
          </a:p>
          <a:p>
            <a:pPr marL="0" lvl="0" indent="0" algn="l" rtl="0">
              <a:lnSpc>
                <a:spcPct val="90000"/>
              </a:lnSpc>
              <a:spcBef>
                <a:spcPts val="1000"/>
              </a:spcBef>
              <a:spcAft>
                <a:spcPts val="0"/>
              </a:spcAft>
              <a:buClr>
                <a:schemeClr val="dk1"/>
              </a:buClr>
              <a:buSzPts val="1600"/>
              <a:buNone/>
            </a:pPr>
            <a:endParaRPr dirty="0"/>
          </a:p>
        </p:txBody>
      </p:sp>
      <p:pic>
        <p:nvPicPr>
          <p:cNvPr id="556" name="Google Shape;556;p47">
            <a:extLst>
              <a:ext uri="{C183D7F6-B498-43B3-948B-1728B52AA6E4}">
                <adec:decorative xmlns:adec="http://schemas.microsoft.com/office/drawing/2017/decorative" val="1"/>
              </a:ext>
            </a:extLst>
          </p:cNvPr>
          <p:cNvPicPr preferRelativeResize="0"/>
          <p:nvPr/>
        </p:nvPicPr>
        <p:blipFill rotWithShape="1">
          <a:blip r:embed="rId5">
            <a:alphaModFix amt="22000"/>
          </a:blip>
          <a:srcRect/>
          <a:stretch/>
        </p:blipFill>
        <p:spPr>
          <a:xfrm>
            <a:off x="342221" y="1604713"/>
            <a:ext cx="8459555" cy="4098468"/>
          </a:xfrm>
          <a:prstGeom prst="rect">
            <a:avLst/>
          </a:prstGeom>
          <a:solidFill>
            <a:schemeClr val="accent1">
              <a:alpha val="0"/>
            </a:schemeClr>
          </a:solidFill>
          <a:ln>
            <a:noFill/>
          </a:ln>
        </p:spPr>
      </p:pic>
      <p:pic>
        <p:nvPicPr>
          <p:cNvPr id="561" name="Google Shape;561;p47" descr="Logos for NASA, NOAA, NSF and the U.S. Department of State."/>
          <p:cNvPicPr preferRelativeResize="0"/>
          <p:nvPr/>
        </p:nvPicPr>
        <p:blipFill rotWithShape="1">
          <a:blip r:embed="rId6">
            <a:alphaModFix/>
          </a:blip>
          <a:srcRect/>
          <a:stretch/>
        </p:blipFill>
        <p:spPr>
          <a:xfrm>
            <a:off x="2907179" y="5253287"/>
            <a:ext cx="3294474" cy="6894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38" name="Google Shape;138;p6"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39" name="Google Shape;139;p6" descr="Menu: Preparation for the SMAP Protocol"/>
          <p:cNvPicPr preferRelativeResize="0"/>
          <p:nvPr/>
        </p:nvPicPr>
        <p:blipFill rotWithShape="1">
          <a:blip r:embed="rId4">
            <a:alphaModFix/>
          </a:blip>
          <a:srcRect/>
          <a:stretch/>
        </p:blipFill>
        <p:spPr>
          <a:xfrm>
            <a:off x="0" y="997824"/>
            <a:ext cx="1465044" cy="5860176"/>
          </a:xfrm>
          <a:prstGeom prst="rect">
            <a:avLst/>
          </a:prstGeom>
          <a:noFill/>
          <a:ln>
            <a:noFill/>
          </a:ln>
        </p:spPr>
      </p:pic>
      <p:sp>
        <p:nvSpPr>
          <p:cNvPr id="140" name="Title"/>
          <p:cNvSpPr txBox="1">
            <a:spLocks noGrp="1"/>
          </p:cNvSpPr>
          <p:nvPr>
            <p:ph type="title"/>
          </p:nvPr>
        </p:nvSpPr>
        <p:spPr>
          <a:xfrm>
            <a:off x="1693275" y="1039165"/>
            <a:ext cx="8727621" cy="6383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When to Take SMAP Soil Moisture Measurements</a:t>
            </a:r>
            <a:endParaRPr/>
          </a:p>
        </p:txBody>
      </p:sp>
      <p:sp>
        <p:nvSpPr>
          <p:cNvPr id="141" name="Google Shape;141;p6"/>
          <p:cNvSpPr txBox="1">
            <a:spLocks noGrp="1"/>
          </p:cNvSpPr>
          <p:nvPr>
            <p:ph type="body" idx="1"/>
          </p:nvPr>
        </p:nvSpPr>
        <p:spPr>
          <a:xfrm>
            <a:off x="1693275" y="1752243"/>
            <a:ext cx="682207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800"/>
              <a:buFont typeface="Calibri"/>
              <a:buAutoNum type="arabicPeriod"/>
            </a:pPr>
            <a:r>
              <a:rPr lang="en-US" sz="1800" dirty="0">
                <a:solidFill>
                  <a:srgbClr val="000000"/>
                </a:solidFill>
              </a:rPr>
              <a:t>Determine your latitude and longitude. </a:t>
            </a:r>
            <a:endParaRPr dirty="0"/>
          </a:p>
          <a:p>
            <a:pPr marL="228600" lvl="0" indent="-228600" algn="l" rtl="0">
              <a:lnSpc>
                <a:spcPct val="90000"/>
              </a:lnSpc>
              <a:spcBef>
                <a:spcPts val="1000"/>
              </a:spcBef>
              <a:spcAft>
                <a:spcPts val="0"/>
              </a:spcAft>
              <a:buClr>
                <a:srgbClr val="000000"/>
              </a:buClr>
              <a:buSzPts val="1800"/>
              <a:buFont typeface="Calibri"/>
              <a:buAutoNum type="arabicPeriod"/>
            </a:pPr>
            <a:r>
              <a:rPr lang="en-US" sz="1800" dirty="0">
                <a:solidFill>
                  <a:srgbClr val="000000"/>
                </a:solidFill>
              </a:rPr>
              <a:t>Determine when SMAP will overfly your site by entering your latitude and longitude on the </a:t>
            </a:r>
            <a:r>
              <a:rPr lang="en-US" sz="1800" u="sng" dirty="0">
                <a:solidFill>
                  <a:srgbClr val="0070C0"/>
                </a:solidFill>
                <a:hlinkClick r:id="rId5">
                  <a:extLst>
                    <a:ext uri="{A12FA001-AC4F-418D-AE19-62706E023703}">
                      <ahyp:hlinkClr xmlns:ahyp="http://schemas.microsoft.com/office/drawing/2018/hyperlinkcolor" val="tx"/>
                    </a:ext>
                  </a:extLst>
                </a:hlinkClick>
              </a:rPr>
              <a:t>SMAP Overflights Tool</a:t>
            </a:r>
            <a:r>
              <a:rPr lang="en-US" sz="1800" dirty="0">
                <a:solidFill>
                  <a:srgbClr val="000000"/>
                </a:solidFill>
              </a:rPr>
              <a:t>.</a:t>
            </a:r>
            <a:endParaRPr dirty="0"/>
          </a:p>
          <a:p>
            <a:pPr marL="228600" lvl="0" indent="-228600" algn="l" rtl="0">
              <a:lnSpc>
                <a:spcPct val="90000"/>
              </a:lnSpc>
              <a:spcBef>
                <a:spcPts val="1000"/>
              </a:spcBef>
              <a:spcAft>
                <a:spcPts val="0"/>
              </a:spcAft>
              <a:buClr>
                <a:srgbClr val="000000"/>
              </a:buClr>
              <a:buSzPts val="1800"/>
              <a:buFont typeface="Arial"/>
              <a:buAutoNum type="arabicPeriod"/>
            </a:pPr>
            <a:r>
              <a:rPr lang="en-US" sz="1800" dirty="0">
                <a:solidFill>
                  <a:srgbClr val="000000"/>
                </a:solidFill>
              </a:rPr>
              <a:t>Look for days when the satellite flies over your location in the morning.</a:t>
            </a:r>
            <a:endParaRPr dirty="0"/>
          </a:p>
          <a:p>
            <a:pPr marL="228600" lvl="0" indent="-228600" algn="l" rtl="0">
              <a:lnSpc>
                <a:spcPct val="90000"/>
              </a:lnSpc>
              <a:spcBef>
                <a:spcPts val="1000"/>
              </a:spcBef>
              <a:spcAft>
                <a:spcPts val="0"/>
              </a:spcAft>
              <a:buClr>
                <a:srgbClr val="000000"/>
              </a:buClr>
              <a:buSzPts val="1800"/>
              <a:buFont typeface="Arial"/>
              <a:buAutoNum type="arabicPeriod"/>
            </a:pPr>
            <a:r>
              <a:rPr lang="en-US" sz="1800" dirty="0">
                <a:solidFill>
                  <a:srgbClr val="000000"/>
                </a:solidFill>
              </a:rPr>
              <a:t>Decide upon your sampling schedule.</a:t>
            </a:r>
            <a:endParaRPr dirty="0"/>
          </a:p>
          <a:p>
            <a:pPr marL="228600" lvl="0" indent="-228600" algn="l" rtl="0">
              <a:lnSpc>
                <a:spcPct val="90000"/>
              </a:lnSpc>
              <a:spcBef>
                <a:spcPts val="1000"/>
              </a:spcBef>
              <a:spcAft>
                <a:spcPts val="0"/>
              </a:spcAft>
              <a:buClr>
                <a:srgbClr val="000000"/>
              </a:buClr>
              <a:buSzPts val="1800"/>
              <a:buFont typeface="Arial"/>
              <a:buAutoNum type="arabicPeriod"/>
            </a:pPr>
            <a:r>
              <a:rPr lang="en-US" sz="1800" dirty="0">
                <a:solidFill>
                  <a:srgbClr val="000000"/>
                </a:solidFill>
              </a:rPr>
              <a:t>Try to collect soil moisture samples as close as possible to 6:00 AM +/- three hours local time on SMAP morning overpass days.</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42" name="Google Shape;142;p6" descr="Artist image of SMAP satellite in orbit above Earth"/>
          <p:cNvPicPr preferRelativeResize="0">
            <a:picLocks noGrp="1"/>
          </p:cNvPicPr>
          <p:nvPr>
            <p:ph type="body" idx="2"/>
          </p:nvPr>
        </p:nvPicPr>
        <p:blipFill rotWithShape="1">
          <a:blip r:embed="rId6">
            <a:alphaModFix/>
          </a:blip>
          <a:srcRect/>
          <a:stretch/>
        </p:blipFill>
        <p:spPr>
          <a:xfrm>
            <a:off x="1865488" y="4700066"/>
            <a:ext cx="2274568" cy="1707554"/>
          </a:xfrm>
          <a:prstGeom prst="rect">
            <a:avLst/>
          </a:prstGeom>
          <a:noFill/>
          <a:ln>
            <a:noFill/>
          </a:ln>
        </p:spPr>
      </p:pic>
      <p:sp>
        <p:nvSpPr>
          <p:cNvPr id="143" name="Google Shape;143;p6"/>
          <p:cNvSpPr/>
          <p:nvPr/>
        </p:nvSpPr>
        <p:spPr>
          <a:xfrm>
            <a:off x="3303131" y="6407620"/>
            <a:ext cx="99347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000000"/>
                </a:solidFill>
                <a:latin typeface="Calibri"/>
                <a:ea typeface="Calibri"/>
                <a:cs typeface="Calibri"/>
                <a:sym typeface="Calibri"/>
              </a:rPr>
              <a:t>Image: NASA</a:t>
            </a:r>
            <a:endParaRPr/>
          </a:p>
        </p:txBody>
      </p:sp>
      <p:pic>
        <p:nvPicPr>
          <p:cNvPr id="144" name="Google Shape;144;p6" descr="Hint Icon"/>
          <p:cNvPicPr preferRelativeResize="0"/>
          <p:nvPr/>
        </p:nvPicPr>
        <p:blipFill rotWithShape="1">
          <a:blip r:embed="rId7">
            <a:alphaModFix/>
          </a:blip>
          <a:srcRect/>
          <a:stretch/>
        </p:blipFill>
        <p:spPr>
          <a:xfrm>
            <a:off x="4476637" y="5553843"/>
            <a:ext cx="609600" cy="609600"/>
          </a:xfrm>
          <a:prstGeom prst="rect">
            <a:avLst/>
          </a:prstGeom>
          <a:noFill/>
          <a:ln>
            <a:noFill/>
          </a:ln>
        </p:spPr>
      </p:pic>
      <p:sp>
        <p:nvSpPr>
          <p:cNvPr id="145" name="Google Shape;145;p6"/>
          <p:cNvSpPr txBox="1"/>
          <p:nvPr/>
        </p:nvSpPr>
        <p:spPr>
          <a:xfrm>
            <a:off x="5157758" y="5674963"/>
            <a:ext cx="326996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Calibri"/>
                <a:ea typeface="Calibri"/>
                <a:cs typeface="Calibri"/>
                <a:sym typeface="Calibri"/>
              </a:rPr>
              <a:t>SMAP flies in an orbit with an 8-day repeat pattern.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1" name="Google Shape;151;p7"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52" name="Google Shape;152;p7" descr="Menu: Preparation for the SMAP Protocol"/>
          <p:cNvPicPr preferRelativeResize="0"/>
          <p:nvPr/>
        </p:nvPicPr>
        <p:blipFill rotWithShape="1">
          <a:blip r:embed="rId4">
            <a:alphaModFix/>
          </a:blip>
          <a:srcRect/>
          <a:stretch/>
        </p:blipFill>
        <p:spPr>
          <a:xfrm>
            <a:off x="0" y="997824"/>
            <a:ext cx="1465044" cy="5860176"/>
          </a:xfrm>
          <a:prstGeom prst="rect">
            <a:avLst/>
          </a:prstGeom>
          <a:noFill/>
          <a:ln>
            <a:noFill/>
          </a:ln>
        </p:spPr>
      </p:pic>
      <p:sp>
        <p:nvSpPr>
          <p:cNvPr id="153" name="Title"/>
          <p:cNvSpPr txBox="1">
            <a:spLocks noGrp="1"/>
          </p:cNvSpPr>
          <p:nvPr>
            <p:ph type="title"/>
          </p:nvPr>
        </p:nvSpPr>
        <p:spPr>
          <a:xfrm>
            <a:off x="1622244" y="730947"/>
            <a:ext cx="589951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Calibrate Your Balance</a:t>
            </a:r>
            <a:endParaRPr/>
          </a:p>
        </p:txBody>
      </p:sp>
      <p:sp>
        <p:nvSpPr>
          <p:cNvPr id="154" name="Google Shape;154;p7"/>
          <p:cNvSpPr txBox="1">
            <a:spLocks noGrp="1"/>
          </p:cNvSpPr>
          <p:nvPr>
            <p:ph type="body" idx="1"/>
          </p:nvPr>
        </p:nvSpPr>
        <p:spPr>
          <a:xfrm>
            <a:off x="1622244" y="1815501"/>
            <a:ext cx="748102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Calibrate the balance according to the manufacturer’s directions. Record the standard mass used to calibrate the balance on the data entry app. </a:t>
            </a:r>
            <a:endParaRPr/>
          </a:p>
          <a:p>
            <a:pPr marL="0" lvl="0" indent="0" algn="l" rtl="0">
              <a:lnSpc>
                <a:spcPct val="90000"/>
              </a:lnSpc>
              <a:spcBef>
                <a:spcPts val="1000"/>
              </a:spcBef>
              <a:spcAft>
                <a:spcPts val="0"/>
              </a:spcAft>
              <a:buClr>
                <a:srgbClr val="000000"/>
              </a:buClr>
              <a:buSzPts val="2000"/>
              <a:buNone/>
            </a:pPr>
            <a:r>
              <a:rPr lang="en-US" sz="2000">
                <a:solidFill>
                  <a:srgbClr val="000000"/>
                </a:solidFill>
              </a:rPr>
              <a:t>If using an electronic balance, check that the balance is measuring in grams and is zeroed properly. </a:t>
            </a:r>
            <a:endParaRPr/>
          </a:p>
          <a:p>
            <a:pPr marL="0" lvl="0" indent="0" algn="l" rtl="0">
              <a:lnSpc>
                <a:spcPct val="90000"/>
              </a:lnSpc>
              <a:spcBef>
                <a:spcPts val="1000"/>
              </a:spcBef>
              <a:spcAft>
                <a:spcPts val="0"/>
              </a:spcAft>
              <a:buClr>
                <a:schemeClr val="dk1"/>
              </a:buClr>
              <a:buSzPts val="1800"/>
              <a:buNone/>
            </a:pPr>
            <a:endParaRPr sz="1800"/>
          </a:p>
        </p:txBody>
      </p:sp>
      <p:pic>
        <p:nvPicPr>
          <p:cNvPr id="155" name="Google Shape;155;p7" descr="photograph of a digital balance used to weigh samples, showing 0.0 in screen area."/>
          <p:cNvPicPr preferRelativeResize="0">
            <a:picLocks noGrp="1"/>
          </p:cNvPicPr>
          <p:nvPr>
            <p:ph type="body" idx="2"/>
          </p:nvPr>
        </p:nvPicPr>
        <p:blipFill rotWithShape="1">
          <a:blip r:embed="rId5">
            <a:alphaModFix/>
          </a:blip>
          <a:srcRect/>
          <a:stretch/>
        </p:blipFill>
        <p:spPr>
          <a:xfrm>
            <a:off x="2409564" y="3741686"/>
            <a:ext cx="4775007" cy="1863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1" name="Google Shape;161;p8"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62" name="Google Shape;162;p8" descr="Menu: Preparation for the SMAP Protocol"/>
          <p:cNvPicPr preferRelativeResize="0"/>
          <p:nvPr/>
        </p:nvPicPr>
        <p:blipFill rotWithShape="1">
          <a:blip r:embed="rId4">
            <a:alphaModFix/>
          </a:blip>
          <a:srcRect/>
          <a:stretch/>
        </p:blipFill>
        <p:spPr>
          <a:xfrm>
            <a:off x="0" y="997824"/>
            <a:ext cx="1465044" cy="5860176"/>
          </a:xfrm>
          <a:prstGeom prst="rect">
            <a:avLst/>
          </a:prstGeom>
          <a:noFill/>
          <a:ln>
            <a:noFill/>
          </a:ln>
        </p:spPr>
      </p:pic>
      <p:sp>
        <p:nvSpPr>
          <p:cNvPr id="163" name="Title"/>
          <p:cNvSpPr txBox="1">
            <a:spLocks noGrp="1"/>
          </p:cNvSpPr>
          <p:nvPr>
            <p:ph type="title"/>
          </p:nvPr>
        </p:nvSpPr>
        <p:spPr>
          <a:xfrm>
            <a:off x="1630047" y="69646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a:solidFill>
                  <a:srgbClr val="000000"/>
                </a:solidFill>
              </a:rPr>
              <a:t>Preparing Your Sample Containers for the Field</a:t>
            </a:r>
            <a:endParaRPr/>
          </a:p>
        </p:txBody>
      </p:sp>
      <p:sp>
        <p:nvSpPr>
          <p:cNvPr id="164" name="Google Shape;164;p8"/>
          <p:cNvSpPr txBox="1">
            <a:spLocks noGrp="1"/>
          </p:cNvSpPr>
          <p:nvPr>
            <p:ph type="body" idx="1"/>
          </p:nvPr>
        </p:nvSpPr>
        <p:spPr>
          <a:xfrm>
            <a:off x="1483090" y="1720670"/>
            <a:ext cx="7241186" cy="4351338"/>
          </a:xfrm>
          <a:prstGeom prst="rect">
            <a:avLst/>
          </a:prstGeom>
          <a:noFill/>
          <a:ln>
            <a:noFill/>
          </a:ln>
        </p:spPr>
        <p:txBody>
          <a:bodyPr spcFirstLastPara="1" wrap="square" lIns="91425" tIns="45700" rIns="91425" bIns="45700" anchor="t" anchorCtr="0">
            <a:normAutofit fontScale="62500" lnSpcReduction="20000"/>
          </a:bodyPr>
          <a:lstStyle/>
          <a:p>
            <a:pPr marL="398462" lvl="0" indent="-342900" algn="l" rtl="0">
              <a:lnSpc>
                <a:spcPct val="90000"/>
              </a:lnSpc>
              <a:spcBef>
                <a:spcPts val="0"/>
              </a:spcBef>
              <a:spcAft>
                <a:spcPts val="0"/>
              </a:spcAft>
              <a:buClr>
                <a:srgbClr val="000000"/>
              </a:buClr>
              <a:buSzPct val="100000"/>
              <a:buFont typeface="Calibri"/>
              <a:buAutoNum type="arabicPeriod"/>
            </a:pPr>
            <a:r>
              <a:rPr lang="en-US">
                <a:solidFill>
                  <a:srgbClr val="000000"/>
                </a:solidFill>
              </a:rPr>
              <a:t>Get the mass of each sampling container. </a:t>
            </a:r>
            <a:endParaRPr/>
          </a:p>
          <a:p>
            <a:pPr marL="228600" lvl="0" indent="-228600" algn="l" rtl="0">
              <a:lnSpc>
                <a:spcPct val="90000"/>
              </a:lnSpc>
              <a:spcBef>
                <a:spcPts val="1000"/>
              </a:spcBef>
              <a:spcAft>
                <a:spcPts val="0"/>
              </a:spcAft>
              <a:buClr>
                <a:srgbClr val="000000"/>
              </a:buClr>
              <a:buSzPct val="100000"/>
              <a:buNone/>
            </a:pPr>
            <a:r>
              <a:rPr lang="en-US">
                <a:solidFill>
                  <a:srgbClr val="000000"/>
                </a:solidFill>
              </a:rPr>
              <a:t>If you are using a can, get the mass without the lid. </a:t>
            </a:r>
            <a:endParaRPr/>
          </a:p>
          <a:p>
            <a:pPr marL="228600" lvl="0" indent="-228600" algn="l" rtl="0">
              <a:lnSpc>
                <a:spcPct val="90000"/>
              </a:lnSpc>
              <a:spcBef>
                <a:spcPts val="1000"/>
              </a:spcBef>
              <a:spcAft>
                <a:spcPts val="0"/>
              </a:spcAft>
              <a:buClr>
                <a:schemeClr val="dk1"/>
              </a:buClr>
              <a:buSzPct val="100000"/>
              <a:buNone/>
            </a:pPr>
            <a:endParaRPr>
              <a:solidFill>
                <a:srgbClr val="000000"/>
              </a:solidFill>
            </a:endParaRPr>
          </a:p>
          <a:p>
            <a:pPr marL="398462" lvl="0" indent="-342900" algn="l" rtl="0">
              <a:lnSpc>
                <a:spcPct val="90000"/>
              </a:lnSpc>
              <a:spcBef>
                <a:spcPts val="1000"/>
              </a:spcBef>
              <a:spcAft>
                <a:spcPts val="0"/>
              </a:spcAft>
              <a:buClr>
                <a:srgbClr val="000000"/>
              </a:buClr>
              <a:buSzPct val="100000"/>
              <a:buFont typeface="Calibri"/>
              <a:buAutoNum type="arabicPeriod" startAt="2"/>
            </a:pPr>
            <a:r>
              <a:rPr lang="en-US">
                <a:solidFill>
                  <a:srgbClr val="000000"/>
                </a:solidFill>
              </a:rPr>
              <a:t>Label the Container with:</a:t>
            </a:r>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The mass of the container</a:t>
            </a:r>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A unique identifying number In the Field.</a:t>
            </a:r>
            <a:endParaRPr/>
          </a:p>
          <a:p>
            <a:pPr marL="0" lvl="0" indent="0" algn="l" rtl="0">
              <a:lnSpc>
                <a:spcPct val="90000"/>
              </a:lnSpc>
              <a:spcBef>
                <a:spcPts val="1000"/>
              </a:spcBef>
              <a:spcAft>
                <a:spcPts val="0"/>
              </a:spcAft>
              <a:buClr>
                <a:schemeClr val="dk1"/>
              </a:buClr>
              <a:buSzPct val="100000"/>
              <a:buNone/>
            </a:pPr>
            <a:endParaRPr>
              <a:solidFill>
                <a:srgbClr val="000000"/>
              </a:solidFill>
            </a:endParaRPr>
          </a:p>
          <a:p>
            <a:pPr marL="0" lvl="0" indent="0" algn="l" rtl="0">
              <a:lnSpc>
                <a:spcPct val="90000"/>
              </a:lnSpc>
              <a:spcBef>
                <a:spcPts val="1000"/>
              </a:spcBef>
              <a:spcAft>
                <a:spcPts val="0"/>
              </a:spcAft>
              <a:buClr>
                <a:srgbClr val="000000"/>
              </a:buClr>
              <a:buSzPct val="100000"/>
              <a:buNone/>
            </a:pPr>
            <a:r>
              <a:rPr lang="en-US">
                <a:solidFill>
                  <a:srgbClr val="000000"/>
                </a:solidFill>
              </a:rPr>
              <a:t> if you are using bags, add:</a:t>
            </a:r>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Sampling date</a:t>
            </a:r>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Sampling time</a:t>
            </a:r>
            <a:endParaRPr/>
          </a:p>
          <a:p>
            <a:pPr marL="228600" lvl="0" indent="-228600" algn="l" rtl="0">
              <a:lnSpc>
                <a:spcPct val="90000"/>
              </a:lnSpc>
              <a:spcBef>
                <a:spcPts val="1000"/>
              </a:spcBef>
              <a:spcAft>
                <a:spcPts val="0"/>
              </a:spcAft>
              <a:buClr>
                <a:srgbClr val="000000"/>
              </a:buClr>
              <a:buSzPct val="100000"/>
              <a:buChar char="•"/>
            </a:pPr>
            <a:r>
              <a:rPr lang="en-US">
                <a:solidFill>
                  <a:srgbClr val="000000"/>
                </a:solidFill>
              </a:rPr>
              <a:t>Sample number</a:t>
            </a:r>
            <a:endParaRPr/>
          </a:p>
          <a:p>
            <a:pPr marL="0" lvl="0" indent="0" algn="l" rtl="0">
              <a:lnSpc>
                <a:spcPct val="90000"/>
              </a:lnSpc>
              <a:spcBef>
                <a:spcPts val="1000"/>
              </a:spcBef>
              <a:spcAft>
                <a:spcPts val="0"/>
              </a:spcAft>
              <a:buClr>
                <a:schemeClr val="dk1"/>
              </a:buClr>
              <a:buSzPct val="100000"/>
              <a:buNone/>
            </a:pPr>
            <a:endParaRPr>
              <a:solidFill>
                <a:srgbClr val="000000"/>
              </a:solidFill>
            </a:endParaRPr>
          </a:p>
          <a:p>
            <a:pPr marL="228600" lvl="0" indent="-228600" algn="l" rtl="0">
              <a:lnSpc>
                <a:spcPct val="90000"/>
              </a:lnSpc>
              <a:spcBef>
                <a:spcPts val="1000"/>
              </a:spcBef>
              <a:spcAft>
                <a:spcPts val="0"/>
              </a:spcAft>
              <a:buClr>
                <a:srgbClr val="000000"/>
              </a:buClr>
              <a:buSzPct val="100000"/>
              <a:buFont typeface="Calibri"/>
              <a:buNone/>
            </a:pPr>
            <a:r>
              <a:rPr lang="en-US">
                <a:solidFill>
                  <a:srgbClr val="000000"/>
                </a:solidFill>
              </a:rPr>
              <a:t>3. Record the mass to the nearest 0.1 g on the Data Entry app under, “Empty Container Mass.”</a:t>
            </a:r>
            <a:endParaRPr/>
          </a:p>
          <a:p>
            <a:pPr marL="228600" lvl="0" indent="-117475" algn="l" rtl="0">
              <a:lnSpc>
                <a:spcPct val="90000"/>
              </a:lnSpc>
              <a:spcBef>
                <a:spcPts val="1000"/>
              </a:spcBef>
              <a:spcAft>
                <a:spcPts val="0"/>
              </a:spcAft>
              <a:buClr>
                <a:schemeClr val="dk1"/>
              </a:buClr>
              <a:buSzPct val="100000"/>
              <a:buFont typeface="Calibri"/>
              <a:buNone/>
            </a:pPr>
            <a:endParaRPr>
              <a:solidFill>
                <a:srgbClr val="000000"/>
              </a:solidFill>
            </a:endParaRPr>
          </a:p>
          <a:p>
            <a:pPr marL="228600" lvl="0" indent="-117475" algn="l" rtl="0">
              <a:lnSpc>
                <a:spcPct val="90000"/>
              </a:lnSpc>
              <a:spcBef>
                <a:spcPts val="1000"/>
              </a:spcBef>
              <a:spcAft>
                <a:spcPts val="0"/>
              </a:spcAft>
              <a:buClr>
                <a:schemeClr val="dk1"/>
              </a:buClr>
              <a:buSzPct val="100000"/>
              <a:buNone/>
            </a:pPr>
            <a:endParaRPr/>
          </a:p>
        </p:txBody>
      </p:sp>
      <p:pic>
        <p:nvPicPr>
          <p:cNvPr id="165" name="Google Shape;165;p8" descr="photo of a can being weighed on a digital balance"/>
          <p:cNvPicPr preferRelativeResize="0">
            <a:picLocks noGrp="1"/>
          </p:cNvPicPr>
          <p:nvPr>
            <p:ph type="body" idx="2"/>
          </p:nvPr>
        </p:nvPicPr>
        <p:blipFill rotWithShape="1">
          <a:blip r:embed="rId5">
            <a:alphaModFix/>
          </a:blip>
          <a:srcRect/>
          <a:stretch/>
        </p:blipFill>
        <p:spPr>
          <a:xfrm>
            <a:off x="5769933" y="2718496"/>
            <a:ext cx="2769043" cy="24297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1" name="Google Shape;171;p9" descr="SMAP Soil Moisture Protocol"/>
          <p:cNvPicPr preferRelativeResize="0"/>
          <p:nvPr/>
        </p:nvPicPr>
        <p:blipFill rotWithShape="1">
          <a:blip r:embed="rId3">
            <a:alphaModFix/>
          </a:blip>
          <a:srcRect/>
          <a:stretch/>
        </p:blipFill>
        <p:spPr>
          <a:xfrm>
            <a:off x="0" y="-1"/>
            <a:ext cx="9144000" cy="997825"/>
          </a:xfrm>
          <a:prstGeom prst="rect">
            <a:avLst/>
          </a:prstGeom>
          <a:noFill/>
          <a:ln>
            <a:noFill/>
          </a:ln>
        </p:spPr>
      </p:pic>
      <p:pic>
        <p:nvPicPr>
          <p:cNvPr id="172" name="Google Shape;172;p9" descr="Menu: Preparation for the SMAP Protocol"/>
          <p:cNvPicPr preferRelativeResize="0"/>
          <p:nvPr/>
        </p:nvPicPr>
        <p:blipFill rotWithShape="1">
          <a:blip r:embed="rId4">
            <a:alphaModFix/>
          </a:blip>
          <a:srcRect/>
          <a:stretch/>
        </p:blipFill>
        <p:spPr>
          <a:xfrm>
            <a:off x="0" y="997824"/>
            <a:ext cx="1465044" cy="5860176"/>
          </a:xfrm>
          <a:prstGeom prst="rect">
            <a:avLst/>
          </a:prstGeom>
          <a:noFill/>
          <a:ln>
            <a:noFill/>
          </a:ln>
        </p:spPr>
      </p:pic>
      <p:sp>
        <p:nvSpPr>
          <p:cNvPr id="173" name="Title"/>
          <p:cNvSpPr txBox="1">
            <a:spLocks noGrp="1"/>
          </p:cNvSpPr>
          <p:nvPr>
            <p:ph type="title"/>
          </p:nvPr>
        </p:nvSpPr>
        <p:spPr>
          <a:xfrm>
            <a:off x="1640252" y="831389"/>
            <a:ext cx="809562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Final Preparations to Define Your Site and </a:t>
            </a:r>
            <a:br>
              <a:rPr lang="en-US" sz="3200">
                <a:solidFill>
                  <a:srgbClr val="000000"/>
                </a:solidFill>
              </a:rPr>
            </a:br>
            <a:r>
              <a:rPr lang="en-US" sz="3200">
                <a:solidFill>
                  <a:srgbClr val="000000"/>
                </a:solidFill>
              </a:rPr>
              <a:t>Begin Measurements</a:t>
            </a:r>
            <a:endParaRPr/>
          </a:p>
        </p:txBody>
      </p:sp>
      <p:sp>
        <p:nvSpPr>
          <p:cNvPr id="174" name="Google Shape;174;p9"/>
          <p:cNvSpPr txBox="1">
            <a:spLocks noGrp="1"/>
          </p:cNvSpPr>
          <p:nvPr>
            <p:ph type="body" idx="1"/>
          </p:nvPr>
        </p:nvSpPr>
        <p:spPr>
          <a:xfrm>
            <a:off x="1640252" y="2156952"/>
            <a:ext cx="7660911" cy="4351338"/>
          </a:xfrm>
          <a:prstGeom prst="rect">
            <a:avLst/>
          </a:prstGeom>
          <a:noFill/>
          <a:ln>
            <a:noFill/>
          </a:ln>
        </p:spPr>
        <p:txBody>
          <a:bodyPr spcFirstLastPara="1" wrap="square" lIns="91425" tIns="45700" rIns="91425" bIns="45700" anchor="t" anchorCtr="0">
            <a:noAutofit/>
          </a:bodyPr>
          <a:lstStyle/>
          <a:p>
            <a:pPr marL="398462" lvl="0" indent="-342900" algn="l" rtl="0">
              <a:lnSpc>
                <a:spcPct val="90000"/>
              </a:lnSpc>
              <a:spcBef>
                <a:spcPts val="0"/>
              </a:spcBef>
              <a:spcAft>
                <a:spcPts val="0"/>
              </a:spcAft>
              <a:buClr>
                <a:srgbClr val="000000"/>
              </a:buClr>
              <a:buSzPts val="1800"/>
              <a:buFont typeface="Calibri"/>
              <a:buAutoNum type="arabicPeriod"/>
            </a:pPr>
            <a:r>
              <a:rPr lang="en-US" sz="1800">
                <a:solidFill>
                  <a:srgbClr val="000000"/>
                </a:solidFill>
              </a:rPr>
              <a:t>Join the SMAP Community on the GLOBE website.	</a:t>
            </a:r>
            <a:endParaRPr/>
          </a:p>
          <a:p>
            <a:pPr marL="398462" lvl="0" indent="-342900" algn="l" rtl="0">
              <a:lnSpc>
                <a:spcPct val="90000"/>
              </a:lnSpc>
              <a:spcBef>
                <a:spcPts val="1000"/>
              </a:spcBef>
              <a:spcAft>
                <a:spcPts val="0"/>
              </a:spcAft>
              <a:buClr>
                <a:srgbClr val="000000"/>
              </a:buClr>
              <a:buSzPts val="1800"/>
              <a:buFont typeface="Calibri"/>
              <a:buAutoNum type="arabicPeriod"/>
            </a:pPr>
            <a:r>
              <a:rPr lang="en-US" sz="1800">
                <a:solidFill>
                  <a:srgbClr val="000000"/>
                </a:solidFill>
              </a:rPr>
              <a:t>Complete the first part of the Data Entry app in Soil Moisture.</a:t>
            </a:r>
            <a:endParaRPr/>
          </a:p>
          <a:p>
            <a:pPr marL="398462" lvl="0" indent="-342900" algn="l" rtl="0">
              <a:lnSpc>
                <a:spcPct val="90000"/>
              </a:lnSpc>
              <a:spcBef>
                <a:spcPts val="1000"/>
              </a:spcBef>
              <a:spcAft>
                <a:spcPts val="0"/>
              </a:spcAft>
              <a:buClr>
                <a:srgbClr val="000000"/>
              </a:buClr>
              <a:buSzPts val="1800"/>
              <a:buFont typeface="Calibri"/>
              <a:buAutoNum type="arabicPeriod"/>
            </a:pPr>
            <a:r>
              <a:rPr lang="en-US" sz="1800">
                <a:solidFill>
                  <a:srgbClr val="000000"/>
                </a:solidFill>
              </a:rPr>
              <a:t>Mark your trowel 5 cm from the tip to ensure you go no deeper </a:t>
            </a:r>
            <a:endParaRPr/>
          </a:p>
          <a:p>
            <a:pPr marL="228600" lvl="0" indent="-228600" algn="l" rtl="0">
              <a:lnSpc>
                <a:spcPct val="90000"/>
              </a:lnSpc>
              <a:spcBef>
                <a:spcPts val="1000"/>
              </a:spcBef>
              <a:spcAft>
                <a:spcPts val="0"/>
              </a:spcAft>
              <a:buClr>
                <a:srgbClr val="000000"/>
              </a:buClr>
              <a:buSzPts val="1800"/>
              <a:buNone/>
            </a:pPr>
            <a:r>
              <a:rPr lang="en-US" sz="1800">
                <a:solidFill>
                  <a:srgbClr val="000000"/>
                </a:solidFill>
              </a:rPr>
              <a:t>	when you take samples.</a:t>
            </a:r>
            <a:endParaRPr/>
          </a:p>
          <a:p>
            <a:pPr marL="398462" lvl="0" indent="-342900" algn="l" rtl="0">
              <a:lnSpc>
                <a:spcPct val="90000"/>
              </a:lnSpc>
              <a:spcBef>
                <a:spcPts val="1000"/>
              </a:spcBef>
              <a:spcAft>
                <a:spcPts val="0"/>
              </a:spcAft>
              <a:buClr>
                <a:srgbClr val="000000"/>
              </a:buClr>
              <a:buSzPts val="1800"/>
              <a:buFont typeface="Calibri"/>
              <a:buAutoNum type="arabicPeriod" startAt="4"/>
            </a:pPr>
            <a:r>
              <a:rPr lang="en-US" sz="1800">
                <a:solidFill>
                  <a:srgbClr val="000000"/>
                </a:solidFill>
              </a:rPr>
              <a:t>Gather the required equipment:</a:t>
            </a:r>
            <a:endParaRPr/>
          </a:p>
          <a:p>
            <a:pPr marL="433387" lvl="1" indent="-114300" algn="l" rtl="0">
              <a:lnSpc>
                <a:spcPct val="90000"/>
              </a:lnSpc>
              <a:spcBef>
                <a:spcPts val="500"/>
              </a:spcBef>
              <a:spcAft>
                <a:spcPts val="0"/>
              </a:spcAft>
              <a:buClr>
                <a:srgbClr val="000000"/>
              </a:buClr>
              <a:buSzPts val="1800"/>
              <a:buChar char="•"/>
            </a:pPr>
            <a:r>
              <a:rPr lang="en-US" sz="1800">
                <a:solidFill>
                  <a:srgbClr val="000000"/>
                </a:solidFill>
              </a:rPr>
              <a:t>Labeled sample can and lid or plastic wrap &amp; rubber band</a:t>
            </a:r>
            <a:endParaRPr/>
          </a:p>
          <a:p>
            <a:pPr marL="433387" lvl="1" indent="-114300" algn="l" rtl="0">
              <a:lnSpc>
                <a:spcPct val="90000"/>
              </a:lnSpc>
              <a:spcBef>
                <a:spcPts val="500"/>
              </a:spcBef>
              <a:spcAft>
                <a:spcPts val="0"/>
              </a:spcAft>
              <a:buClr>
                <a:srgbClr val="000000"/>
              </a:buClr>
              <a:buSzPts val="1800"/>
              <a:buChar char="•"/>
            </a:pPr>
            <a:r>
              <a:rPr lang="en-US" sz="1800">
                <a:solidFill>
                  <a:srgbClr val="000000"/>
                </a:solidFill>
              </a:rPr>
              <a:t>Meter stick or tape measure</a:t>
            </a:r>
            <a:endParaRPr/>
          </a:p>
          <a:p>
            <a:pPr marL="433387" lvl="1" indent="-114300" algn="l" rtl="0">
              <a:lnSpc>
                <a:spcPct val="90000"/>
              </a:lnSpc>
              <a:spcBef>
                <a:spcPts val="500"/>
              </a:spcBef>
              <a:spcAft>
                <a:spcPts val="0"/>
              </a:spcAft>
              <a:buClr>
                <a:srgbClr val="000000"/>
              </a:buClr>
              <a:buSzPts val="1800"/>
              <a:buChar char="•"/>
            </a:pPr>
            <a:r>
              <a:rPr lang="en-US" sz="1800">
                <a:solidFill>
                  <a:srgbClr val="000000"/>
                </a:solidFill>
              </a:rPr>
              <a:t>GPS receiver or smart phone with GPS app</a:t>
            </a:r>
            <a:endParaRPr/>
          </a:p>
          <a:p>
            <a:pPr marL="433387" lvl="1" indent="-114300" algn="l" rtl="0">
              <a:lnSpc>
                <a:spcPct val="90000"/>
              </a:lnSpc>
              <a:spcBef>
                <a:spcPts val="500"/>
              </a:spcBef>
              <a:spcAft>
                <a:spcPts val="0"/>
              </a:spcAft>
              <a:buClr>
                <a:srgbClr val="000000"/>
              </a:buClr>
              <a:buSzPts val="1800"/>
              <a:buChar char="•"/>
            </a:pPr>
            <a:r>
              <a:rPr lang="en-US" sz="1800">
                <a:solidFill>
                  <a:srgbClr val="000000"/>
                </a:solidFill>
              </a:rPr>
              <a:t>Smart phone with GLOBE Data Entry app or data entry sheet</a:t>
            </a:r>
            <a:endParaRPr/>
          </a:p>
          <a:p>
            <a:pPr marL="433387" lvl="1" indent="-114300" algn="l" rtl="0">
              <a:lnSpc>
                <a:spcPct val="90000"/>
              </a:lnSpc>
              <a:spcBef>
                <a:spcPts val="500"/>
              </a:spcBef>
              <a:spcAft>
                <a:spcPts val="0"/>
              </a:spcAft>
              <a:buClr>
                <a:srgbClr val="000000"/>
              </a:buClr>
              <a:buSzPts val="1800"/>
              <a:buChar char="•"/>
            </a:pPr>
            <a:r>
              <a:rPr lang="en-US" sz="1800">
                <a:solidFill>
                  <a:srgbClr val="000000"/>
                </a:solidFill>
              </a:rPr>
              <a:t>Flags or other markers to define your site</a:t>
            </a:r>
            <a:endParaRPr/>
          </a:p>
        </p:txBody>
      </p:sp>
      <p:pic>
        <p:nvPicPr>
          <p:cNvPr id="175" name="Google Shape;175;p9" descr="Hint Icon"/>
          <p:cNvPicPr preferRelativeResize="0"/>
          <p:nvPr/>
        </p:nvPicPr>
        <p:blipFill rotWithShape="1">
          <a:blip r:embed="rId5">
            <a:alphaModFix/>
          </a:blip>
          <a:srcRect/>
          <a:stretch/>
        </p:blipFill>
        <p:spPr>
          <a:xfrm>
            <a:off x="1754412" y="5714728"/>
            <a:ext cx="405672" cy="405672"/>
          </a:xfrm>
          <a:prstGeom prst="rect">
            <a:avLst/>
          </a:prstGeom>
          <a:noFill/>
          <a:ln>
            <a:noFill/>
          </a:ln>
        </p:spPr>
      </p:pic>
      <p:sp>
        <p:nvSpPr>
          <p:cNvPr id="176" name="Google Shape;176;p9"/>
          <p:cNvSpPr txBox="1">
            <a:spLocks noGrp="1"/>
          </p:cNvSpPr>
          <p:nvPr>
            <p:ph type="body" idx="2"/>
          </p:nvPr>
        </p:nvSpPr>
        <p:spPr>
          <a:xfrm>
            <a:off x="2247688" y="5714728"/>
            <a:ext cx="6648875" cy="11981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400"/>
              <a:buNone/>
            </a:pPr>
            <a:r>
              <a:rPr lang="en-US" sz="1400">
                <a:solidFill>
                  <a:srgbClr val="000000"/>
                </a:solidFill>
              </a:rPr>
              <a:t>Remember it is important to try to collect the soil moisture samples at approximately the same time every day to ensure measurement consistency. If you can, take soil moisture samples no later than 9:00 AM local time.</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3318</Words>
  <Application>Microsoft Macintosh PowerPoint</Application>
  <PresentationFormat>On-screen Show (4:3)</PresentationFormat>
  <Paragraphs>338</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Palatino</vt:lpstr>
      <vt:lpstr>Office Theme</vt:lpstr>
      <vt:lpstr>Intro Slide</vt:lpstr>
      <vt:lpstr>Goals and Objectives of this Module</vt:lpstr>
      <vt:lpstr>SMAP Soil Moisture Protocol</vt:lpstr>
      <vt:lpstr>The Soil Moisture Active Passive (SMAP) Satellite</vt:lpstr>
      <vt:lpstr>SMAP Soil Moisture Protocol Required Materials</vt:lpstr>
      <vt:lpstr>When to Take SMAP Soil Moisture Measurements</vt:lpstr>
      <vt:lpstr>Calibrate Your Balance</vt:lpstr>
      <vt:lpstr>Preparing Your Sample Containers for the Field</vt:lpstr>
      <vt:lpstr>Final Preparations to Define Your Site and  Begin Measurements</vt:lpstr>
      <vt:lpstr>SMAP Soil Moisture Site Selection</vt:lpstr>
      <vt:lpstr>SMAP Soil Moisture Site Considerations</vt:lpstr>
      <vt:lpstr>SMAP Soil Moisture Site Selection 1</vt:lpstr>
      <vt:lpstr>SMAP Sampling Instructions for Measuring  Sample Bulk Density</vt:lpstr>
      <vt:lpstr>Prepare to Take a Soil Sample</vt:lpstr>
      <vt:lpstr>Taking a SMAP Soil Moisture Sample of Known Volume</vt:lpstr>
      <vt:lpstr>Removing the Sample Can from the Ground  </vt:lpstr>
      <vt:lpstr>Seal the Can to Keep All the Moisture in the Sample </vt:lpstr>
      <vt:lpstr>Routine Collection of a Surface Soil Sample</vt:lpstr>
      <vt:lpstr>Spacing Your Samples</vt:lpstr>
      <vt:lpstr>SMAP Soil Moisture Sampling Grid Example</vt:lpstr>
      <vt:lpstr>SMAP Soil Moisture Lab Measurements</vt:lpstr>
      <vt:lpstr>SMAP Soil Moisture – Lab Instructions</vt:lpstr>
      <vt:lpstr>SMAP Soil Moisture Lab- Required Materials</vt:lpstr>
      <vt:lpstr>What to Do With Samples Collected in a Can</vt:lpstr>
      <vt:lpstr>Measuring the Wet Mass of Samples</vt:lpstr>
      <vt:lpstr>Drying Samples</vt:lpstr>
      <vt:lpstr>Determining That the Sample Is Dry</vt:lpstr>
      <vt:lpstr>SMAP Soil Moisture – Sample Bulk Density Lab Protocol For Samples Collected in a Can </vt:lpstr>
      <vt:lpstr>Record the Dry Mass </vt:lpstr>
      <vt:lpstr>Calculating Gravimetric Soil Water Content </vt:lpstr>
      <vt:lpstr>Measuring Sample Bulk Density – Filling the Graduated Cylinder </vt:lpstr>
      <vt:lpstr>Measuring Sample Bulk Density – Filling the Can </vt:lpstr>
      <vt:lpstr>Measuring Sample Bulk Density – Reading the Final Volume </vt:lpstr>
      <vt:lpstr>Calculating Can Volume</vt:lpstr>
      <vt:lpstr>Calculating Sample Bulk Density</vt:lpstr>
      <vt:lpstr>Calculating Volumetric Soil Moisture Content</vt:lpstr>
      <vt:lpstr>Reporting Data to GLOBE</vt:lpstr>
      <vt:lpstr>SMAP Soil Moisture Site Creation</vt:lpstr>
      <vt:lpstr>SMAP Soil Moisture Site Creation</vt:lpstr>
      <vt:lpstr>SMAP Soil Moisture Site Creation</vt:lpstr>
      <vt:lpstr>SMAP Soil Moisture Data Entry</vt:lpstr>
      <vt:lpstr>SMAP Soil Moisture Data Entry</vt:lpstr>
      <vt:lpstr>SMAP Soil Moisture Data Entry</vt:lpstr>
      <vt:lpstr>SMAP Soil Moisture Data Entry</vt:lpstr>
      <vt:lpstr>Entering Container Volume Data</vt:lpstr>
      <vt:lpstr>Entering Container Volume Data-Example</vt:lpstr>
      <vt:lpstr>Data Entry System Responses</vt:lpstr>
      <vt:lpstr>Gravimetric Surface Soil Moisture Visualization</vt:lpstr>
      <vt:lpstr>Volumetric Surface Soil Moisture Visualization</vt:lpstr>
      <vt:lpstr>Please provide us with feedback about this module. This is a community project and we welcome your comments, suggestions and edits!  Questions about content in this module? Contact GLOBE: help@nasaglobe.org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11</cp:revision>
  <dcterms:created xsi:type="dcterms:W3CDTF">2016-03-25T01:35:42Z</dcterms:created>
  <dcterms:modified xsi:type="dcterms:W3CDTF">2025-11-15T23:43:03Z</dcterms:modified>
</cp:coreProperties>
</file>