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0" r:id="rId26"/>
    <p:sldId id="292" r:id="rId27"/>
    <p:sldId id="293" r:id="rId28"/>
    <p:sldId id="294" r:id="rId29"/>
    <p:sldId id="291" r:id="rId30"/>
    <p:sldId id="280" r:id="rId31"/>
    <p:sldId id="295" r:id="rId32"/>
    <p:sldId id="296" r:id="rId33"/>
    <p:sldId id="286" r:id="rId34"/>
    <p:sldId id="287" r:id="rId35"/>
    <p:sldId id="288" r:id="rId36"/>
    <p:sldId id="289"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c9MNqUtqrL9/da4qs5b4H8kj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966E27-2968-47B5-9EA4-0A240EB60597}">
  <a:tblStyle styleId="{E3966E27-2968-47B5-9EA4-0A240EB60597}" styleName="Table_0">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0F0F0"/>
          </a:solidFill>
        </a:fill>
      </a:tcStyle>
    </a:lastRow>
    <a:seCell>
      <a:tcTxStyle/>
      <a:tcStyle>
        <a:tcBdr/>
      </a:tcStyle>
    </a:seCell>
    <a:swCell>
      <a:tcTxStyle/>
      <a:tcStyle>
        <a:tcBdr/>
      </a:tcStyle>
    </a:swCell>
    <a:firstRow>
      <a:tcTxStyle b="on" i="off"/>
      <a:tcStyle>
        <a:tcBdr/>
        <a:fill>
          <a:solidFill>
            <a:srgbClr val="F0F0F0"/>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6"/>
  </p:normalViewPr>
  <p:slideViewPr>
    <p:cSldViewPr snapToGrid="0">
      <p:cViewPr varScale="1">
        <p:scale>
          <a:sx n="120" d="100"/>
          <a:sy n="120"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C85DBC5C-0354-6834-A40E-BC6F4F91C545}"/>
            </a:ext>
          </a:extLst>
        </p:cNvPr>
        <p:cNvGrpSpPr/>
        <p:nvPr/>
      </p:nvGrpSpPr>
      <p:grpSpPr>
        <a:xfrm>
          <a:off x="0" y="0"/>
          <a:ext cx="0" cy="0"/>
          <a:chOff x="0" y="0"/>
          <a:chExt cx="0" cy="0"/>
        </a:xfrm>
      </p:grpSpPr>
      <p:sp>
        <p:nvSpPr>
          <p:cNvPr id="334" name="Google Shape;334;p24:notes">
            <a:extLst>
              <a:ext uri="{FF2B5EF4-FFF2-40B4-BE49-F238E27FC236}">
                <a16:creationId xmlns:a16="http://schemas.microsoft.com/office/drawing/2014/main" id="{29FA4B23-48BA-0181-CB43-D6A8DD07660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4:notes">
            <a:extLst>
              <a:ext uri="{FF2B5EF4-FFF2-40B4-BE49-F238E27FC236}">
                <a16:creationId xmlns:a16="http://schemas.microsoft.com/office/drawing/2014/main" id="{AFA24247-C248-B3A1-4A65-9E4D042C493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540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B8E617C0-DF95-B6AD-27B2-5193958B6FD7}"/>
            </a:ext>
          </a:extLst>
        </p:cNvPr>
        <p:cNvGrpSpPr/>
        <p:nvPr/>
      </p:nvGrpSpPr>
      <p:grpSpPr>
        <a:xfrm>
          <a:off x="0" y="0"/>
          <a:ext cx="0" cy="0"/>
          <a:chOff x="0" y="0"/>
          <a:chExt cx="0" cy="0"/>
        </a:xfrm>
      </p:grpSpPr>
      <p:sp>
        <p:nvSpPr>
          <p:cNvPr id="334" name="Google Shape;334;p24:notes">
            <a:extLst>
              <a:ext uri="{FF2B5EF4-FFF2-40B4-BE49-F238E27FC236}">
                <a16:creationId xmlns:a16="http://schemas.microsoft.com/office/drawing/2014/main" id="{B8800788-542C-858D-FCA9-8FC2C247D58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4:notes">
            <a:extLst>
              <a:ext uri="{FF2B5EF4-FFF2-40B4-BE49-F238E27FC236}">
                <a16:creationId xmlns:a16="http://schemas.microsoft.com/office/drawing/2014/main" id="{12104958-FE42-98D7-6BB6-0C4E37FFF98C}"/>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263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B5BC8E94-81FA-F225-4AAF-0FAD3C63F66B}"/>
            </a:ext>
          </a:extLst>
        </p:cNvPr>
        <p:cNvGrpSpPr/>
        <p:nvPr/>
      </p:nvGrpSpPr>
      <p:grpSpPr>
        <a:xfrm>
          <a:off x="0" y="0"/>
          <a:ext cx="0" cy="0"/>
          <a:chOff x="0" y="0"/>
          <a:chExt cx="0" cy="0"/>
        </a:xfrm>
      </p:grpSpPr>
      <p:sp>
        <p:nvSpPr>
          <p:cNvPr id="334" name="Google Shape;334;p24:notes">
            <a:extLst>
              <a:ext uri="{FF2B5EF4-FFF2-40B4-BE49-F238E27FC236}">
                <a16:creationId xmlns:a16="http://schemas.microsoft.com/office/drawing/2014/main" id="{58A4F2C1-6A6E-BB0C-B52E-96AD4167792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4:notes">
            <a:extLst>
              <a:ext uri="{FF2B5EF4-FFF2-40B4-BE49-F238E27FC236}">
                <a16:creationId xmlns:a16="http://schemas.microsoft.com/office/drawing/2014/main" id="{3924987A-5DEC-3703-9AA7-40A32210BDBA}"/>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068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FE8B7409-9FFF-8078-3E48-7284D5312FEE}"/>
            </a:ext>
          </a:extLst>
        </p:cNvPr>
        <p:cNvGrpSpPr/>
        <p:nvPr/>
      </p:nvGrpSpPr>
      <p:grpSpPr>
        <a:xfrm>
          <a:off x="0" y="0"/>
          <a:ext cx="0" cy="0"/>
          <a:chOff x="0" y="0"/>
          <a:chExt cx="0" cy="0"/>
        </a:xfrm>
      </p:grpSpPr>
      <p:sp>
        <p:nvSpPr>
          <p:cNvPr id="334" name="Google Shape;334;p24:notes">
            <a:extLst>
              <a:ext uri="{FF2B5EF4-FFF2-40B4-BE49-F238E27FC236}">
                <a16:creationId xmlns:a16="http://schemas.microsoft.com/office/drawing/2014/main" id="{05C02892-9553-8FCF-371C-6A19DA30E44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4:notes">
            <a:extLst>
              <a:ext uri="{FF2B5EF4-FFF2-40B4-BE49-F238E27FC236}">
                <a16:creationId xmlns:a16="http://schemas.microsoft.com/office/drawing/2014/main" id="{A9144F2C-D22D-0434-8C86-EC46B14C5D5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2723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80690B8F-8DC0-AD10-052E-7B429FD08E4D}"/>
            </a:ext>
          </a:extLst>
        </p:cNvPr>
        <p:cNvGrpSpPr/>
        <p:nvPr/>
      </p:nvGrpSpPr>
      <p:grpSpPr>
        <a:xfrm>
          <a:off x="0" y="0"/>
          <a:ext cx="0" cy="0"/>
          <a:chOff x="0" y="0"/>
          <a:chExt cx="0" cy="0"/>
        </a:xfrm>
      </p:grpSpPr>
      <p:sp>
        <p:nvSpPr>
          <p:cNvPr id="334" name="Google Shape;334;p24:notes">
            <a:extLst>
              <a:ext uri="{FF2B5EF4-FFF2-40B4-BE49-F238E27FC236}">
                <a16:creationId xmlns:a16="http://schemas.microsoft.com/office/drawing/2014/main" id="{B7981418-230C-CECC-3D98-C5E5BDB7897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4:notes">
            <a:extLst>
              <a:ext uri="{FF2B5EF4-FFF2-40B4-BE49-F238E27FC236}">
                <a16:creationId xmlns:a16="http://schemas.microsoft.com/office/drawing/2014/main" id="{3A3928ED-0EFA-A283-CCF2-6EDA271DD064}"/>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93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2920E7FA-DDF7-9AA9-5E11-6069CD811FBD}"/>
            </a:ext>
          </a:extLst>
        </p:cNvPr>
        <p:cNvGrpSpPr/>
        <p:nvPr/>
      </p:nvGrpSpPr>
      <p:grpSpPr>
        <a:xfrm>
          <a:off x="0" y="0"/>
          <a:ext cx="0" cy="0"/>
          <a:chOff x="0" y="0"/>
          <a:chExt cx="0" cy="0"/>
        </a:xfrm>
      </p:grpSpPr>
      <p:sp>
        <p:nvSpPr>
          <p:cNvPr id="346" name="Google Shape;346;p25:notes">
            <a:extLst>
              <a:ext uri="{FF2B5EF4-FFF2-40B4-BE49-F238E27FC236}">
                <a16:creationId xmlns:a16="http://schemas.microsoft.com/office/drawing/2014/main" id="{7EAA26AE-E7D9-4C0F-1065-2637608D2A4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5:notes">
            <a:extLst>
              <a:ext uri="{FF2B5EF4-FFF2-40B4-BE49-F238E27FC236}">
                <a16:creationId xmlns:a16="http://schemas.microsoft.com/office/drawing/2014/main" id="{95BC17CE-38F1-AF4A-64A5-DDC870B1ABD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246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3EDFAFE6-45A2-ED6C-54E8-12CADC4D739E}"/>
            </a:ext>
          </a:extLst>
        </p:cNvPr>
        <p:cNvGrpSpPr/>
        <p:nvPr/>
      </p:nvGrpSpPr>
      <p:grpSpPr>
        <a:xfrm>
          <a:off x="0" y="0"/>
          <a:ext cx="0" cy="0"/>
          <a:chOff x="0" y="0"/>
          <a:chExt cx="0" cy="0"/>
        </a:xfrm>
      </p:grpSpPr>
      <p:sp>
        <p:nvSpPr>
          <p:cNvPr id="346" name="Google Shape;346;p25:notes">
            <a:extLst>
              <a:ext uri="{FF2B5EF4-FFF2-40B4-BE49-F238E27FC236}">
                <a16:creationId xmlns:a16="http://schemas.microsoft.com/office/drawing/2014/main" id="{C378FB05-C741-07EE-7C76-7A98BA90306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5:notes">
            <a:extLst>
              <a:ext uri="{FF2B5EF4-FFF2-40B4-BE49-F238E27FC236}">
                <a16:creationId xmlns:a16="http://schemas.microsoft.com/office/drawing/2014/main" id="{A35CDA14-7647-5370-018C-32B91047F630}"/>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640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1155122" y="766907"/>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Calibr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1155122" y="1649204"/>
            <a:ext cx="38862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body" idx="2"/>
          </p:nvPr>
        </p:nvSpPr>
        <p:spPr>
          <a:xfrm>
            <a:off x="4629150" y="1649204"/>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a:spLocks noGrp="1"/>
          </p:cNvSpPr>
          <p:nvPr>
            <p:ph type="pic" idx="2"/>
          </p:nvPr>
        </p:nvSpPr>
        <p:spPr>
          <a:xfrm>
            <a:off x="3887391" y="987426"/>
            <a:ext cx="4629150" cy="4873625"/>
          </a:xfrm>
          <a:prstGeom prst="rect">
            <a:avLst/>
          </a:prstGeom>
          <a:noFill/>
          <a:ln>
            <a:noFill/>
          </a:ln>
        </p:spPr>
      </p:sp>
      <p:sp>
        <p:nvSpPr>
          <p:cNvPr id="68" name="Google Shape;68;p4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jpg"/><Relationship Id="rId7" Type="http://schemas.openxmlformats.org/officeDocument/2006/relationships/hyperlink" Target="https://www.globe.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33.jp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6.jp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8" Type="http://schemas.openxmlformats.org/officeDocument/2006/relationships/hyperlink" Target="http://www.nasa.gov/topics/earth/index.html" TargetMode="External"/><Relationship Id="rId3" Type="http://schemas.openxmlformats.org/officeDocument/2006/relationships/image" Target="../media/image5.jpg"/><Relationship Id="rId7" Type="http://schemas.openxmlformats.org/officeDocument/2006/relationships/hyperlink" Target="http://www.globe.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mailto:help@globe.gov" TargetMode="External"/><Relationship Id="rId5" Type="http://schemas.openxmlformats.org/officeDocument/2006/relationships/image" Target="../media/image46.jpg"/><Relationship Id="rId10" Type="http://schemas.openxmlformats.org/officeDocument/2006/relationships/image" Target="../media/image50.png"/><Relationship Id="rId4" Type="http://schemas.openxmlformats.org/officeDocument/2006/relationships/image" Target="../media/image3.jpg"/><Relationship Id="rId9" Type="http://schemas.openxmlformats.org/officeDocument/2006/relationships/hyperlink" Target="http://climate.nas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www.globe.gov/documents/352961/d17e6192-3631-4f2b-94d8-fcff6b96f30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lobe.gov/documents/352961/87a3491a-25af-4123-9e0c-08f341bfc004" TargetMode="External"/><Relationship Id="rId5" Type="http://schemas.openxmlformats.org/officeDocument/2006/relationships/hyperlink" Target="http://www.globe.gov/documents/352961/a3624505-f6c3-4f22-be4c-75d2b6e98d78"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background image of two hands clutching a clump of soil."/>
          <p:cNvPicPr preferRelativeResize="0"/>
          <p:nvPr/>
        </p:nvPicPr>
        <p:blipFill rotWithShape="1">
          <a:blip r:embed="rId3">
            <a:alphaModFix/>
          </a:blip>
          <a:srcRect/>
          <a:stretch/>
        </p:blipFill>
        <p:spPr>
          <a:xfrm>
            <a:off x="0" y="0"/>
            <a:ext cx="9273309" cy="6954982"/>
          </a:xfrm>
          <a:prstGeom prst="rect">
            <a:avLst/>
          </a:prstGeom>
          <a:noFill/>
          <a:ln>
            <a:noFill/>
          </a:ln>
        </p:spPr>
      </p:pic>
      <p:pic>
        <p:nvPicPr>
          <p:cNvPr id="2" name="Picture 4">
            <a:extLst>
              <a:ext uri="{FF2B5EF4-FFF2-40B4-BE49-F238E27FC236}">
                <a16:creationId xmlns:a16="http://schemas.microsoft.com/office/drawing/2014/main" id="{97002625-A275-7AAE-397A-54E7413B6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3" y="47755"/>
            <a:ext cx="4242391" cy="9398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3" name="Google Shape;183;p10"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184" name="Google Shape;184;p10" descr="Menu: Preparing to measure soil temperature"/>
          <p:cNvPicPr preferRelativeResize="0">
            <a:picLocks noGrp="1"/>
          </p:cNvPicPr>
          <p:nvPr>
            <p:ph type="body" idx="2"/>
          </p:nvPr>
        </p:nvPicPr>
        <p:blipFill rotWithShape="1">
          <a:blip r:embed="rId4">
            <a:alphaModFix/>
          </a:blip>
          <a:srcRect/>
          <a:stretch/>
        </p:blipFill>
        <p:spPr>
          <a:xfrm>
            <a:off x="0" y="0"/>
            <a:ext cx="1279280" cy="6858000"/>
          </a:xfrm>
          <a:prstGeom prst="rect">
            <a:avLst/>
          </a:prstGeom>
          <a:noFill/>
          <a:ln>
            <a:noFill/>
          </a:ln>
        </p:spPr>
      </p:pic>
      <p:sp>
        <p:nvSpPr>
          <p:cNvPr id="185" name="Google Shape;185;p10"/>
          <p:cNvSpPr txBox="1">
            <a:spLocks noGrp="1"/>
          </p:cNvSpPr>
          <p:nvPr>
            <p:ph type="title"/>
          </p:nvPr>
        </p:nvSpPr>
        <p:spPr>
          <a:xfrm>
            <a:off x="199839" y="609569"/>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3000"/>
              </a:lnSpc>
              <a:spcBef>
                <a:spcPts val="0"/>
              </a:spcBef>
              <a:spcAft>
                <a:spcPts val="0"/>
              </a:spcAft>
              <a:buClr>
                <a:srgbClr val="000000"/>
              </a:buClr>
              <a:buSzPts val="3600"/>
              <a:buFont typeface="Calibri"/>
              <a:buNone/>
            </a:pPr>
            <a:r>
              <a:rPr lang="en-US" sz="3600" b="1">
                <a:solidFill>
                  <a:srgbClr val="000000"/>
                </a:solidFill>
              </a:rPr>
              <a:t>Soil Thermometer Spacers</a:t>
            </a:r>
            <a:endParaRPr/>
          </a:p>
        </p:txBody>
      </p:sp>
      <p:sp>
        <p:nvSpPr>
          <p:cNvPr id="186" name="Google Shape;186;p10"/>
          <p:cNvSpPr txBox="1"/>
          <p:nvPr/>
        </p:nvSpPr>
        <p:spPr>
          <a:xfrm>
            <a:off x="1397385" y="1608671"/>
            <a:ext cx="5305871" cy="48266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The temperature sensor in the soil thermometer is 2 cm up from the tip so it is helpful to make spacers to position the thermometer correctly when inserting it into the soil.</a:t>
            </a:r>
            <a:endParaRPr/>
          </a:p>
          <a:p>
            <a:pPr marL="0" marR="0" lvl="0" indent="0" algn="l" rtl="0">
              <a:lnSpc>
                <a:spcPct val="93000"/>
              </a:lnSpc>
              <a:spcBef>
                <a:spcPts val="10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To measure at 5 cm depth, the thermometer’s tip must go 7 cm into the soil. </a:t>
            </a:r>
            <a:endParaRPr/>
          </a:p>
          <a:p>
            <a:pPr marL="0" marR="0" lvl="0" indent="0" algn="l" rtl="0">
              <a:lnSpc>
                <a:spcPct val="93000"/>
              </a:lnSpc>
              <a:spcBef>
                <a:spcPts val="10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To measure at 10 cm depth, the thermometer’s tip must go 12 cm into the soil.</a:t>
            </a:r>
            <a:endParaRPr/>
          </a:p>
          <a:p>
            <a:pPr marL="0" marR="0" lvl="0" indent="0" algn="l" rtl="0">
              <a:lnSpc>
                <a:spcPct val="93000"/>
              </a:lnSpc>
              <a:spcBef>
                <a:spcPts val="10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PVC pipe that is 1.5 cm to 4.0 cm in diameter may be used. It will fit around the calibration screw under the face of the thermometer.</a:t>
            </a:r>
            <a:endParaRPr/>
          </a:p>
          <a:p>
            <a:pPr marL="0" marR="0" lvl="1" indent="0" algn="l" rtl="0">
              <a:lnSpc>
                <a:spcPct val="93000"/>
              </a:lnSpc>
              <a:spcBef>
                <a:spcPts val="5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You may also use wood blocks as your spacers. </a:t>
            </a:r>
            <a:endParaRPr/>
          </a:p>
          <a:p>
            <a:pPr marL="0" marR="0" lvl="1" indent="0" algn="l" rtl="0">
              <a:lnSpc>
                <a:spcPct val="93000"/>
              </a:lnSpc>
              <a:spcBef>
                <a:spcPts val="5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Drill holes in wood blocks that will allow both 7 cm and 12 cm to poke through the blocks. </a:t>
            </a:r>
            <a:endParaRPr/>
          </a:p>
          <a:p>
            <a:pPr marL="0" marR="0" lvl="0" indent="0" algn="l" rtl="0">
              <a:lnSpc>
                <a:spcPct val="90000"/>
              </a:lnSpc>
              <a:spcBef>
                <a:spcPts val="10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Note that the holes in wood blocks will not accommodate the calibration screw under the face of the thermometer.</a:t>
            </a:r>
            <a:endParaRPr/>
          </a:p>
          <a:p>
            <a:pPr marL="0" marR="0" lvl="0" indent="0" algn="l" rtl="0">
              <a:lnSpc>
                <a:spcPct val="93000"/>
              </a:lnSpc>
              <a:spcBef>
                <a:spcPts val="1000"/>
              </a:spcBef>
              <a:spcAft>
                <a:spcPts val="0"/>
              </a:spcAft>
              <a:buClr>
                <a:schemeClr val="dk1"/>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187" name="Google Shape;187;p10" descr="Photograph of a temperture sensor next to a cm ruler, showing that the sensor location is 2 cm up fro the tip. "/>
          <p:cNvPicPr preferRelativeResize="0"/>
          <p:nvPr/>
        </p:nvPicPr>
        <p:blipFill rotWithShape="1">
          <a:blip r:embed="rId5">
            <a:alphaModFix/>
          </a:blip>
          <a:srcRect/>
          <a:stretch/>
        </p:blipFill>
        <p:spPr>
          <a:xfrm>
            <a:off x="6715616" y="1793471"/>
            <a:ext cx="2036618" cy="3271058"/>
          </a:xfrm>
          <a:prstGeom prst="rect">
            <a:avLst/>
          </a:prstGeom>
          <a:noFill/>
          <a:ln>
            <a:noFill/>
          </a:ln>
        </p:spPr>
      </p:pic>
      <p:cxnSp>
        <p:nvCxnSpPr>
          <p:cNvPr id="188" name="Google Shape;188;p10" descr="arrow pointing to the position of the sensor on the thermometer"/>
          <p:cNvCxnSpPr/>
          <p:nvPr/>
        </p:nvCxnSpPr>
        <p:spPr>
          <a:xfrm rot="10800000">
            <a:off x="7786680" y="4750359"/>
            <a:ext cx="801393" cy="628339"/>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4" name="Google Shape;194;p11"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195" name="Google Shape;195;p11" descr="Menu: Preparing to measure soil temperature"/>
          <p:cNvPicPr preferRelativeResize="0">
            <a:picLocks noGrp="1"/>
          </p:cNvPicPr>
          <p:nvPr>
            <p:ph type="body" idx="2"/>
          </p:nvPr>
        </p:nvPicPr>
        <p:blipFill rotWithShape="1">
          <a:blip r:embed="rId4">
            <a:alphaModFix/>
          </a:blip>
          <a:srcRect/>
          <a:stretch/>
        </p:blipFill>
        <p:spPr>
          <a:xfrm>
            <a:off x="0" y="0"/>
            <a:ext cx="1279280" cy="6858000"/>
          </a:xfrm>
          <a:prstGeom prst="rect">
            <a:avLst/>
          </a:prstGeom>
          <a:noFill/>
          <a:ln>
            <a:noFill/>
          </a:ln>
        </p:spPr>
      </p:pic>
      <p:sp>
        <p:nvSpPr>
          <p:cNvPr id="196" name="Google Shape;196;p11"/>
          <p:cNvSpPr txBox="1">
            <a:spLocks noGrp="1"/>
          </p:cNvSpPr>
          <p:nvPr>
            <p:ph type="title"/>
          </p:nvPr>
        </p:nvSpPr>
        <p:spPr>
          <a:xfrm>
            <a:off x="1279280" y="896001"/>
            <a:ext cx="11816620" cy="749082"/>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800"/>
              <a:buFont typeface="Calibri"/>
              <a:buNone/>
            </a:pPr>
            <a:r>
              <a:rPr lang="en-US" b="1">
                <a:solidFill>
                  <a:srgbClr val="000000"/>
                </a:solidFill>
              </a:rPr>
              <a:t>Constructing the Spacer for Measuring at 5 cm Depth</a:t>
            </a:r>
            <a:endParaRPr>
              <a:solidFill>
                <a:srgbClr val="000000"/>
              </a:solidFill>
            </a:endParaRPr>
          </a:p>
        </p:txBody>
      </p:sp>
      <p:sp>
        <p:nvSpPr>
          <p:cNvPr id="197" name="Google Shape;197;p11"/>
          <p:cNvSpPr txBox="1"/>
          <p:nvPr/>
        </p:nvSpPr>
        <p:spPr>
          <a:xfrm>
            <a:off x="1397385" y="1608671"/>
            <a:ext cx="7556834" cy="2635525"/>
          </a:xfrm>
          <a:prstGeom prst="rect">
            <a:avLst/>
          </a:prstGeom>
          <a:noFill/>
          <a:ln>
            <a:noFill/>
          </a:ln>
        </p:spPr>
        <p:txBody>
          <a:bodyPr spcFirstLastPara="1" wrap="square" lIns="91425" tIns="45700" rIns="91425" bIns="45700" anchor="t" anchorCtr="0">
            <a:normAutofit/>
          </a:bodyPr>
          <a:lstStyle/>
          <a:p>
            <a:pPr marL="0" marR="0" lvl="0" indent="0" algn="l" rtl="0">
              <a:lnSpc>
                <a:spcPct val="93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To measure soil temperature at a 5 cm depth, the thermometer must be inserted 7 cm into the soil. </a:t>
            </a:r>
            <a:endParaRPr/>
          </a:p>
          <a:p>
            <a:pPr marL="0" marR="0" lvl="0" indent="0" algn="l" rtl="0">
              <a:lnSpc>
                <a:spcPct val="93000"/>
              </a:lnSpc>
              <a:spcBef>
                <a:spcPts val="1000"/>
              </a:spcBef>
              <a:spcAft>
                <a:spcPts val="0"/>
              </a:spcAft>
              <a:buClr>
                <a:schemeClr val="dk1"/>
              </a:buClr>
              <a:buSzPts val="900"/>
              <a:buFont typeface="Arial"/>
              <a:buNone/>
            </a:pPr>
            <a:endParaRPr sz="9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The tip of the probe on the standard GLOBE Soil Thermometer is 20.5 cm from the underside of the instruments face, so to make the 5 cm measurement spacer the appropriate length, cut the PVC pipe to a length of 13.5 cm.</a:t>
            </a:r>
            <a:endParaRPr/>
          </a:p>
          <a:p>
            <a:pPr marL="0" marR="0" lvl="0" indent="0" algn="l" rtl="0">
              <a:lnSpc>
                <a:spcPct val="93000"/>
              </a:lnSpc>
              <a:spcBef>
                <a:spcPts val="1000"/>
              </a:spcBef>
              <a:spcAft>
                <a:spcPts val="0"/>
              </a:spcAft>
              <a:buClr>
                <a:schemeClr val="dk1"/>
              </a:buClr>
              <a:buSzPts val="900"/>
              <a:buFont typeface="Arial"/>
              <a:buNone/>
            </a:pPr>
            <a:endParaRPr sz="9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Label the spacer, “For 5 cm Temperature,” to ensure that you and those you instruct will measure the correct depth with it.</a:t>
            </a:r>
            <a:endParaRPr/>
          </a:p>
          <a:p>
            <a:pPr marL="0" marR="0" lvl="0" indent="0" algn="l" rtl="0">
              <a:lnSpc>
                <a:spcPct val="93000"/>
              </a:lnSpc>
              <a:spcBef>
                <a:spcPts val="1000"/>
              </a:spcBef>
              <a:spcAft>
                <a:spcPts val="0"/>
              </a:spcAft>
              <a:buClr>
                <a:schemeClr val="dk1"/>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198" name="Google Shape;198;p11" descr="Photograph of a length of PVC pipe cut to 13.5 cm length. "/>
          <p:cNvPicPr preferRelativeResize="0"/>
          <p:nvPr/>
        </p:nvPicPr>
        <p:blipFill rotWithShape="1">
          <a:blip r:embed="rId5">
            <a:alphaModFix/>
          </a:blip>
          <a:srcRect/>
          <a:stretch/>
        </p:blipFill>
        <p:spPr>
          <a:xfrm>
            <a:off x="1790121" y="4188747"/>
            <a:ext cx="1853738" cy="2231967"/>
          </a:xfrm>
          <a:prstGeom prst="rect">
            <a:avLst/>
          </a:prstGeom>
          <a:noFill/>
          <a:ln>
            <a:noFill/>
          </a:ln>
        </p:spPr>
      </p:pic>
      <p:pic>
        <p:nvPicPr>
          <p:cNvPr id="199" name="Google Shape;199;p11" descr=" photograph of close up of pvc pipe spacer for use in measuring soil temperature at 5 cm depth."/>
          <p:cNvPicPr preferRelativeResize="0"/>
          <p:nvPr/>
        </p:nvPicPr>
        <p:blipFill rotWithShape="1">
          <a:blip r:embed="rId6">
            <a:alphaModFix/>
          </a:blip>
          <a:srcRect/>
          <a:stretch/>
        </p:blipFill>
        <p:spPr>
          <a:xfrm>
            <a:off x="4433409" y="4188747"/>
            <a:ext cx="4117349" cy="2287416"/>
          </a:xfrm>
          <a:prstGeom prst="rect">
            <a:avLst/>
          </a:prstGeom>
          <a:noFill/>
          <a:ln>
            <a:noFill/>
          </a:ln>
        </p:spPr>
      </p:pic>
      <p:cxnSp>
        <p:nvCxnSpPr>
          <p:cNvPr id="200" name="Google Shape;200;p11" descr="Arrow connecting the images of the spacer for 5 cm"/>
          <p:cNvCxnSpPr/>
          <p:nvPr/>
        </p:nvCxnSpPr>
        <p:spPr>
          <a:xfrm>
            <a:off x="3761964" y="5304730"/>
            <a:ext cx="478400" cy="0"/>
          </a:xfrm>
          <a:prstGeom prst="straightConnector1">
            <a:avLst/>
          </a:prstGeom>
          <a:noFill/>
          <a:ln w="57150" cap="flat" cmpd="sng">
            <a:solidFill>
              <a:schemeClr val="dk1"/>
            </a:solidFill>
            <a:prstDash val="solid"/>
            <a:miter lim="800000"/>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6" name="Google Shape;206;p12"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207" name="Google Shape;207;p12" descr="Menu: Preparing to measure soil temperature"/>
          <p:cNvPicPr preferRelativeResize="0">
            <a:picLocks noGrp="1"/>
          </p:cNvPicPr>
          <p:nvPr>
            <p:ph type="body" idx="2"/>
          </p:nvPr>
        </p:nvPicPr>
        <p:blipFill rotWithShape="1">
          <a:blip r:embed="rId4">
            <a:alphaModFix/>
          </a:blip>
          <a:srcRect/>
          <a:stretch/>
        </p:blipFill>
        <p:spPr>
          <a:xfrm>
            <a:off x="0" y="0"/>
            <a:ext cx="1279280" cy="6858000"/>
          </a:xfrm>
          <a:prstGeom prst="rect">
            <a:avLst/>
          </a:prstGeom>
          <a:noFill/>
          <a:ln>
            <a:noFill/>
          </a:ln>
        </p:spPr>
      </p:pic>
      <p:sp>
        <p:nvSpPr>
          <p:cNvPr id="208" name="Google Shape;208;p12"/>
          <p:cNvSpPr txBox="1">
            <a:spLocks noGrp="1"/>
          </p:cNvSpPr>
          <p:nvPr>
            <p:ph type="title"/>
          </p:nvPr>
        </p:nvSpPr>
        <p:spPr>
          <a:xfrm>
            <a:off x="1204587" y="859589"/>
            <a:ext cx="11816620" cy="749082"/>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800"/>
              <a:buFont typeface="Calibri"/>
              <a:buNone/>
            </a:pPr>
            <a:r>
              <a:rPr lang="en-US" b="1">
                <a:solidFill>
                  <a:srgbClr val="000000"/>
                </a:solidFill>
              </a:rPr>
              <a:t>Constructing the Spacer for Measuring at 10 cm Depth</a:t>
            </a:r>
            <a:endParaRPr>
              <a:solidFill>
                <a:srgbClr val="000000"/>
              </a:solidFill>
            </a:endParaRPr>
          </a:p>
        </p:txBody>
      </p:sp>
      <p:sp>
        <p:nvSpPr>
          <p:cNvPr id="209" name="Google Shape;209;p12"/>
          <p:cNvSpPr txBox="1"/>
          <p:nvPr/>
        </p:nvSpPr>
        <p:spPr>
          <a:xfrm>
            <a:off x="1397385" y="1608671"/>
            <a:ext cx="7556834" cy="2635525"/>
          </a:xfrm>
          <a:prstGeom prst="rect">
            <a:avLst/>
          </a:prstGeom>
          <a:noFill/>
          <a:ln>
            <a:noFill/>
          </a:ln>
        </p:spPr>
        <p:txBody>
          <a:bodyPr spcFirstLastPara="1" wrap="square" lIns="91425" tIns="45700" rIns="91425" bIns="45700" anchor="t" anchorCtr="0">
            <a:normAutofit/>
          </a:bodyPr>
          <a:lstStyle/>
          <a:p>
            <a:pPr marL="0" marR="0" lvl="0" indent="0" algn="l" rtl="0">
              <a:lnSpc>
                <a:spcPct val="93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measure soil temperature at a 10 cm depth, the thermometer must be inserted 12 cm into the soil. </a:t>
            </a:r>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make the 10 cm measurement spacer the appropriate length, cut the PVC pipe to a length of 8.5 cm.</a:t>
            </a:r>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Label it, “For 10 cm Temperature,” to ensure that you will measure the correct depth with it.</a:t>
            </a:r>
            <a:endParaRPr/>
          </a:p>
          <a:p>
            <a:pPr marL="0" marR="0" lvl="0" indent="0" algn="l" rtl="0">
              <a:lnSpc>
                <a:spcPct val="93000"/>
              </a:lnSpc>
              <a:spcBef>
                <a:spcPts val="1000"/>
              </a:spcBef>
              <a:spcAft>
                <a:spcPts val="0"/>
              </a:spcAft>
              <a:buClr>
                <a:schemeClr val="dk1"/>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210" name="Google Shape;210;p12" descr="Photograph of a piece of PVC pipe cut to a length of 8.5 cm. "/>
          <p:cNvPicPr preferRelativeResize="0"/>
          <p:nvPr/>
        </p:nvPicPr>
        <p:blipFill rotWithShape="1">
          <a:blip r:embed="rId5">
            <a:alphaModFix/>
          </a:blip>
          <a:srcRect/>
          <a:stretch/>
        </p:blipFill>
        <p:spPr>
          <a:xfrm>
            <a:off x="2319787" y="3561676"/>
            <a:ext cx="1584771" cy="1712281"/>
          </a:xfrm>
          <a:prstGeom prst="rect">
            <a:avLst/>
          </a:prstGeom>
          <a:noFill/>
          <a:ln>
            <a:noFill/>
          </a:ln>
        </p:spPr>
      </p:pic>
      <p:cxnSp>
        <p:nvCxnSpPr>
          <p:cNvPr id="211" name="Google Shape;211;p12" descr="Arrow connecting images of the 10 cm spacer"/>
          <p:cNvCxnSpPr/>
          <p:nvPr/>
        </p:nvCxnSpPr>
        <p:spPr>
          <a:xfrm>
            <a:off x="4193285" y="4244196"/>
            <a:ext cx="478400" cy="0"/>
          </a:xfrm>
          <a:prstGeom prst="straightConnector1">
            <a:avLst/>
          </a:prstGeom>
          <a:noFill/>
          <a:ln w="57150" cap="flat" cmpd="sng">
            <a:solidFill>
              <a:schemeClr val="dk1"/>
            </a:solidFill>
            <a:prstDash val="solid"/>
            <a:miter lim="800000"/>
            <a:headEnd type="none" w="sm" len="sm"/>
            <a:tailEnd type="triangle" w="med" len="med"/>
          </a:ln>
        </p:spPr>
      </p:cxnSp>
      <p:pic>
        <p:nvPicPr>
          <p:cNvPr id="212" name="Google Shape;212;p12" descr="picture of a labeled piece of PVC pipe, 10 cm temperature spacer"/>
          <p:cNvPicPr preferRelativeResize="0"/>
          <p:nvPr/>
        </p:nvPicPr>
        <p:blipFill rotWithShape="1">
          <a:blip r:embed="rId6">
            <a:alphaModFix/>
          </a:blip>
          <a:srcRect/>
          <a:stretch/>
        </p:blipFill>
        <p:spPr>
          <a:xfrm>
            <a:off x="4945065" y="3561676"/>
            <a:ext cx="3266603" cy="1712281"/>
          </a:xfrm>
          <a:prstGeom prst="rect">
            <a:avLst/>
          </a:prstGeom>
          <a:noFill/>
          <a:ln>
            <a:noFill/>
          </a:ln>
        </p:spPr>
      </p:pic>
      <p:sp>
        <p:nvSpPr>
          <p:cNvPr id="213" name="Google Shape;213;p12"/>
          <p:cNvSpPr txBox="1"/>
          <p:nvPr/>
        </p:nvSpPr>
        <p:spPr>
          <a:xfrm>
            <a:off x="1397385" y="5659757"/>
            <a:ext cx="4641106" cy="119003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Remember, the longer PVC pipe spacer helps measure the more shallow depth, and the shorter PVC pipe helps measure the deeper depth.</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14" name="Google Shape;214;p12" descr="photograph of a short and long spacer along for each other. "/>
          <p:cNvPicPr preferRelativeResize="0"/>
          <p:nvPr/>
        </p:nvPicPr>
        <p:blipFill rotWithShape="1">
          <a:blip r:embed="rId7">
            <a:alphaModFix/>
          </a:blip>
          <a:srcRect/>
          <a:stretch/>
        </p:blipFill>
        <p:spPr>
          <a:xfrm>
            <a:off x="6038491" y="5527066"/>
            <a:ext cx="2335726" cy="9226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20" name="Google Shape;220;p13"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221" name="Google Shape;221;p13" descr="Menu: Preparing to measure soil temperature"/>
          <p:cNvPicPr preferRelativeResize="0">
            <a:picLocks noGrp="1"/>
          </p:cNvPicPr>
          <p:nvPr>
            <p:ph type="body" idx="2"/>
          </p:nvPr>
        </p:nvPicPr>
        <p:blipFill rotWithShape="1">
          <a:blip r:embed="rId4">
            <a:alphaModFix/>
          </a:blip>
          <a:srcRect/>
          <a:stretch/>
        </p:blipFill>
        <p:spPr>
          <a:xfrm>
            <a:off x="0" y="0"/>
            <a:ext cx="1279280" cy="6858000"/>
          </a:xfrm>
          <a:prstGeom prst="rect">
            <a:avLst/>
          </a:prstGeom>
          <a:noFill/>
          <a:ln>
            <a:noFill/>
          </a:ln>
        </p:spPr>
      </p:pic>
      <p:sp>
        <p:nvSpPr>
          <p:cNvPr id="222" name="Google Shape;222;p13"/>
          <p:cNvSpPr txBox="1">
            <a:spLocks noGrp="1"/>
          </p:cNvSpPr>
          <p:nvPr>
            <p:ph type="title"/>
          </p:nvPr>
        </p:nvSpPr>
        <p:spPr>
          <a:xfrm>
            <a:off x="1298044" y="859589"/>
            <a:ext cx="11816620" cy="749082"/>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800"/>
              <a:buFont typeface="Calibri"/>
              <a:buNone/>
            </a:pPr>
            <a:r>
              <a:rPr lang="en-US" b="1">
                <a:solidFill>
                  <a:srgbClr val="000000"/>
                </a:solidFill>
              </a:rPr>
              <a:t>Preparing a Nail to Make Pilot Holes in Hard Soils</a:t>
            </a:r>
            <a:endParaRPr/>
          </a:p>
        </p:txBody>
      </p:sp>
      <p:sp>
        <p:nvSpPr>
          <p:cNvPr id="223" name="Google Shape;223;p13"/>
          <p:cNvSpPr txBox="1"/>
          <p:nvPr/>
        </p:nvSpPr>
        <p:spPr>
          <a:xfrm>
            <a:off x="1483650" y="1858692"/>
            <a:ext cx="4106268" cy="480522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the soil is hard, pushing the thermometer into the ground can damage the instrument. Use a nail to make sure that the thermometer is not damaged.</a:t>
            </a:r>
            <a:endParaRPr/>
          </a:p>
          <a:p>
            <a:pPr marL="0" marR="0" lvl="0" indent="0" algn="l" rtl="0">
              <a:lnSpc>
                <a:spcPct val="90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 nail that is the same diameter as the thermometer probe is used to make a pilot hole.</a:t>
            </a:r>
            <a:endParaRPr/>
          </a:p>
          <a:p>
            <a:pPr marL="0" marR="0" lvl="0" indent="0" algn="l" rtl="0">
              <a:lnSpc>
                <a:spcPct val="90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Mark a nail at 5 cm, 7 cm, 10 cm, and 12 cm from its tip.</a:t>
            </a:r>
            <a:endParaRPr/>
          </a:p>
          <a:p>
            <a:pPr marL="0" marR="0" lvl="0" indent="0" algn="l" rtl="0">
              <a:lnSpc>
                <a:spcPct val="90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Depending on the situation, pilot holes may be needed at these depths.</a:t>
            </a:r>
            <a:endParaRPr/>
          </a:p>
          <a:p>
            <a:pPr marL="0" marR="0" lvl="0" indent="0" algn="l" rtl="0">
              <a:lnSpc>
                <a:spcPct val="93000"/>
              </a:lnSpc>
              <a:spcBef>
                <a:spcPts val="1000"/>
              </a:spcBef>
              <a:spcAft>
                <a:spcPts val="0"/>
              </a:spcAft>
              <a:buClr>
                <a:schemeClr val="dk1"/>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224" name="Google Shape;224;p13" descr="Photograph of a large nail marked in increments of 5 cm, 7 cm, 10 cm, and 12 cm. "/>
          <p:cNvPicPr preferRelativeResize="0"/>
          <p:nvPr/>
        </p:nvPicPr>
        <p:blipFill rotWithShape="1">
          <a:blip r:embed="rId5">
            <a:alphaModFix/>
          </a:blip>
          <a:srcRect/>
          <a:stretch/>
        </p:blipFill>
        <p:spPr>
          <a:xfrm>
            <a:off x="5794288" y="1874961"/>
            <a:ext cx="2286000" cy="41071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30" name="Google Shape;230;p14"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231" name="Google Shape;231;p14" descr="Menu: How to measure soil temperature"/>
          <p:cNvPicPr preferRelativeResize="0">
            <a:picLocks noGrp="1"/>
          </p:cNvPicPr>
          <p:nvPr>
            <p:ph type="body" idx="2"/>
          </p:nvPr>
        </p:nvPicPr>
        <p:blipFill rotWithShape="1">
          <a:blip r:embed="rId4">
            <a:alphaModFix/>
          </a:blip>
          <a:srcRect/>
          <a:stretch/>
        </p:blipFill>
        <p:spPr>
          <a:xfrm>
            <a:off x="-13446" y="0"/>
            <a:ext cx="1279280" cy="6858000"/>
          </a:xfrm>
          <a:prstGeom prst="rect">
            <a:avLst/>
          </a:prstGeom>
          <a:noFill/>
          <a:ln>
            <a:noFill/>
          </a:ln>
        </p:spPr>
      </p:pic>
      <p:sp>
        <p:nvSpPr>
          <p:cNvPr id="232" name="Google Shape;232;p14"/>
          <p:cNvSpPr txBox="1">
            <a:spLocks noGrp="1"/>
          </p:cNvSpPr>
          <p:nvPr>
            <p:ph type="title"/>
          </p:nvPr>
        </p:nvSpPr>
        <p:spPr>
          <a:xfrm>
            <a:off x="1459295" y="775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800"/>
              <a:buFont typeface="Calibri"/>
              <a:buNone/>
            </a:pPr>
            <a:r>
              <a:rPr lang="en-US" b="1">
                <a:solidFill>
                  <a:srgbClr val="000000"/>
                </a:solidFill>
              </a:rPr>
              <a:t>Soil Temperature Protocol </a:t>
            </a:r>
            <a:r>
              <a:rPr lang="en-US" b="1">
                <a:solidFill>
                  <a:schemeClr val="lt1"/>
                </a:solidFill>
              </a:rPr>
              <a:t>1</a:t>
            </a:r>
            <a:endParaRPr>
              <a:solidFill>
                <a:schemeClr val="lt1"/>
              </a:solidFill>
            </a:endParaRPr>
          </a:p>
        </p:txBody>
      </p:sp>
      <p:sp>
        <p:nvSpPr>
          <p:cNvPr id="233" name="Google Shape;233;p14"/>
          <p:cNvSpPr txBox="1"/>
          <p:nvPr/>
        </p:nvSpPr>
        <p:spPr>
          <a:xfrm>
            <a:off x="1516445" y="1911321"/>
            <a:ext cx="4107978" cy="440321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Define a Soil Moisture and Temperature Study Site following the procedures presented in the Pedosphere Introduction module. </a:t>
            </a:r>
            <a:endParaRPr/>
          </a:p>
          <a:p>
            <a:pPr marL="342900" marR="0" lvl="0" indent="-3429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At close to local solar noon or other measurement time, go to your site and locate your sampling point. </a:t>
            </a:r>
            <a:endParaRPr/>
          </a:p>
          <a:p>
            <a:pPr marL="342900" marR="0" lvl="0" indent="-3429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appropriate sample date and sampling event in the Data Entry app or record it on the Data Sheet.</a:t>
            </a:r>
            <a:endParaRPr/>
          </a:p>
          <a:p>
            <a:pPr marL="342900" marR="0" lvl="0" indent="-3429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See Soil Temperature Data Entry towards the end of this slide set.</a:t>
            </a:r>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234" name="Google Shape;234;p14" descr="Photograph of a stick flag used to identify and locate a soil temperature sampling point. "/>
          <p:cNvPicPr preferRelativeResize="0"/>
          <p:nvPr/>
        </p:nvPicPr>
        <p:blipFill rotWithShape="1">
          <a:blip r:embed="rId5">
            <a:alphaModFix/>
          </a:blip>
          <a:srcRect/>
          <a:stretch/>
        </p:blipFill>
        <p:spPr>
          <a:xfrm>
            <a:off x="5875034" y="1911321"/>
            <a:ext cx="2758943" cy="32969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40" name="Google Shape;240;p15"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241" name="Google Shape;241;p15" descr="Menu: How to measure soil temperature"/>
          <p:cNvPicPr preferRelativeResize="0">
            <a:picLocks noGrp="1"/>
          </p:cNvPicPr>
          <p:nvPr>
            <p:ph type="body" idx="2"/>
          </p:nvPr>
        </p:nvPicPr>
        <p:blipFill rotWithShape="1">
          <a:blip r:embed="rId4">
            <a:alphaModFix/>
          </a:blip>
          <a:srcRect/>
          <a:stretch/>
        </p:blipFill>
        <p:spPr>
          <a:xfrm>
            <a:off x="-13446" y="0"/>
            <a:ext cx="1279280" cy="6858000"/>
          </a:xfrm>
          <a:prstGeom prst="rect">
            <a:avLst/>
          </a:prstGeom>
          <a:noFill/>
          <a:ln>
            <a:noFill/>
          </a:ln>
        </p:spPr>
      </p:pic>
      <p:sp>
        <p:nvSpPr>
          <p:cNvPr id="242" name="Google Shape;242;p15"/>
          <p:cNvSpPr txBox="1">
            <a:spLocks noGrp="1"/>
          </p:cNvSpPr>
          <p:nvPr>
            <p:ph type="title"/>
          </p:nvPr>
        </p:nvSpPr>
        <p:spPr>
          <a:xfrm>
            <a:off x="1459295" y="775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800"/>
              <a:buFont typeface="Calibri"/>
              <a:buNone/>
            </a:pPr>
            <a:r>
              <a:rPr lang="en-US" b="1">
                <a:solidFill>
                  <a:srgbClr val="000000"/>
                </a:solidFill>
              </a:rPr>
              <a:t>Soil Temperature Protocol </a:t>
            </a:r>
            <a:r>
              <a:rPr lang="en-US" b="1">
                <a:solidFill>
                  <a:schemeClr val="lt1"/>
                </a:solidFill>
              </a:rPr>
              <a:t>2</a:t>
            </a:r>
            <a:endParaRPr>
              <a:solidFill>
                <a:schemeClr val="lt1"/>
              </a:solidFill>
            </a:endParaRPr>
          </a:p>
        </p:txBody>
      </p:sp>
      <p:sp>
        <p:nvSpPr>
          <p:cNvPr id="243" name="Google Shape;243;p15"/>
          <p:cNvSpPr txBox="1"/>
          <p:nvPr/>
        </p:nvSpPr>
        <p:spPr>
          <a:xfrm>
            <a:off x="1516445" y="1911321"/>
            <a:ext cx="4107978" cy="4403215"/>
          </a:xfrm>
          <a:prstGeom prst="rect">
            <a:avLst/>
          </a:prstGeom>
          <a:noFill/>
          <a:ln>
            <a:noFill/>
          </a:ln>
        </p:spPr>
        <p:txBody>
          <a:bodyPr spcFirstLastPara="1" wrap="square" lIns="91425" tIns="45700" rIns="91425" bIns="45700" anchor="t" anchorCtr="0">
            <a:normAutofit/>
          </a:bodyPr>
          <a:lstStyle/>
          <a:p>
            <a:pPr marL="0" marR="0" lvl="0" indent="0" algn="l" rtl="0">
              <a:lnSpc>
                <a:spcPct val="93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Use the nail to make a 5 cm deep pilot hole for the thermometer. </a:t>
            </a:r>
            <a:endParaRPr/>
          </a:p>
          <a:p>
            <a:pPr marL="0" marR="0" lvl="0" indent="0" algn="l" rtl="0">
              <a:lnSpc>
                <a:spcPct val="93000"/>
              </a:lnSpc>
              <a:spcBef>
                <a:spcPts val="2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If the soil is so firm that you have to use a hammer, make the hole 7 cm deep. </a:t>
            </a:r>
            <a:endParaRPr/>
          </a:p>
          <a:p>
            <a:pPr marL="0" marR="0" lvl="0" indent="0" algn="l" rtl="0">
              <a:lnSpc>
                <a:spcPct val="93000"/>
              </a:lnSpc>
              <a:spcBef>
                <a:spcPts val="2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Pull the nail out carefully, disturbing the soil as little as possible. Twisting as you pull may help. If the soil cracks or bulges up, move 25 cm and try again. </a:t>
            </a:r>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2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244" name="Google Shape;244;p15" descr="photograph of soil pilot hole, where soil is disturbed and buckled at the surface."/>
          <p:cNvPicPr preferRelativeResize="0"/>
          <p:nvPr/>
        </p:nvPicPr>
        <p:blipFill rotWithShape="1">
          <a:blip r:embed="rId5">
            <a:alphaModFix/>
          </a:blip>
          <a:srcRect/>
          <a:stretch/>
        </p:blipFill>
        <p:spPr>
          <a:xfrm>
            <a:off x="5875034" y="1301140"/>
            <a:ext cx="2485394" cy="2187147"/>
          </a:xfrm>
          <a:prstGeom prst="rect">
            <a:avLst/>
          </a:prstGeom>
          <a:noFill/>
          <a:ln>
            <a:noFill/>
          </a:ln>
        </p:spPr>
      </p:pic>
      <p:sp>
        <p:nvSpPr>
          <p:cNvPr id="245" name="Google Shape;245;p15"/>
          <p:cNvSpPr txBox="1"/>
          <p:nvPr/>
        </p:nvSpPr>
        <p:spPr>
          <a:xfrm>
            <a:off x="5824262" y="3553769"/>
            <a:ext cx="3059113" cy="654050"/>
          </a:xfrm>
          <a:prstGeom prst="rect">
            <a:avLst/>
          </a:prstGeom>
          <a:noFill/>
          <a:ln>
            <a:noFill/>
          </a:ln>
        </p:spPr>
        <p:txBody>
          <a:bodyPr spcFirstLastPara="1" wrap="square" lIns="90000" tIns="45000" rIns="90000" bIns="45000" anchor="t" anchorCtr="0">
            <a:noAutofit/>
          </a:bodyPr>
          <a:lstStyle/>
          <a:p>
            <a:pPr marL="0" marR="0" lvl="0" indent="0" algn="l" rtl="0">
              <a:lnSpc>
                <a:spcPct val="93000"/>
              </a:lnSpc>
              <a:spcBef>
                <a:spcPts val="0"/>
              </a:spcBef>
              <a:spcAft>
                <a:spcPts val="0"/>
              </a:spcAft>
              <a:buNone/>
            </a:pPr>
            <a:r>
              <a:rPr lang="en-US" sz="1800" b="0" i="0" u="none" strike="noStrike" cap="none">
                <a:solidFill>
                  <a:srgbClr val="000000"/>
                </a:solidFill>
                <a:latin typeface="Arial"/>
                <a:ea typeface="Arial"/>
                <a:cs typeface="Arial"/>
                <a:sym typeface="Arial"/>
              </a:rPr>
              <a:t>Broken, bulging hole. Move over 25 cm and try again.</a:t>
            </a:r>
            <a:endParaRPr/>
          </a:p>
          <a:p>
            <a:pPr marL="0" marR="0" lvl="0" indent="0" algn="l" rtl="0">
              <a:lnSpc>
                <a:spcPct val="93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246" name="Google Shape;246;p15" descr="photograph of a pilot hole where the soil is still intact and ready for taking temperature readings"/>
          <p:cNvPicPr preferRelativeResize="0"/>
          <p:nvPr/>
        </p:nvPicPr>
        <p:blipFill rotWithShape="1">
          <a:blip r:embed="rId6">
            <a:alphaModFix/>
          </a:blip>
          <a:srcRect/>
          <a:stretch/>
        </p:blipFill>
        <p:spPr>
          <a:xfrm>
            <a:off x="5875034" y="4207819"/>
            <a:ext cx="2485394" cy="1921334"/>
          </a:xfrm>
          <a:prstGeom prst="rect">
            <a:avLst/>
          </a:prstGeom>
          <a:noFill/>
          <a:ln>
            <a:noFill/>
          </a:ln>
        </p:spPr>
      </p:pic>
      <p:sp>
        <p:nvSpPr>
          <p:cNvPr id="247" name="Google Shape;247;p15"/>
          <p:cNvSpPr txBox="1"/>
          <p:nvPr/>
        </p:nvSpPr>
        <p:spPr>
          <a:xfrm>
            <a:off x="5824262" y="6271404"/>
            <a:ext cx="3059112" cy="331787"/>
          </a:xfrm>
          <a:prstGeom prst="rect">
            <a:avLst/>
          </a:prstGeom>
          <a:noFill/>
          <a:ln>
            <a:noFill/>
          </a:ln>
        </p:spPr>
        <p:txBody>
          <a:bodyPr spcFirstLastPara="1" wrap="square" lIns="90000" tIns="45000" rIns="90000" bIns="45000" anchor="t" anchorCtr="0">
            <a:noAutofit/>
          </a:bodyPr>
          <a:lstStyle/>
          <a:p>
            <a:pPr marL="0" marR="0" lvl="0" indent="0" algn="l" rtl="0">
              <a:lnSpc>
                <a:spcPct val="93000"/>
              </a:lnSpc>
              <a:spcBef>
                <a:spcPts val="0"/>
              </a:spcBef>
              <a:spcAft>
                <a:spcPts val="0"/>
              </a:spcAft>
              <a:buNone/>
            </a:pPr>
            <a:r>
              <a:rPr lang="en-US" sz="1800" b="0" i="0" u="none" strike="noStrike" cap="none">
                <a:solidFill>
                  <a:srgbClr val="000000"/>
                </a:solidFill>
                <a:latin typeface="Arial"/>
                <a:ea typeface="Arial"/>
                <a:cs typeface="Arial"/>
                <a:sym typeface="Arial"/>
              </a:rPr>
              <a:t>Unbroken, non-bulging hole.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53" name="Google Shape;253;p16" title="Banner: Soil Temperature"/>
          <p:cNvPicPr preferRelativeResize="0">
            <a:picLocks noGrp="1"/>
          </p:cNvPicPr>
          <p:nvPr>
            <p:ph type="body" idx="1"/>
          </p:nvPr>
        </p:nvPicPr>
        <p:blipFill rotWithShape="1">
          <a:blip r:embed="rId3">
            <a:alphaModFix/>
          </a:blip>
          <a:srcRect/>
          <a:stretch/>
        </p:blipFill>
        <p:spPr>
          <a:xfrm>
            <a:off x="1191141" y="0"/>
            <a:ext cx="7952859" cy="999103"/>
          </a:xfrm>
          <a:prstGeom prst="rect">
            <a:avLst/>
          </a:prstGeom>
          <a:noFill/>
          <a:ln>
            <a:noFill/>
          </a:ln>
        </p:spPr>
      </p:pic>
      <p:pic>
        <p:nvPicPr>
          <p:cNvPr id="254" name="Google Shape;254;p16" descr="Menu: How to measure soil temperature"/>
          <p:cNvPicPr preferRelativeResize="0">
            <a:picLocks noGrp="1"/>
          </p:cNvPicPr>
          <p:nvPr>
            <p:ph type="body" idx="2"/>
          </p:nvPr>
        </p:nvPicPr>
        <p:blipFill rotWithShape="1">
          <a:blip r:embed="rId4">
            <a:alphaModFix/>
          </a:blip>
          <a:srcRect/>
          <a:stretch/>
        </p:blipFill>
        <p:spPr>
          <a:xfrm>
            <a:off x="-13446" y="0"/>
            <a:ext cx="1279280" cy="6858000"/>
          </a:xfrm>
          <a:prstGeom prst="rect">
            <a:avLst/>
          </a:prstGeom>
          <a:noFill/>
          <a:ln>
            <a:noFill/>
          </a:ln>
        </p:spPr>
      </p:pic>
      <p:sp>
        <p:nvSpPr>
          <p:cNvPr id="255" name="Google Shape;255;p16"/>
          <p:cNvSpPr txBox="1">
            <a:spLocks noGrp="1"/>
          </p:cNvSpPr>
          <p:nvPr>
            <p:ph type="title"/>
          </p:nvPr>
        </p:nvSpPr>
        <p:spPr>
          <a:xfrm>
            <a:off x="1432403" y="636317"/>
            <a:ext cx="8916184"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400"/>
              <a:buFont typeface="Calibri"/>
              <a:buNone/>
            </a:pPr>
            <a:r>
              <a:rPr lang="en-US" sz="2400" b="1">
                <a:solidFill>
                  <a:srgbClr val="000000"/>
                </a:solidFill>
              </a:rPr>
              <a:t>Inserting the Soil Thermometer for the 5 cm Measurement</a:t>
            </a:r>
            <a:endParaRPr/>
          </a:p>
        </p:txBody>
      </p:sp>
      <p:sp>
        <p:nvSpPr>
          <p:cNvPr id="256" name="Google Shape;256;p16"/>
          <p:cNvSpPr txBox="1"/>
          <p:nvPr/>
        </p:nvSpPr>
        <p:spPr>
          <a:xfrm>
            <a:off x="1731425" y="1726944"/>
            <a:ext cx="3642151" cy="4403215"/>
          </a:xfrm>
          <a:prstGeom prst="rect">
            <a:avLst/>
          </a:prstGeom>
          <a:noFill/>
          <a:ln>
            <a:noFill/>
          </a:ln>
        </p:spPr>
        <p:txBody>
          <a:bodyPr spcFirstLastPara="1" wrap="square" lIns="91425" tIns="45700" rIns="91425" bIns="45700" anchor="t" anchorCtr="0">
            <a:normAutofit/>
          </a:bodyPr>
          <a:lstStyle/>
          <a:p>
            <a:pPr marL="0" marR="0" lvl="0" indent="0" algn="l" rtl="0">
              <a:lnSpc>
                <a:spcPct val="93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Insert the thermometer through the longer spacer so that 7 cm of the probe extends below the bottom of the guide. </a:t>
            </a:r>
            <a:endParaRPr/>
          </a:p>
          <a:p>
            <a:pPr marL="0" marR="0" lvl="0" indent="0" algn="l" rtl="0">
              <a:lnSpc>
                <a:spcPct val="93000"/>
              </a:lnSpc>
              <a:spcBef>
                <a:spcPts val="2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The back of the dial should be against the top of the spacer. </a:t>
            </a:r>
            <a:endParaRPr/>
          </a:p>
          <a:p>
            <a:pPr marL="0" marR="0" lvl="0" indent="0" algn="l" rtl="0">
              <a:lnSpc>
                <a:spcPct val="93000"/>
              </a:lnSpc>
              <a:spcBef>
                <a:spcPts val="2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Gently push the thermometer into the soil.</a:t>
            </a:r>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2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257" name="Google Shape;257;p16" descr="photograph of the temperature sensor in the spacer PVC sleeve."/>
          <p:cNvPicPr preferRelativeResize="0"/>
          <p:nvPr/>
        </p:nvPicPr>
        <p:blipFill rotWithShape="1">
          <a:blip r:embed="rId5">
            <a:alphaModFix/>
          </a:blip>
          <a:srcRect/>
          <a:stretch/>
        </p:blipFill>
        <p:spPr>
          <a:xfrm>
            <a:off x="5890495" y="1702482"/>
            <a:ext cx="2358880" cy="2028637"/>
          </a:xfrm>
          <a:prstGeom prst="rect">
            <a:avLst/>
          </a:prstGeom>
          <a:noFill/>
          <a:ln>
            <a:noFill/>
          </a:ln>
        </p:spPr>
      </p:pic>
      <p:pic>
        <p:nvPicPr>
          <p:cNvPr id="258" name="Google Shape;258;p16" descr="photograph of a hand pushing the probe into the soil, next to the stick flag identifying the sample spot."/>
          <p:cNvPicPr preferRelativeResize="0"/>
          <p:nvPr/>
        </p:nvPicPr>
        <p:blipFill rotWithShape="1">
          <a:blip r:embed="rId6">
            <a:alphaModFix/>
          </a:blip>
          <a:srcRect/>
          <a:stretch/>
        </p:blipFill>
        <p:spPr>
          <a:xfrm>
            <a:off x="5890495" y="3847381"/>
            <a:ext cx="2028569" cy="27351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64" name="Google Shape;264;p17" title="Banner: Soil Temperature"/>
          <p:cNvPicPr preferRelativeResize="0">
            <a:picLocks noGrp="1"/>
          </p:cNvPicPr>
          <p:nvPr>
            <p:ph type="body" idx="1"/>
          </p:nvPr>
        </p:nvPicPr>
        <p:blipFill rotWithShape="1">
          <a:blip r:embed="rId3">
            <a:alphaModFix/>
          </a:blip>
          <a:srcRect/>
          <a:stretch/>
        </p:blipFill>
        <p:spPr>
          <a:xfrm>
            <a:off x="1191141" y="0"/>
            <a:ext cx="7952859" cy="999103"/>
          </a:xfrm>
          <a:prstGeom prst="rect">
            <a:avLst/>
          </a:prstGeom>
          <a:noFill/>
          <a:ln>
            <a:noFill/>
          </a:ln>
        </p:spPr>
      </p:pic>
      <p:pic>
        <p:nvPicPr>
          <p:cNvPr id="265" name="Google Shape;265;p17" descr="Menu: How to measure soil temperature"/>
          <p:cNvPicPr preferRelativeResize="0">
            <a:picLocks noGrp="1"/>
          </p:cNvPicPr>
          <p:nvPr>
            <p:ph type="body" idx="2"/>
          </p:nvPr>
        </p:nvPicPr>
        <p:blipFill rotWithShape="1">
          <a:blip r:embed="rId4">
            <a:alphaModFix/>
          </a:blip>
          <a:srcRect/>
          <a:stretch/>
        </p:blipFill>
        <p:spPr>
          <a:xfrm>
            <a:off x="-13446" y="0"/>
            <a:ext cx="1279280" cy="6858000"/>
          </a:xfrm>
          <a:prstGeom prst="rect">
            <a:avLst/>
          </a:prstGeom>
          <a:noFill/>
          <a:ln>
            <a:noFill/>
          </a:ln>
        </p:spPr>
      </p:pic>
      <p:sp>
        <p:nvSpPr>
          <p:cNvPr id="266" name="Google Shape;266;p17"/>
          <p:cNvSpPr txBox="1">
            <a:spLocks noGrp="1"/>
          </p:cNvSpPr>
          <p:nvPr>
            <p:ph type="title"/>
          </p:nvPr>
        </p:nvSpPr>
        <p:spPr>
          <a:xfrm>
            <a:off x="1432403" y="636317"/>
            <a:ext cx="891618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3000"/>
              </a:lnSpc>
              <a:spcBef>
                <a:spcPts val="0"/>
              </a:spcBef>
              <a:spcAft>
                <a:spcPts val="0"/>
              </a:spcAft>
              <a:buClr>
                <a:srgbClr val="000000"/>
              </a:buClr>
              <a:buSzPct val="100000"/>
              <a:buFont typeface="Calibri"/>
              <a:buNone/>
            </a:pPr>
            <a:br>
              <a:rPr lang="en-US" sz="2400">
                <a:solidFill>
                  <a:srgbClr val="000000"/>
                </a:solidFill>
              </a:rPr>
            </a:br>
            <a:br>
              <a:rPr lang="en-US" sz="2400">
                <a:solidFill>
                  <a:srgbClr val="000000"/>
                </a:solidFill>
              </a:rPr>
            </a:br>
            <a:r>
              <a:rPr lang="en-US" sz="3600" b="1">
                <a:solidFill>
                  <a:srgbClr val="000000"/>
                </a:solidFill>
              </a:rPr>
              <a:t>Reading the 5 cm Soil Temperature</a:t>
            </a:r>
            <a:br>
              <a:rPr lang="en-US" sz="2400">
                <a:solidFill>
                  <a:srgbClr val="000000"/>
                </a:solidFill>
              </a:rPr>
            </a:br>
            <a:br>
              <a:rPr lang="en-US" sz="2400">
                <a:solidFill>
                  <a:srgbClr val="000000"/>
                </a:solidFill>
              </a:rPr>
            </a:br>
            <a:endParaRPr sz="2400">
              <a:solidFill>
                <a:srgbClr val="000000"/>
              </a:solidFill>
            </a:endParaRPr>
          </a:p>
        </p:txBody>
      </p:sp>
      <p:sp>
        <p:nvSpPr>
          <p:cNvPr id="267" name="Google Shape;267;p17"/>
          <p:cNvSpPr txBox="1"/>
          <p:nvPr/>
        </p:nvSpPr>
        <p:spPr>
          <a:xfrm>
            <a:off x="1432403" y="1726944"/>
            <a:ext cx="4778616" cy="4898143"/>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3000"/>
              </a:lnSpc>
              <a:spcBef>
                <a:spcPts val="0"/>
              </a:spcBef>
              <a:spcAft>
                <a:spcPts val="0"/>
              </a:spcAft>
              <a:buClr>
                <a:srgbClr val="000000"/>
              </a:buClr>
              <a:buSzPct val="100000"/>
              <a:buFont typeface="Arial"/>
              <a:buNone/>
            </a:pPr>
            <a:r>
              <a:rPr lang="en-US" sz="2100" b="0" i="0" u="none" strike="noStrike" cap="none">
                <a:solidFill>
                  <a:srgbClr val="000000"/>
                </a:solidFill>
                <a:latin typeface="Calibri"/>
                <a:ea typeface="Calibri"/>
                <a:cs typeface="Calibri"/>
                <a:sym typeface="Calibri"/>
              </a:rPr>
              <a:t>Wait 2 minutes. Record the temperature and time in your Science Log.</a:t>
            </a:r>
            <a:endParaRPr/>
          </a:p>
          <a:p>
            <a:pPr marL="0" marR="0" lvl="0" indent="0" algn="l" rtl="0">
              <a:lnSpc>
                <a:spcPct val="93000"/>
              </a:lnSpc>
              <a:spcBef>
                <a:spcPts val="1000"/>
              </a:spcBef>
              <a:spcAft>
                <a:spcPts val="0"/>
              </a:spcAft>
              <a:buClr>
                <a:srgbClr val="000000"/>
              </a:buClr>
              <a:buSzPct val="100000"/>
              <a:buFont typeface="Arial"/>
              <a:buNone/>
            </a:pPr>
            <a:r>
              <a:rPr lang="en-US" sz="2100" b="0" i="0" u="none" strike="noStrike" cap="none">
                <a:solidFill>
                  <a:srgbClr val="000000"/>
                </a:solidFill>
                <a:latin typeface="Calibri"/>
                <a:ea typeface="Calibri"/>
                <a:cs typeface="Calibri"/>
                <a:sym typeface="Calibri"/>
              </a:rPr>
              <a:t>Wait an additional minute. Record the temperature and time in your Science Log. </a:t>
            </a:r>
            <a:endParaRPr/>
          </a:p>
          <a:p>
            <a:pPr marL="0" marR="0" lvl="0" indent="0" algn="l" rtl="0">
              <a:lnSpc>
                <a:spcPct val="93000"/>
              </a:lnSpc>
              <a:spcBef>
                <a:spcPts val="1000"/>
              </a:spcBef>
              <a:spcAft>
                <a:spcPts val="0"/>
              </a:spcAft>
              <a:buClr>
                <a:srgbClr val="000000"/>
              </a:buClr>
              <a:buSzPct val="100000"/>
              <a:buFont typeface="Arial"/>
              <a:buNone/>
            </a:pPr>
            <a:r>
              <a:rPr lang="en-US" sz="2100" b="0" i="0" u="none" strike="noStrike" cap="none">
                <a:solidFill>
                  <a:srgbClr val="000000"/>
                </a:solidFill>
                <a:latin typeface="Calibri"/>
                <a:ea typeface="Calibri"/>
                <a:cs typeface="Calibri"/>
                <a:sym typeface="Calibri"/>
              </a:rPr>
              <a:t>If the 2 readings are within 1.0 ̊ C of each other, record this value and the time on the Soil Temperature Data Sheet as Sample 1, 5 cm reading. </a:t>
            </a:r>
            <a:endParaRPr/>
          </a:p>
          <a:p>
            <a:pPr marL="0" marR="0" lvl="0" indent="0" algn="l" rtl="0">
              <a:lnSpc>
                <a:spcPct val="93000"/>
              </a:lnSpc>
              <a:spcBef>
                <a:spcPts val="1000"/>
              </a:spcBef>
              <a:spcAft>
                <a:spcPts val="0"/>
              </a:spcAft>
              <a:buClr>
                <a:srgbClr val="000000"/>
              </a:buClr>
              <a:buSzPct val="100000"/>
              <a:buFont typeface="Arial"/>
              <a:buNone/>
            </a:pPr>
            <a:r>
              <a:rPr lang="en-US" sz="2100" b="0" i="0" u="none" strike="noStrike" cap="none">
                <a:solidFill>
                  <a:srgbClr val="000000"/>
                </a:solidFill>
                <a:latin typeface="Calibri"/>
                <a:ea typeface="Calibri"/>
                <a:cs typeface="Calibri"/>
                <a:sym typeface="Calibri"/>
              </a:rPr>
              <a:t>If the 2 temperatures are not within 1.0 ̊ C, continue taking temperature readings at 1-minute intervals until 2 consecutive readings are within 1.0 ̊ C.</a:t>
            </a:r>
            <a:endParaRPr/>
          </a:p>
          <a:p>
            <a:pPr marL="0" marR="0" lvl="0" indent="0" algn="l" rtl="0">
              <a:lnSpc>
                <a:spcPct val="93000"/>
              </a:lnSpc>
              <a:spcBef>
                <a:spcPts val="1000"/>
              </a:spcBef>
              <a:spcAft>
                <a:spcPts val="0"/>
              </a:spcAft>
              <a:buClr>
                <a:srgbClr val="000000"/>
              </a:buClr>
              <a:buSzPct val="100000"/>
              <a:buFont typeface="Arial"/>
              <a:buNone/>
            </a:pPr>
            <a:r>
              <a:rPr lang="en-US" sz="2100" b="0" i="0" u="none" strike="noStrike" cap="none">
                <a:solidFill>
                  <a:srgbClr val="000000"/>
                </a:solidFill>
                <a:latin typeface="Calibri"/>
                <a:ea typeface="Calibri"/>
                <a:cs typeface="Calibri"/>
                <a:sym typeface="Calibri"/>
              </a:rPr>
              <a:t>Enter that final temperature and the time into the Data Entry app under 5 cm Temperature. </a:t>
            </a:r>
            <a:endParaRPr/>
          </a:p>
          <a:p>
            <a:pPr marL="0" marR="0" lvl="0" indent="0" algn="l" rtl="0">
              <a:lnSpc>
                <a:spcPct val="93000"/>
              </a:lnSpc>
              <a:spcBef>
                <a:spcPts val="1000"/>
              </a:spcBef>
              <a:spcAft>
                <a:spcPts val="0"/>
              </a:spcAft>
              <a:buClr>
                <a:srgbClr val="000000"/>
              </a:buClr>
              <a:buSzPct val="100000"/>
              <a:buFont typeface="Arial"/>
              <a:buNone/>
            </a:pPr>
            <a:r>
              <a:rPr lang="en-US" sz="2100" b="0" i="0" u="none" strike="noStrike" cap="none">
                <a:solidFill>
                  <a:srgbClr val="000000"/>
                </a:solidFill>
                <a:latin typeface="Calibri"/>
                <a:ea typeface="Calibri"/>
                <a:cs typeface="Calibri"/>
                <a:sym typeface="Calibri"/>
              </a:rPr>
              <a:t>Remove the thermometer from the hole.</a:t>
            </a:r>
            <a:endParaRPr/>
          </a:p>
          <a:p>
            <a:pPr marL="0" marR="0" lvl="0" indent="0" algn="l" rtl="0">
              <a:lnSpc>
                <a:spcPct val="93000"/>
              </a:lnSpc>
              <a:spcBef>
                <a:spcPts val="12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20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pic>
        <p:nvPicPr>
          <p:cNvPr id="268" name="Google Shape;268;p17" descr="photograph of a hand pushing the probe into the soil, next to the stick flag identifying the sample spot."/>
          <p:cNvPicPr preferRelativeResize="0"/>
          <p:nvPr/>
        </p:nvPicPr>
        <p:blipFill rotWithShape="1">
          <a:blip r:embed="rId5">
            <a:alphaModFix/>
          </a:blip>
          <a:srcRect/>
          <a:stretch/>
        </p:blipFill>
        <p:spPr>
          <a:xfrm>
            <a:off x="6211019" y="1961880"/>
            <a:ext cx="2615150" cy="35260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8"/>
          <p:cNvSpPr txBox="1">
            <a:spLocks noGrp="1"/>
          </p:cNvSpPr>
          <p:nvPr>
            <p:ph type="sldNum" idx="12"/>
          </p:nvPr>
        </p:nvSpPr>
        <p:spPr>
          <a:xfrm>
            <a:off x="6457950" y="6347559"/>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74" name="Google Shape;274;p18" title="Banner: Soil Temperature"/>
          <p:cNvPicPr preferRelativeResize="0">
            <a:picLocks noGrp="1"/>
          </p:cNvPicPr>
          <p:nvPr>
            <p:ph type="body" idx="1"/>
          </p:nvPr>
        </p:nvPicPr>
        <p:blipFill rotWithShape="1">
          <a:blip r:embed="rId3">
            <a:alphaModFix/>
          </a:blip>
          <a:srcRect/>
          <a:stretch/>
        </p:blipFill>
        <p:spPr>
          <a:xfrm>
            <a:off x="1191141" y="-8792"/>
            <a:ext cx="7952859" cy="999103"/>
          </a:xfrm>
          <a:prstGeom prst="rect">
            <a:avLst/>
          </a:prstGeom>
          <a:noFill/>
          <a:ln>
            <a:noFill/>
          </a:ln>
        </p:spPr>
      </p:pic>
      <p:pic>
        <p:nvPicPr>
          <p:cNvPr id="275" name="Google Shape;275;p18" descr="Menu: How to measure soil temperature"/>
          <p:cNvPicPr preferRelativeResize="0">
            <a:picLocks noGrp="1"/>
          </p:cNvPicPr>
          <p:nvPr>
            <p:ph type="body" idx="2"/>
          </p:nvPr>
        </p:nvPicPr>
        <p:blipFill rotWithShape="1">
          <a:blip r:embed="rId4">
            <a:alphaModFix/>
          </a:blip>
          <a:srcRect/>
          <a:stretch/>
        </p:blipFill>
        <p:spPr>
          <a:xfrm>
            <a:off x="-13446" y="0"/>
            <a:ext cx="1279280" cy="6858000"/>
          </a:xfrm>
          <a:prstGeom prst="rect">
            <a:avLst/>
          </a:prstGeom>
          <a:noFill/>
          <a:ln>
            <a:noFill/>
          </a:ln>
        </p:spPr>
      </p:pic>
      <p:sp>
        <p:nvSpPr>
          <p:cNvPr id="276" name="Google Shape;276;p18"/>
          <p:cNvSpPr txBox="1">
            <a:spLocks noGrp="1"/>
          </p:cNvSpPr>
          <p:nvPr>
            <p:ph type="title"/>
          </p:nvPr>
        </p:nvSpPr>
        <p:spPr>
          <a:xfrm>
            <a:off x="1265834" y="1002406"/>
            <a:ext cx="891618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3000"/>
              </a:lnSpc>
              <a:spcBef>
                <a:spcPts val="0"/>
              </a:spcBef>
              <a:spcAft>
                <a:spcPts val="0"/>
              </a:spcAft>
              <a:buClr>
                <a:srgbClr val="000000"/>
              </a:buClr>
              <a:buSzPct val="100000"/>
              <a:buFont typeface="Calibri"/>
              <a:buNone/>
            </a:pPr>
            <a:br>
              <a:rPr lang="en-US" sz="2200" b="1">
                <a:solidFill>
                  <a:srgbClr val="000000"/>
                </a:solidFill>
                <a:latin typeface="Calibri"/>
                <a:ea typeface="Calibri"/>
                <a:cs typeface="Calibri"/>
                <a:sym typeface="Calibri"/>
              </a:rPr>
            </a:br>
            <a:br>
              <a:rPr lang="en-US" sz="2200" b="1">
                <a:solidFill>
                  <a:srgbClr val="000000"/>
                </a:solidFill>
                <a:latin typeface="Calibri"/>
                <a:ea typeface="Calibri"/>
                <a:cs typeface="Calibri"/>
                <a:sym typeface="Calibri"/>
              </a:rPr>
            </a:br>
            <a:r>
              <a:rPr lang="en-US" sz="2700" b="1">
                <a:solidFill>
                  <a:srgbClr val="000000"/>
                </a:solidFill>
                <a:latin typeface="Calibri"/>
                <a:ea typeface="Calibri"/>
                <a:cs typeface="Calibri"/>
                <a:sym typeface="Calibri"/>
              </a:rPr>
              <a:t>Extending the Guide Hole for the 10 cm Measurement</a:t>
            </a:r>
            <a:br>
              <a:rPr lang="en-US" sz="2700" b="1">
                <a:solidFill>
                  <a:srgbClr val="000000"/>
                </a:solidFill>
                <a:latin typeface="Calibri"/>
                <a:ea typeface="Calibri"/>
                <a:cs typeface="Calibri"/>
                <a:sym typeface="Calibri"/>
              </a:rPr>
            </a:br>
            <a:r>
              <a:rPr lang="en-US" sz="2700" b="1">
                <a:solidFill>
                  <a:srgbClr val="000000"/>
                </a:solidFill>
                <a:latin typeface="Calibri"/>
                <a:ea typeface="Calibri"/>
                <a:cs typeface="Calibri"/>
                <a:sym typeface="Calibri"/>
              </a:rPr>
              <a:t>in Firm Soil</a:t>
            </a:r>
            <a:br>
              <a:rPr lang="en-US" sz="3600">
                <a:solidFill>
                  <a:srgbClr val="000000"/>
                </a:solidFill>
              </a:rPr>
            </a:br>
            <a:br>
              <a:rPr lang="en-US" sz="2400">
                <a:solidFill>
                  <a:srgbClr val="000000"/>
                </a:solidFill>
              </a:rPr>
            </a:br>
            <a:br>
              <a:rPr lang="en-US" sz="2400">
                <a:solidFill>
                  <a:srgbClr val="000000"/>
                </a:solidFill>
              </a:rPr>
            </a:br>
            <a:endParaRPr sz="2400">
              <a:solidFill>
                <a:srgbClr val="000000"/>
              </a:solidFill>
            </a:endParaRPr>
          </a:p>
        </p:txBody>
      </p:sp>
      <p:sp>
        <p:nvSpPr>
          <p:cNvPr id="277" name="Google Shape;277;p18"/>
          <p:cNvSpPr txBox="1"/>
          <p:nvPr/>
        </p:nvSpPr>
        <p:spPr>
          <a:xfrm>
            <a:off x="1358199" y="1959857"/>
            <a:ext cx="4778616" cy="4898143"/>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3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In the same hole, use the nail to make a 10 cm deep pilot hole for the thermometer. </a:t>
            </a:r>
            <a:endParaRPr/>
          </a:p>
          <a:p>
            <a:pPr marL="342900" marR="0" lvl="0" indent="-342900" algn="l" rtl="0">
              <a:lnSpc>
                <a:spcPct val="93000"/>
              </a:lnSpc>
              <a:spcBef>
                <a:spcPts val="22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If the soil is extra firm and you have to use a hammer, make the hole 12 cm deep. </a:t>
            </a:r>
            <a:endParaRPr/>
          </a:p>
          <a:p>
            <a:pPr marL="342900" marR="0" lvl="0" indent="-342900" algn="l" rtl="0">
              <a:lnSpc>
                <a:spcPct val="93000"/>
              </a:lnSpc>
              <a:spcBef>
                <a:spcPts val="22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Again, pull the nail out carefully, disturbing the soil as little as possible. Twisting as you pull may help. </a:t>
            </a:r>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2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278" name="Google Shape;278;p18" descr="photograph of soil pilot hole, where soil is disturbed and buckled at the surface."/>
          <p:cNvPicPr preferRelativeResize="0"/>
          <p:nvPr/>
        </p:nvPicPr>
        <p:blipFill rotWithShape="1">
          <a:blip r:embed="rId5">
            <a:alphaModFix/>
          </a:blip>
          <a:srcRect/>
          <a:stretch/>
        </p:blipFill>
        <p:spPr>
          <a:xfrm>
            <a:off x="6303384" y="1757982"/>
            <a:ext cx="2230665" cy="1962985"/>
          </a:xfrm>
          <a:prstGeom prst="rect">
            <a:avLst/>
          </a:prstGeom>
          <a:noFill/>
          <a:ln>
            <a:noFill/>
          </a:ln>
        </p:spPr>
      </p:pic>
      <p:sp>
        <p:nvSpPr>
          <p:cNvPr id="279" name="Google Shape;279;p18"/>
          <p:cNvSpPr txBox="1"/>
          <p:nvPr/>
        </p:nvSpPr>
        <p:spPr>
          <a:xfrm>
            <a:off x="6211019" y="3781152"/>
            <a:ext cx="2951163" cy="561975"/>
          </a:xfrm>
          <a:prstGeom prst="rect">
            <a:avLst/>
          </a:prstGeom>
          <a:noFill/>
          <a:ln>
            <a:noFill/>
          </a:ln>
        </p:spPr>
        <p:txBody>
          <a:bodyPr spcFirstLastPara="1" wrap="square" lIns="90000" tIns="45000" rIns="90000" bIns="45000" anchor="t" anchorCtr="0">
            <a:noAutofit/>
          </a:bodyPr>
          <a:lstStyle/>
          <a:p>
            <a:pPr marL="0" marR="0" lvl="0" indent="0" algn="l" rtl="0">
              <a:lnSpc>
                <a:spcPct val="93000"/>
              </a:lnSpc>
              <a:spcBef>
                <a:spcPts val="0"/>
              </a:spcBef>
              <a:spcAft>
                <a:spcPts val="0"/>
              </a:spcAft>
              <a:buNone/>
            </a:pPr>
            <a:r>
              <a:rPr lang="en-US" sz="1400" b="0" i="0" u="none" strike="noStrike" cap="none">
                <a:solidFill>
                  <a:srgbClr val="000000"/>
                </a:solidFill>
                <a:latin typeface="Arial"/>
                <a:ea typeface="Arial"/>
                <a:cs typeface="Arial"/>
                <a:sym typeface="Arial"/>
              </a:rPr>
              <a:t>Broken, bulging hole. Move over 25 cm and try again.</a:t>
            </a:r>
            <a:endParaRPr/>
          </a:p>
        </p:txBody>
      </p:sp>
      <p:pic>
        <p:nvPicPr>
          <p:cNvPr id="280" name="Google Shape;280;p18" descr="photograph of a pilot hole where the soil is still intact and ready for taking temperature readings"/>
          <p:cNvPicPr preferRelativeResize="0"/>
          <p:nvPr/>
        </p:nvPicPr>
        <p:blipFill rotWithShape="1">
          <a:blip r:embed="rId6">
            <a:alphaModFix/>
          </a:blip>
          <a:srcRect/>
          <a:stretch/>
        </p:blipFill>
        <p:spPr>
          <a:xfrm>
            <a:off x="6303384" y="4335244"/>
            <a:ext cx="2323031" cy="1795819"/>
          </a:xfrm>
          <a:prstGeom prst="rect">
            <a:avLst/>
          </a:prstGeom>
          <a:noFill/>
          <a:ln>
            <a:noFill/>
          </a:ln>
        </p:spPr>
      </p:pic>
      <p:sp>
        <p:nvSpPr>
          <p:cNvPr id="281" name="Google Shape;281;p18"/>
          <p:cNvSpPr txBox="1"/>
          <p:nvPr/>
        </p:nvSpPr>
        <p:spPr>
          <a:xfrm>
            <a:off x="6229323" y="6223857"/>
            <a:ext cx="3132137" cy="533400"/>
          </a:xfrm>
          <a:prstGeom prst="rect">
            <a:avLst/>
          </a:prstGeom>
          <a:noFill/>
          <a:ln>
            <a:noFill/>
          </a:ln>
        </p:spPr>
        <p:txBody>
          <a:bodyPr spcFirstLastPara="1" wrap="square" lIns="90000" tIns="45000" rIns="90000" bIns="45000" anchor="t" anchorCtr="0">
            <a:noAutofit/>
          </a:bodyPr>
          <a:lstStyle/>
          <a:p>
            <a:pPr marL="0" marR="0" lvl="0" indent="0" algn="l" rtl="0">
              <a:lnSpc>
                <a:spcPct val="93000"/>
              </a:lnSpc>
              <a:spcBef>
                <a:spcPts val="0"/>
              </a:spcBef>
              <a:spcAft>
                <a:spcPts val="0"/>
              </a:spcAft>
              <a:buNone/>
            </a:pPr>
            <a:r>
              <a:rPr lang="en-US" sz="1400" b="0" i="0" u="none" strike="noStrike" cap="none">
                <a:solidFill>
                  <a:srgbClr val="000000"/>
                </a:solidFill>
                <a:latin typeface="Arial"/>
                <a:ea typeface="Arial"/>
                <a:cs typeface="Arial"/>
                <a:sym typeface="Arial"/>
              </a:rPr>
              <a:t>Unbroken, non-bulging hole.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9" title="Banner: Soil Temperature"/>
          <p:cNvPicPr preferRelativeResize="0">
            <a:picLocks noGrp="1"/>
          </p:cNvPicPr>
          <p:nvPr>
            <p:ph type="body" idx="1"/>
          </p:nvPr>
        </p:nvPicPr>
        <p:blipFill rotWithShape="1">
          <a:blip r:embed="rId3">
            <a:alphaModFix/>
          </a:blip>
          <a:srcRect/>
          <a:stretch/>
        </p:blipFill>
        <p:spPr>
          <a:xfrm>
            <a:off x="1191141" y="0"/>
            <a:ext cx="7952859" cy="999103"/>
          </a:xfrm>
          <a:prstGeom prst="rect">
            <a:avLst/>
          </a:prstGeom>
          <a:noFill/>
          <a:ln>
            <a:noFill/>
          </a:ln>
        </p:spPr>
      </p:pic>
      <p:pic>
        <p:nvPicPr>
          <p:cNvPr id="287" name="Google Shape;287;p19" descr="Menu: How to measure soil temperature"/>
          <p:cNvPicPr preferRelativeResize="0">
            <a:picLocks noGrp="1"/>
          </p:cNvPicPr>
          <p:nvPr>
            <p:ph type="body" idx="2"/>
          </p:nvPr>
        </p:nvPicPr>
        <p:blipFill rotWithShape="1">
          <a:blip r:embed="rId4">
            <a:alphaModFix/>
          </a:blip>
          <a:srcRect/>
          <a:stretch/>
        </p:blipFill>
        <p:spPr>
          <a:xfrm>
            <a:off x="-13446" y="0"/>
            <a:ext cx="1279280" cy="6858000"/>
          </a:xfrm>
          <a:prstGeom prst="rect">
            <a:avLst/>
          </a:prstGeom>
          <a:noFill/>
          <a:ln>
            <a:noFill/>
          </a:ln>
        </p:spPr>
      </p:pic>
      <p:sp>
        <p:nvSpPr>
          <p:cNvPr id="288" name="Google Shape;28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89" name="Google Shape;289;p19"/>
          <p:cNvSpPr txBox="1">
            <a:spLocks noGrp="1"/>
          </p:cNvSpPr>
          <p:nvPr>
            <p:ph type="title"/>
          </p:nvPr>
        </p:nvSpPr>
        <p:spPr>
          <a:xfrm>
            <a:off x="1275482" y="76570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b="1">
                <a:latin typeface="Calibri"/>
                <a:ea typeface="Calibri"/>
                <a:cs typeface="Calibri"/>
                <a:sym typeface="Calibri"/>
              </a:rPr>
              <a:t>Inserting the Soil Thermometer for the 10 cm Measurement </a:t>
            </a:r>
            <a:endParaRPr/>
          </a:p>
        </p:txBody>
      </p:sp>
      <p:sp>
        <p:nvSpPr>
          <p:cNvPr id="290" name="Google Shape;290;p19"/>
          <p:cNvSpPr txBox="1"/>
          <p:nvPr/>
        </p:nvSpPr>
        <p:spPr>
          <a:xfrm>
            <a:off x="1404525" y="1959857"/>
            <a:ext cx="4778616" cy="4898143"/>
          </a:xfrm>
          <a:prstGeom prst="rect">
            <a:avLst/>
          </a:prstGeom>
          <a:noFill/>
          <a:ln>
            <a:noFill/>
          </a:ln>
        </p:spPr>
        <p:txBody>
          <a:bodyPr spcFirstLastPara="1" wrap="square" lIns="91425" tIns="45700" rIns="91425" bIns="45700" anchor="t" anchorCtr="0">
            <a:normAutofit/>
          </a:bodyPr>
          <a:lstStyle/>
          <a:p>
            <a:pPr marL="0" marR="0" lvl="0" indent="0" algn="l" rtl="0">
              <a:lnSpc>
                <a:spcPct val="93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Insert the thermometer through the shorter spacer so that 12 cm of the probe extends below the bottom of the guide.</a:t>
            </a:r>
            <a:endParaRPr/>
          </a:p>
          <a:p>
            <a:pPr marL="0" marR="0" lvl="0" indent="0" algn="l" rtl="0">
              <a:lnSpc>
                <a:spcPct val="93000"/>
              </a:lnSpc>
              <a:spcBef>
                <a:spcPts val="200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The dial should be against the top of the spacer. </a:t>
            </a:r>
            <a:endParaRPr/>
          </a:p>
          <a:p>
            <a:pPr marL="0" marR="0" lvl="0" indent="0" algn="l" rtl="0">
              <a:lnSpc>
                <a:spcPct val="93000"/>
              </a:lnSpc>
              <a:spcBef>
                <a:spcPts val="1000"/>
              </a:spcBef>
              <a:spcAft>
                <a:spcPts val="0"/>
              </a:spcAft>
              <a:buClr>
                <a:schemeClr val="dk1"/>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Gently push the thermometer into the soil. </a:t>
            </a:r>
            <a:endParaRPr/>
          </a:p>
          <a:p>
            <a:pPr marL="0" marR="0" lvl="0" indent="0" algn="l" rtl="0">
              <a:lnSpc>
                <a:spcPct val="93000"/>
              </a:lnSpc>
              <a:spcBef>
                <a:spcPts val="120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 </a:t>
            </a:r>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2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291" name="Google Shape;291;p19" descr="photograph of a hand pushing the probe into the soil, next to the stick flag identifying the sample spot."/>
          <p:cNvPicPr preferRelativeResize="0"/>
          <p:nvPr/>
        </p:nvPicPr>
        <p:blipFill rotWithShape="1">
          <a:blip r:embed="rId5">
            <a:alphaModFix/>
          </a:blip>
          <a:srcRect/>
          <a:stretch/>
        </p:blipFill>
        <p:spPr>
          <a:xfrm>
            <a:off x="6303384" y="1759239"/>
            <a:ext cx="1907516" cy="1875724"/>
          </a:xfrm>
          <a:prstGeom prst="rect">
            <a:avLst/>
          </a:prstGeom>
          <a:noFill/>
          <a:ln>
            <a:noFill/>
          </a:ln>
        </p:spPr>
      </p:pic>
      <p:pic>
        <p:nvPicPr>
          <p:cNvPr id="292" name="Google Shape;292;p19" descr="photograph of pushing the probe into the soil "/>
          <p:cNvPicPr preferRelativeResize="0"/>
          <p:nvPr/>
        </p:nvPicPr>
        <p:blipFill rotWithShape="1">
          <a:blip r:embed="rId6">
            <a:alphaModFix/>
          </a:blip>
          <a:srcRect/>
          <a:stretch/>
        </p:blipFill>
        <p:spPr>
          <a:xfrm>
            <a:off x="6303384" y="3847381"/>
            <a:ext cx="1889068" cy="24683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5" name="Google Shape;95;p2" title="Banner: Soil Temperature"/>
          <p:cNvPicPr preferRelativeResize="0">
            <a:picLocks noGrp="1"/>
          </p:cNvPicPr>
          <p:nvPr>
            <p:ph type="body" idx="1"/>
          </p:nvPr>
        </p:nvPicPr>
        <p:blipFill rotWithShape="1">
          <a:blip r:embed="rId3">
            <a:alphaModFix/>
          </a:blip>
          <a:srcRect/>
          <a:stretch/>
        </p:blipFill>
        <p:spPr>
          <a:xfrm>
            <a:off x="1272784" y="0"/>
            <a:ext cx="7871216" cy="988846"/>
          </a:xfrm>
          <a:prstGeom prst="rect">
            <a:avLst/>
          </a:prstGeom>
          <a:noFill/>
          <a:ln>
            <a:noFill/>
          </a:ln>
        </p:spPr>
      </p:pic>
      <p:pic>
        <p:nvPicPr>
          <p:cNvPr id="96" name="Google Shape;96;p2" descr="Menu: Why measure soil temperature?"/>
          <p:cNvPicPr preferRelativeResize="0">
            <a:picLocks noGrp="1"/>
          </p:cNvPicPr>
          <p:nvPr>
            <p:ph type="body" idx="2"/>
          </p:nvPr>
        </p:nvPicPr>
        <p:blipFill rotWithShape="1">
          <a:blip r:embed="rId4">
            <a:alphaModFix/>
          </a:blip>
          <a:srcRect/>
          <a:stretch/>
        </p:blipFill>
        <p:spPr>
          <a:xfrm>
            <a:off x="13447" y="0"/>
            <a:ext cx="1290918" cy="6858000"/>
          </a:xfrm>
          <a:prstGeom prst="rect">
            <a:avLst/>
          </a:prstGeom>
          <a:noFill/>
          <a:ln>
            <a:noFill/>
          </a:ln>
        </p:spPr>
      </p:pic>
      <p:sp>
        <p:nvSpPr>
          <p:cNvPr id="97" name="Google Shape;97;p2"/>
          <p:cNvSpPr txBox="1">
            <a:spLocks noGrp="1"/>
          </p:cNvSpPr>
          <p:nvPr>
            <p:ph type="title"/>
          </p:nvPr>
        </p:nvSpPr>
        <p:spPr>
          <a:xfrm>
            <a:off x="1317812" y="7486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b="1"/>
              <a:t>Soil Temperature Overview</a:t>
            </a:r>
            <a:endParaRPr/>
          </a:p>
        </p:txBody>
      </p:sp>
      <p:sp>
        <p:nvSpPr>
          <p:cNvPr id="98" name="Google Shape;98;p2"/>
          <p:cNvSpPr txBox="1"/>
          <p:nvPr/>
        </p:nvSpPr>
        <p:spPr>
          <a:xfrm>
            <a:off x="1581842" y="1411383"/>
            <a:ext cx="7257358" cy="5446615"/>
          </a:xfrm>
          <a:prstGeom prst="rect">
            <a:avLst/>
          </a:prstGeom>
          <a:noFill/>
          <a:ln>
            <a:noFill/>
          </a:ln>
        </p:spPr>
        <p:txBody>
          <a:bodyPr spcFirstLastPara="1" wrap="square" lIns="91425" tIns="45700" rIns="91425" bIns="45700" anchor="t" anchorCtr="0">
            <a:normAutofit/>
          </a:bodyPr>
          <a:lstStyle/>
          <a:p>
            <a:pPr marL="0" marR="0" lvl="0" indent="0" algn="l" rtl="0">
              <a:lnSpc>
                <a:spcPct val="93000"/>
              </a:lnSpc>
              <a:spcBef>
                <a:spcPts val="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This module:</a:t>
            </a:r>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Tells why to measure soil temperature</a:t>
            </a:r>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Provides a step-by-step introduction of the protocol</a:t>
            </a:r>
            <a:endParaRPr/>
          </a:p>
          <a:p>
            <a:pPr marL="0" marR="0" lvl="0" indent="0" algn="l" rtl="0">
              <a:lnSpc>
                <a:spcPct val="93000"/>
              </a:lnSpc>
              <a:spcBef>
                <a:spcPts val="100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Learning Objectives</a:t>
            </a:r>
            <a:endParaRPr sz="1800" b="1" i="0" u="none" strike="noStrike" cap="none">
              <a:solidFill>
                <a:schemeClr val="dk1"/>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After completing this module, you will be able to:</a:t>
            </a:r>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Explain the role of soil temperature in the environment</a:t>
            </a:r>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Decide when and where to take soil temperature measurements</a:t>
            </a:r>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Correctly take soil temperature measurements</a:t>
            </a:r>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Upload these data to the GLOBE database</a:t>
            </a:r>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Visualize these data using GLOBE’s Visualization Site</a:t>
            </a:r>
            <a:endParaRPr/>
          </a:p>
          <a:p>
            <a:pPr marL="342900" marR="0" lvl="0" indent="-22860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Estimated time needed for completion of this module: 1.5 hours</a:t>
            </a:r>
            <a:endParaRPr/>
          </a:p>
        </p:txBody>
      </p:sp>
      <p:pic>
        <p:nvPicPr>
          <p:cNvPr id="99" name="Google Shape;99;p2" descr="watermark of hands holding a clump of soil"/>
          <p:cNvPicPr preferRelativeResize="0"/>
          <p:nvPr/>
        </p:nvPicPr>
        <p:blipFill rotWithShape="1">
          <a:blip r:embed="rId5">
            <a:alphaModFix amt="20000"/>
          </a:blip>
          <a:srcRect/>
          <a:stretch/>
        </p:blipFill>
        <p:spPr>
          <a:xfrm>
            <a:off x="0" y="988846"/>
            <a:ext cx="9144000" cy="59219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98" name="Google Shape;298;p20" title="Banner: Soil Temperature"/>
          <p:cNvPicPr preferRelativeResize="0">
            <a:picLocks noGrp="1"/>
          </p:cNvPicPr>
          <p:nvPr>
            <p:ph type="body" idx="1"/>
          </p:nvPr>
        </p:nvPicPr>
        <p:blipFill rotWithShape="1">
          <a:blip r:embed="rId3">
            <a:alphaModFix/>
          </a:blip>
          <a:srcRect/>
          <a:stretch/>
        </p:blipFill>
        <p:spPr>
          <a:xfrm>
            <a:off x="1191141" y="0"/>
            <a:ext cx="7952859" cy="999103"/>
          </a:xfrm>
          <a:prstGeom prst="rect">
            <a:avLst/>
          </a:prstGeom>
          <a:noFill/>
          <a:ln>
            <a:noFill/>
          </a:ln>
        </p:spPr>
      </p:pic>
      <p:pic>
        <p:nvPicPr>
          <p:cNvPr id="299" name="Google Shape;299;p20" descr="Menu: How to measure soil temperature"/>
          <p:cNvPicPr preferRelativeResize="0">
            <a:picLocks noGrp="1"/>
          </p:cNvPicPr>
          <p:nvPr>
            <p:ph type="body" idx="2"/>
          </p:nvPr>
        </p:nvPicPr>
        <p:blipFill rotWithShape="1">
          <a:blip r:embed="rId4">
            <a:alphaModFix/>
          </a:blip>
          <a:srcRect/>
          <a:stretch/>
        </p:blipFill>
        <p:spPr>
          <a:xfrm>
            <a:off x="-13446" y="0"/>
            <a:ext cx="1279280" cy="6858000"/>
          </a:xfrm>
          <a:prstGeom prst="rect">
            <a:avLst/>
          </a:prstGeom>
          <a:noFill/>
          <a:ln>
            <a:noFill/>
          </a:ln>
        </p:spPr>
      </p:pic>
      <p:sp>
        <p:nvSpPr>
          <p:cNvPr id="300" name="Google Shape;300;p20"/>
          <p:cNvSpPr txBox="1">
            <a:spLocks noGrp="1"/>
          </p:cNvSpPr>
          <p:nvPr>
            <p:ph type="title"/>
          </p:nvPr>
        </p:nvSpPr>
        <p:spPr>
          <a:xfrm>
            <a:off x="1275482" y="76570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800"/>
              <a:buFont typeface="Calibri"/>
              <a:buNone/>
            </a:pPr>
            <a:r>
              <a:rPr lang="en-US" b="1">
                <a:solidFill>
                  <a:srgbClr val="000000"/>
                </a:solidFill>
                <a:latin typeface="Calibri"/>
                <a:ea typeface="Calibri"/>
                <a:cs typeface="Calibri"/>
                <a:sym typeface="Calibri"/>
              </a:rPr>
              <a:t>Reading the 10 cm Soil Temperature</a:t>
            </a:r>
            <a:endParaRPr>
              <a:solidFill>
                <a:srgbClr val="000000"/>
              </a:solidFill>
              <a:latin typeface="Calibri"/>
              <a:ea typeface="Calibri"/>
              <a:cs typeface="Calibri"/>
              <a:sym typeface="Calibri"/>
            </a:endParaRPr>
          </a:p>
        </p:txBody>
      </p:sp>
      <p:sp>
        <p:nvSpPr>
          <p:cNvPr id="301" name="Google Shape;301;p20"/>
          <p:cNvSpPr txBox="1"/>
          <p:nvPr/>
        </p:nvSpPr>
        <p:spPr>
          <a:xfrm>
            <a:off x="1358199" y="1759239"/>
            <a:ext cx="4778616" cy="4898143"/>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3000"/>
              </a:lnSpc>
              <a:spcBef>
                <a:spcPts val="0"/>
              </a:spcBef>
              <a:spcAft>
                <a:spcPts val="0"/>
              </a:spcAft>
              <a:buClr>
                <a:srgbClr val="000000"/>
              </a:buClr>
              <a:buSzPct val="100000"/>
              <a:buFont typeface="Arial"/>
              <a:buNone/>
            </a:pPr>
            <a:r>
              <a:rPr lang="en-US" sz="1900" b="0" i="0" u="none" strike="noStrike" cap="none">
                <a:solidFill>
                  <a:srgbClr val="000000"/>
                </a:solidFill>
                <a:latin typeface="Calibri"/>
                <a:ea typeface="Calibri"/>
                <a:cs typeface="Calibri"/>
                <a:sym typeface="Calibri"/>
              </a:rPr>
              <a:t>Wait 2 minutes. Record the temperature and time in your Science Log.</a:t>
            </a:r>
            <a:endParaRPr/>
          </a:p>
          <a:p>
            <a:pPr marL="0" marR="0" lvl="0" indent="0" algn="l" rtl="0">
              <a:lnSpc>
                <a:spcPct val="93000"/>
              </a:lnSpc>
              <a:spcBef>
                <a:spcPts val="1000"/>
              </a:spcBef>
              <a:spcAft>
                <a:spcPts val="0"/>
              </a:spcAft>
              <a:buClr>
                <a:srgbClr val="000000"/>
              </a:buClr>
              <a:buSzPct val="100000"/>
              <a:buFont typeface="Arial"/>
              <a:buNone/>
            </a:pPr>
            <a:r>
              <a:rPr lang="en-US" sz="1900" b="0" i="0" u="none" strike="noStrike" cap="none">
                <a:solidFill>
                  <a:srgbClr val="000000"/>
                </a:solidFill>
                <a:latin typeface="Calibri"/>
                <a:ea typeface="Calibri"/>
                <a:cs typeface="Calibri"/>
                <a:sym typeface="Calibri"/>
              </a:rPr>
              <a:t>Wait an additional minute. Record the temperature and time in your Science Log. </a:t>
            </a:r>
            <a:endParaRPr/>
          </a:p>
          <a:p>
            <a:pPr marL="0" marR="0" lvl="0" indent="0" algn="l" rtl="0">
              <a:lnSpc>
                <a:spcPct val="93000"/>
              </a:lnSpc>
              <a:spcBef>
                <a:spcPts val="1000"/>
              </a:spcBef>
              <a:spcAft>
                <a:spcPts val="0"/>
              </a:spcAft>
              <a:buClr>
                <a:srgbClr val="000000"/>
              </a:buClr>
              <a:buSzPct val="100000"/>
              <a:buFont typeface="Arial"/>
              <a:buNone/>
            </a:pPr>
            <a:r>
              <a:rPr lang="en-US" sz="1900" b="0" i="0" u="none" strike="noStrike" cap="none">
                <a:solidFill>
                  <a:srgbClr val="000000"/>
                </a:solidFill>
                <a:latin typeface="Calibri"/>
                <a:ea typeface="Calibri"/>
                <a:cs typeface="Calibri"/>
                <a:sym typeface="Calibri"/>
              </a:rPr>
              <a:t>If the 2 readings are within 1.0 ̊ C of each other, record this value and the time on the Soil Temperature Data Sheet as Sample 1, 10 cm reading. </a:t>
            </a:r>
            <a:endParaRPr/>
          </a:p>
          <a:p>
            <a:pPr marL="0" marR="0" lvl="0" indent="0" algn="l" rtl="0">
              <a:lnSpc>
                <a:spcPct val="93000"/>
              </a:lnSpc>
              <a:spcBef>
                <a:spcPts val="1000"/>
              </a:spcBef>
              <a:spcAft>
                <a:spcPts val="0"/>
              </a:spcAft>
              <a:buClr>
                <a:srgbClr val="000000"/>
              </a:buClr>
              <a:buSzPct val="100000"/>
              <a:buFont typeface="Arial"/>
              <a:buNone/>
            </a:pPr>
            <a:r>
              <a:rPr lang="en-US" sz="1900" b="0" i="0" u="none" strike="noStrike" cap="none">
                <a:solidFill>
                  <a:srgbClr val="000000"/>
                </a:solidFill>
                <a:latin typeface="Calibri"/>
                <a:ea typeface="Calibri"/>
                <a:cs typeface="Calibri"/>
                <a:sym typeface="Calibri"/>
              </a:rPr>
              <a:t>If the 2 temperatures are not within 1.0 ̊ C, continue taking temperature readings at 1-minute intervals until 2 consecutive readings are within 1.0 ̊ C.</a:t>
            </a:r>
            <a:endParaRPr/>
          </a:p>
          <a:p>
            <a:pPr marL="0" marR="0" lvl="0" indent="0" algn="l" rtl="0">
              <a:lnSpc>
                <a:spcPct val="93000"/>
              </a:lnSpc>
              <a:spcBef>
                <a:spcPts val="1000"/>
              </a:spcBef>
              <a:spcAft>
                <a:spcPts val="0"/>
              </a:spcAft>
              <a:buClr>
                <a:srgbClr val="000000"/>
              </a:buClr>
              <a:buSzPct val="100000"/>
              <a:buFont typeface="Arial"/>
              <a:buNone/>
            </a:pPr>
            <a:r>
              <a:rPr lang="en-US" sz="1900" b="0" i="0" u="none" strike="noStrike" cap="none">
                <a:solidFill>
                  <a:srgbClr val="000000"/>
                </a:solidFill>
                <a:latin typeface="Calibri"/>
                <a:ea typeface="Calibri"/>
                <a:cs typeface="Calibri"/>
                <a:sym typeface="Calibri"/>
              </a:rPr>
              <a:t>Enter that final temperature into the Data Entry app under the 10 cm Temperature. </a:t>
            </a:r>
            <a:endParaRPr/>
          </a:p>
          <a:p>
            <a:pPr marL="0" marR="0" lvl="0" indent="0" algn="l" rtl="0">
              <a:lnSpc>
                <a:spcPct val="93000"/>
              </a:lnSpc>
              <a:spcBef>
                <a:spcPts val="1000"/>
              </a:spcBef>
              <a:spcAft>
                <a:spcPts val="0"/>
              </a:spcAft>
              <a:buClr>
                <a:srgbClr val="000000"/>
              </a:buClr>
              <a:buSzPct val="100000"/>
              <a:buFont typeface="Arial"/>
              <a:buNone/>
            </a:pPr>
            <a:r>
              <a:rPr lang="en-US" sz="1900" b="0" i="0" u="none" strike="noStrike" cap="none">
                <a:solidFill>
                  <a:srgbClr val="000000"/>
                </a:solidFill>
                <a:latin typeface="Calibri"/>
                <a:ea typeface="Calibri"/>
                <a:cs typeface="Calibri"/>
                <a:sym typeface="Calibri"/>
              </a:rPr>
              <a:t>Remove the thermometer from the hole. </a:t>
            </a:r>
            <a:endParaRPr/>
          </a:p>
          <a:p>
            <a:pPr marL="0" marR="0" lvl="0" indent="0" algn="l" rtl="0">
              <a:lnSpc>
                <a:spcPct val="93000"/>
              </a:lnSpc>
              <a:spcBef>
                <a:spcPts val="1200"/>
              </a:spcBef>
              <a:spcAft>
                <a:spcPts val="0"/>
              </a:spcAft>
              <a:buClr>
                <a:srgbClr val="000000"/>
              </a:buClr>
              <a:buSzPct val="100000"/>
              <a:buFont typeface="Arial"/>
              <a:buNone/>
            </a:pPr>
            <a:r>
              <a:rPr lang="en-US" sz="1900" b="0" i="0" u="none" strike="noStrike" cap="none">
                <a:solidFill>
                  <a:srgbClr val="000000"/>
                </a:solidFill>
                <a:latin typeface="Calibri"/>
                <a:ea typeface="Calibri"/>
                <a:cs typeface="Calibri"/>
                <a:sym typeface="Calibri"/>
              </a:rPr>
              <a:t> </a:t>
            </a:r>
            <a:endParaRPr/>
          </a:p>
          <a:p>
            <a:pPr marL="0" marR="0" lvl="0" indent="0" algn="l" rtl="0">
              <a:lnSpc>
                <a:spcPct val="93000"/>
              </a:lnSpc>
              <a:spcBef>
                <a:spcPts val="22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20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pic>
        <p:nvPicPr>
          <p:cNvPr id="302" name="Google Shape;302;p20" descr="Photograph of the soil temperature sensor in soil next to marker flag."/>
          <p:cNvPicPr preferRelativeResize="0"/>
          <p:nvPr/>
        </p:nvPicPr>
        <p:blipFill rotWithShape="1">
          <a:blip r:embed="rId5">
            <a:alphaModFix/>
          </a:blip>
          <a:srcRect/>
          <a:stretch/>
        </p:blipFill>
        <p:spPr>
          <a:xfrm>
            <a:off x="6146463" y="1759239"/>
            <a:ext cx="2591297" cy="30361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08" name="Google Shape;308;p21" title="Banner: Soil Temperature"/>
          <p:cNvPicPr preferRelativeResize="0">
            <a:picLocks noGrp="1"/>
          </p:cNvPicPr>
          <p:nvPr>
            <p:ph type="body" idx="1"/>
          </p:nvPr>
        </p:nvPicPr>
        <p:blipFill rotWithShape="1">
          <a:blip r:embed="rId3">
            <a:alphaModFix/>
          </a:blip>
          <a:srcRect/>
          <a:stretch/>
        </p:blipFill>
        <p:spPr>
          <a:xfrm>
            <a:off x="1191141" y="0"/>
            <a:ext cx="7952859" cy="999103"/>
          </a:xfrm>
          <a:prstGeom prst="rect">
            <a:avLst/>
          </a:prstGeom>
          <a:noFill/>
          <a:ln>
            <a:noFill/>
          </a:ln>
        </p:spPr>
      </p:pic>
      <p:pic>
        <p:nvPicPr>
          <p:cNvPr id="309" name="Google Shape;309;p21" descr="Menu: How to measure soil temperature"/>
          <p:cNvPicPr preferRelativeResize="0">
            <a:picLocks noGrp="1"/>
          </p:cNvPicPr>
          <p:nvPr>
            <p:ph type="body" idx="2"/>
          </p:nvPr>
        </p:nvPicPr>
        <p:blipFill rotWithShape="1">
          <a:blip r:embed="rId4">
            <a:alphaModFix/>
          </a:blip>
          <a:srcRect/>
          <a:stretch/>
        </p:blipFill>
        <p:spPr>
          <a:xfrm>
            <a:off x="-13446" y="0"/>
            <a:ext cx="1279280" cy="6858000"/>
          </a:xfrm>
          <a:prstGeom prst="rect">
            <a:avLst/>
          </a:prstGeom>
          <a:noFill/>
          <a:ln>
            <a:noFill/>
          </a:ln>
        </p:spPr>
      </p:pic>
      <p:sp>
        <p:nvSpPr>
          <p:cNvPr id="310" name="Google Shape;310;p21"/>
          <p:cNvSpPr txBox="1">
            <a:spLocks noGrp="1"/>
          </p:cNvSpPr>
          <p:nvPr>
            <p:ph type="title"/>
          </p:nvPr>
        </p:nvSpPr>
        <p:spPr>
          <a:xfrm>
            <a:off x="1191141" y="625653"/>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3000"/>
              </a:lnSpc>
              <a:spcBef>
                <a:spcPts val="0"/>
              </a:spcBef>
              <a:spcAft>
                <a:spcPts val="0"/>
              </a:spcAft>
              <a:buClr>
                <a:srgbClr val="000000"/>
              </a:buClr>
              <a:buSzPts val="2800"/>
              <a:buFont typeface="Calibri"/>
              <a:buNone/>
            </a:pPr>
            <a:r>
              <a:rPr lang="en-US" b="1">
                <a:solidFill>
                  <a:srgbClr val="000000"/>
                </a:solidFill>
              </a:rPr>
              <a:t>Take Two More Pairs of Soil Temperature Readings</a:t>
            </a:r>
            <a:endParaRPr>
              <a:solidFill>
                <a:srgbClr val="000000"/>
              </a:solidFill>
            </a:endParaRPr>
          </a:p>
        </p:txBody>
      </p:sp>
      <p:sp>
        <p:nvSpPr>
          <p:cNvPr id="311" name="Google Shape;311;p21"/>
          <p:cNvSpPr txBox="1"/>
          <p:nvPr/>
        </p:nvSpPr>
        <p:spPr>
          <a:xfrm>
            <a:off x="1358198" y="1759239"/>
            <a:ext cx="4957293" cy="4898143"/>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3000"/>
              </a:lnSpc>
              <a:spcBef>
                <a:spcPts val="0"/>
              </a:spcBef>
              <a:spcAft>
                <a:spcPts val="0"/>
              </a:spcAft>
              <a:buClr>
                <a:srgbClr val="000000"/>
              </a:buClr>
              <a:buSzPct val="100000"/>
              <a:buFont typeface="Arial"/>
              <a:buNone/>
            </a:pPr>
            <a:r>
              <a:rPr lang="en-US" sz="1800" b="0" i="0" u="none" strike="noStrike" cap="none">
                <a:solidFill>
                  <a:srgbClr val="000000"/>
                </a:solidFill>
                <a:latin typeface="Calibri"/>
                <a:ea typeface="Calibri"/>
                <a:cs typeface="Calibri"/>
                <a:sym typeface="Calibri"/>
              </a:rPr>
              <a:t>Repeat steps above for 2 other holes 25 cm away from the first hole. Record these data on the Soil Temperature Data Sheet as Sample 2, 5 and 10 cm and Sample 3, 5 and 10 cm. </a:t>
            </a:r>
            <a:endParaRPr/>
          </a:p>
          <a:p>
            <a:pPr marL="0" marR="0" lvl="0" indent="0" algn="l" rtl="0">
              <a:lnSpc>
                <a:spcPct val="93000"/>
              </a:lnSpc>
              <a:spcBef>
                <a:spcPts val="2200"/>
              </a:spcBef>
              <a:spcAft>
                <a:spcPts val="0"/>
              </a:spcAft>
              <a:buClr>
                <a:srgbClr val="000000"/>
              </a:buClr>
              <a:buSzPct val="100000"/>
              <a:buFont typeface="Arial"/>
              <a:buNone/>
            </a:pPr>
            <a:r>
              <a:rPr lang="en-US" sz="1800" b="0" i="0" u="none" strike="noStrike" cap="none">
                <a:solidFill>
                  <a:srgbClr val="000000"/>
                </a:solidFill>
                <a:latin typeface="Calibri"/>
                <a:ea typeface="Calibri"/>
                <a:cs typeface="Calibri"/>
                <a:sym typeface="Calibri"/>
              </a:rPr>
              <a:t>These three sets of measurements must all be taken within 20 minutes. </a:t>
            </a:r>
            <a:endParaRPr/>
          </a:p>
          <a:p>
            <a:pPr marL="0" marR="0" lvl="0" indent="0" algn="l" rtl="0">
              <a:lnSpc>
                <a:spcPct val="93000"/>
              </a:lnSpc>
              <a:spcBef>
                <a:spcPts val="2200"/>
              </a:spcBef>
              <a:spcAft>
                <a:spcPts val="0"/>
              </a:spcAft>
              <a:buClr>
                <a:srgbClr val="000000"/>
              </a:buClr>
              <a:buSzPct val="100000"/>
              <a:buFont typeface="Arial"/>
              <a:buNone/>
            </a:pPr>
            <a:r>
              <a:rPr lang="en-US" sz="1800" b="0" i="0" u="none" strike="noStrike" cap="none">
                <a:solidFill>
                  <a:srgbClr val="000000"/>
                </a:solidFill>
                <a:latin typeface="Calibri"/>
                <a:ea typeface="Calibri"/>
                <a:cs typeface="Calibri"/>
                <a:sym typeface="Calibri"/>
              </a:rPr>
              <a:t>If possible, read and record the current air temperature from the thermometer in the instrument shelter or by following the Current Temperature Protocol in the Atmosphere Investigation. </a:t>
            </a:r>
            <a:endParaRPr/>
          </a:p>
          <a:p>
            <a:pPr marL="0" marR="0" lvl="0" indent="0" algn="l" rtl="0">
              <a:lnSpc>
                <a:spcPct val="93000"/>
              </a:lnSpc>
              <a:spcBef>
                <a:spcPts val="2200"/>
              </a:spcBef>
              <a:spcAft>
                <a:spcPts val="0"/>
              </a:spcAft>
              <a:buClr>
                <a:srgbClr val="000000"/>
              </a:buClr>
              <a:buSzPct val="100000"/>
              <a:buFont typeface="Arial"/>
              <a:buNone/>
            </a:pPr>
            <a:r>
              <a:rPr lang="en-US" sz="1800" b="0" i="0" u="none" strike="noStrike" cap="none">
                <a:solidFill>
                  <a:srgbClr val="000000"/>
                </a:solidFill>
                <a:latin typeface="Calibri"/>
                <a:ea typeface="Calibri"/>
                <a:cs typeface="Calibri"/>
                <a:sym typeface="Calibri"/>
              </a:rPr>
              <a:t>Also if possible measure, record, and report the surface temperature following the Surface Temperature Protocol in the Atmosphere Investigation.</a:t>
            </a:r>
            <a:endParaRPr/>
          </a:p>
          <a:p>
            <a:pPr marL="0" marR="0" lvl="0" indent="0" algn="l" rtl="0">
              <a:lnSpc>
                <a:spcPct val="93000"/>
              </a:lnSpc>
              <a:spcBef>
                <a:spcPts val="2200"/>
              </a:spcBef>
              <a:spcAft>
                <a:spcPts val="0"/>
              </a:spcAft>
              <a:buClr>
                <a:srgbClr val="000000"/>
              </a:buClr>
              <a:buSzPct val="100000"/>
              <a:buFont typeface="Arial"/>
              <a:buNone/>
            </a:pPr>
            <a:r>
              <a:rPr lang="en-US" sz="1800" b="0" i="0" u="none" strike="noStrike" cap="none">
                <a:solidFill>
                  <a:srgbClr val="000000"/>
                </a:solidFill>
                <a:latin typeface="Calibri"/>
                <a:ea typeface="Calibri"/>
                <a:cs typeface="Calibri"/>
                <a:sym typeface="Calibri"/>
              </a:rPr>
              <a:t>Wipe and clean all the equipment.</a:t>
            </a:r>
            <a:endParaRPr/>
          </a:p>
          <a:p>
            <a:pPr marL="0" marR="0" lvl="0" indent="0" algn="l" rtl="0">
              <a:lnSpc>
                <a:spcPct val="93000"/>
              </a:lnSpc>
              <a:spcBef>
                <a:spcPts val="2200"/>
              </a:spcBef>
              <a:spcAft>
                <a:spcPts val="0"/>
              </a:spcAft>
              <a:buClr>
                <a:schemeClr val="dk1"/>
              </a:buClr>
              <a:buSzPct val="1000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20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pic>
        <p:nvPicPr>
          <p:cNvPr id="312" name="Google Shape;312;p21" descr="Photograph of the soil temperature sensor in soil next to marker flag."/>
          <p:cNvPicPr preferRelativeResize="0"/>
          <p:nvPr/>
        </p:nvPicPr>
        <p:blipFill rotWithShape="1">
          <a:blip r:embed="rId5">
            <a:alphaModFix/>
          </a:blip>
          <a:srcRect/>
          <a:stretch/>
        </p:blipFill>
        <p:spPr>
          <a:xfrm>
            <a:off x="6315491" y="1759239"/>
            <a:ext cx="2486824" cy="291372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18" name="Google Shape;318;p22" title="Banner: Soil Temperature"/>
          <p:cNvPicPr preferRelativeResize="0">
            <a:picLocks noGrp="1"/>
          </p:cNvPicPr>
          <p:nvPr>
            <p:ph type="body" idx="1"/>
          </p:nvPr>
        </p:nvPicPr>
        <p:blipFill rotWithShape="1">
          <a:blip r:embed="rId3">
            <a:alphaModFix/>
          </a:blip>
          <a:srcRect/>
          <a:stretch/>
        </p:blipFill>
        <p:spPr>
          <a:xfrm>
            <a:off x="1191141" y="0"/>
            <a:ext cx="7952859" cy="999103"/>
          </a:xfrm>
          <a:prstGeom prst="rect">
            <a:avLst/>
          </a:prstGeom>
          <a:noFill/>
          <a:ln>
            <a:noFill/>
          </a:ln>
        </p:spPr>
      </p:pic>
      <p:pic>
        <p:nvPicPr>
          <p:cNvPr id="319" name="Google Shape;319;p22" descr="Menu: How to measure soil temperature"/>
          <p:cNvPicPr preferRelativeResize="0">
            <a:picLocks noGrp="1"/>
          </p:cNvPicPr>
          <p:nvPr>
            <p:ph type="body" idx="2"/>
          </p:nvPr>
        </p:nvPicPr>
        <p:blipFill rotWithShape="1">
          <a:blip r:embed="rId4">
            <a:alphaModFix/>
          </a:blip>
          <a:srcRect/>
          <a:stretch/>
        </p:blipFill>
        <p:spPr>
          <a:xfrm>
            <a:off x="-13446" y="0"/>
            <a:ext cx="1279280" cy="6858000"/>
          </a:xfrm>
          <a:prstGeom prst="rect">
            <a:avLst/>
          </a:prstGeom>
          <a:noFill/>
          <a:ln>
            <a:noFill/>
          </a:ln>
        </p:spPr>
      </p:pic>
      <p:sp>
        <p:nvSpPr>
          <p:cNvPr id="320" name="Google Shape;320;p22"/>
          <p:cNvSpPr txBox="1">
            <a:spLocks noGrp="1"/>
          </p:cNvSpPr>
          <p:nvPr>
            <p:ph type="title"/>
          </p:nvPr>
        </p:nvSpPr>
        <p:spPr>
          <a:xfrm>
            <a:off x="1358198" y="612282"/>
            <a:ext cx="9131028"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400"/>
              <a:buFont typeface="Calibri"/>
              <a:buNone/>
            </a:pPr>
            <a:r>
              <a:rPr lang="en-US" sz="2400" b="1">
                <a:solidFill>
                  <a:srgbClr val="000000"/>
                </a:solidFill>
                <a:latin typeface="Calibri"/>
                <a:ea typeface="Calibri"/>
                <a:cs typeface="Calibri"/>
                <a:sym typeface="Calibri"/>
              </a:rPr>
              <a:t>Diurnal Soil Temperature Sampling Frequency and Location</a:t>
            </a:r>
            <a:endParaRPr/>
          </a:p>
        </p:txBody>
      </p:sp>
      <p:sp>
        <p:nvSpPr>
          <p:cNvPr id="321" name="Google Shape;321;p22"/>
          <p:cNvSpPr txBox="1"/>
          <p:nvPr/>
        </p:nvSpPr>
        <p:spPr>
          <a:xfrm>
            <a:off x="1358199" y="1759239"/>
            <a:ext cx="3476170" cy="4898143"/>
          </a:xfrm>
          <a:prstGeom prst="rect">
            <a:avLst/>
          </a:prstGeom>
          <a:noFill/>
          <a:ln>
            <a:noFill/>
          </a:ln>
        </p:spPr>
        <p:txBody>
          <a:bodyPr spcFirstLastPara="1" wrap="square" lIns="91425" tIns="45700" rIns="91425" bIns="45700" anchor="t" anchorCtr="0">
            <a:normAutofit lnSpcReduction="10000"/>
          </a:bodyPr>
          <a:lstStyle/>
          <a:p>
            <a:pPr marL="285750" marR="0" lvl="0" indent="-285750" algn="l" rtl="0">
              <a:lnSpc>
                <a:spcPct val="93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Seasonally (4 times a year), measure soil temperature every few hours during the day for 2 consecutive days.</a:t>
            </a:r>
            <a:endParaRPr/>
          </a:p>
          <a:p>
            <a:pPr marL="171450" marR="0" lvl="0" indent="-107950" algn="l" rtl="0">
              <a:lnSpc>
                <a:spcPct val="93000"/>
              </a:lnSpc>
              <a:spcBef>
                <a:spcPts val="1000"/>
              </a:spcBef>
              <a:spcAft>
                <a:spcPts val="0"/>
              </a:spcAft>
              <a:buClr>
                <a:schemeClr val="dk1"/>
              </a:buClr>
              <a:buSzPts val="1000"/>
              <a:buFont typeface="Arial"/>
              <a:buNone/>
            </a:pPr>
            <a:endParaRPr sz="1000" b="0" i="0" u="none" strike="noStrike" cap="none">
              <a:solidFill>
                <a:srgbClr val="000000"/>
              </a:solidFill>
              <a:latin typeface="Calibri"/>
              <a:ea typeface="Calibri"/>
              <a:cs typeface="Calibri"/>
              <a:sym typeface="Calibri"/>
            </a:endParaRPr>
          </a:p>
          <a:p>
            <a:pPr marL="285750" marR="0" lvl="0" indent="-28575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If you can, take the diurnal soil temperature measurements in March, June, September, and December.</a:t>
            </a:r>
            <a:endParaRPr/>
          </a:p>
          <a:p>
            <a:pPr marL="171450" marR="0" lvl="0" indent="-107950" algn="l" rtl="0">
              <a:lnSpc>
                <a:spcPct val="93000"/>
              </a:lnSpc>
              <a:spcBef>
                <a:spcPts val="1000"/>
              </a:spcBef>
              <a:spcAft>
                <a:spcPts val="0"/>
              </a:spcAft>
              <a:buClr>
                <a:schemeClr val="dk1"/>
              </a:buClr>
              <a:buSzPts val="1000"/>
              <a:buFont typeface="Arial"/>
              <a:buNone/>
            </a:pPr>
            <a:endParaRPr sz="1000" b="0" i="0" u="none" strike="noStrike" cap="none">
              <a:solidFill>
                <a:srgbClr val="000000"/>
              </a:solidFill>
              <a:latin typeface="Calibri"/>
              <a:ea typeface="Calibri"/>
              <a:cs typeface="Calibri"/>
              <a:sym typeface="Calibri"/>
            </a:endParaRPr>
          </a:p>
          <a:p>
            <a:pPr marL="285750" marR="0" lvl="0" indent="-28575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Take data within 10 m of the atmosphere shelter or near the soil moisture site if you are taking either of those measurements. </a:t>
            </a:r>
            <a:endParaRPr/>
          </a:p>
          <a:p>
            <a:pPr marL="285750" marR="0" lvl="0" indent="-17145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Offset the measurement locations by 10 cm. </a:t>
            </a:r>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93000"/>
              </a:lnSpc>
              <a:spcBef>
                <a:spcPts val="12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2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322" name="Google Shape;322;p22" descr="Illustration of atmosphere shelter with a 10 m diameter circle."/>
          <p:cNvPicPr preferRelativeResize="0"/>
          <p:nvPr/>
        </p:nvPicPr>
        <p:blipFill rotWithShape="1">
          <a:blip r:embed="rId5">
            <a:alphaModFix/>
          </a:blip>
          <a:srcRect/>
          <a:stretch/>
        </p:blipFill>
        <p:spPr>
          <a:xfrm>
            <a:off x="4834369" y="1611385"/>
            <a:ext cx="3886200" cy="2768917"/>
          </a:xfrm>
          <a:prstGeom prst="rect">
            <a:avLst/>
          </a:prstGeom>
          <a:noFill/>
          <a:ln>
            <a:noFill/>
          </a:ln>
        </p:spPr>
      </p:pic>
      <p:pic>
        <p:nvPicPr>
          <p:cNvPr id="323" name="Google Shape;323;p22" descr="diagram showing sample diurnal soil temperature measurement times and sampling sites space 10 cm apart."/>
          <p:cNvPicPr preferRelativeResize="0"/>
          <p:nvPr/>
        </p:nvPicPr>
        <p:blipFill rotWithShape="1">
          <a:blip r:embed="rId6">
            <a:alphaModFix/>
          </a:blip>
          <a:srcRect/>
          <a:stretch/>
        </p:blipFill>
        <p:spPr>
          <a:xfrm>
            <a:off x="4926734" y="4757093"/>
            <a:ext cx="3886200" cy="124600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29" name="Google Shape;329;p23" title="Banner: Soil Temperature"/>
          <p:cNvPicPr preferRelativeResize="0">
            <a:picLocks noGrp="1"/>
          </p:cNvPicPr>
          <p:nvPr>
            <p:ph type="body" idx="1"/>
          </p:nvPr>
        </p:nvPicPr>
        <p:blipFill rotWithShape="1">
          <a:blip r:embed="rId3">
            <a:alphaModFix/>
          </a:blip>
          <a:srcRect/>
          <a:stretch/>
        </p:blipFill>
        <p:spPr>
          <a:xfrm>
            <a:off x="1191141" y="0"/>
            <a:ext cx="7952859" cy="999103"/>
          </a:xfrm>
          <a:prstGeom prst="rect">
            <a:avLst/>
          </a:prstGeom>
          <a:noFill/>
          <a:ln>
            <a:noFill/>
          </a:ln>
        </p:spPr>
      </p:pic>
      <p:pic>
        <p:nvPicPr>
          <p:cNvPr id="330" name="Google Shape;330;p23" descr="Menu: How to measure soil temperature"/>
          <p:cNvPicPr preferRelativeResize="0">
            <a:picLocks noGrp="1"/>
          </p:cNvPicPr>
          <p:nvPr>
            <p:ph type="body" idx="2"/>
          </p:nvPr>
        </p:nvPicPr>
        <p:blipFill rotWithShape="1">
          <a:blip r:embed="rId4">
            <a:alphaModFix/>
          </a:blip>
          <a:srcRect/>
          <a:stretch/>
        </p:blipFill>
        <p:spPr>
          <a:xfrm>
            <a:off x="-13446" y="0"/>
            <a:ext cx="1279280" cy="6858000"/>
          </a:xfrm>
          <a:prstGeom prst="rect">
            <a:avLst/>
          </a:prstGeom>
          <a:noFill/>
          <a:ln>
            <a:noFill/>
          </a:ln>
        </p:spPr>
      </p:pic>
      <p:sp>
        <p:nvSpPr>
          <p:cNvPr id="331" name="Google Shape;331;p23"/>
          <p:cNvSpPr txBox="1">
            <a:spLocks noGrp="1"/>
          </p:cNvSpPr>
          <p:nvPr>
            <p:ph type="title"/>
          </p:nvPr>
        </p:nvSpPr>
        <p:spPr>
          <a:xfrm>
            <a:off x="-189248" y="642823"/>
            <a:ext cx="913102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3000"/>
              </a:lnSpc>
              <a:spcBef>
                <a:spcPts val="0"/>
              </a:spcBef>
              <a:spcAft>
                <a:spcPts val="0"/>
              </a:spcAft>
              <a:buClr>
                <a:srgbClr val="000000"/>
              </a:buClr>
              <a:buSzPts val="3200"/>
              <a:buFont typeface="Calibri"/>
              <a:buNone/>
            </a:pPr>
            <a:r>
              <a:rPr lang="en-US" sz="3200" b="1">
                <a:solidFill>
                  <a:srgbClr val="000000"/>
                </a:solidFill>
              </a:rPr>
              <a:t>Diurnal Soil Temperature Sampling</a:t>
            </a:r>
            <a:endParaRPr sz="3200">
              <a:solidFill>
                <a:srgbClr val="000000"/>
              </a:solidFill>
            </a:endParaRPr>
          </a:p>
        </p:txBody>
      </p:sp>
      <p:sp>
        <p:nvSpPr>
          <p:cNvPr id="332" name="Google Shape;332;p23"/>
          <p:cNvSpPr txBox="1"/>
          <p:nvPr/>
        </p:nvSpPr>
        <p:spPr>
          <a:xfrm>
            <a:off x="1509845" y="1713297"/>
            <a:ext cx="7187924" cy="4898143"/>
          </a:xfrm>
          <a:prstGeom prst="rect">
            <a:avLst/>
          </a:prstGeom>
          <a:noFill/>
          <a:ln>
            <a:noFill/>
          </a:ln>
        </p:spPr>
        <p:txBody>
          <a:bodyPr spcFirstLastPara="1" wrap="square" lIns="91425" tIns="45700" rIns="91425" bIns="45700" anchor="t" anchorCtr="0">
            <a:normAutofit/>
          </a:bodyPr>
          <a:lstStyle/>
          <a:p>
            <a:pPr marL="0" marR="0" lvl="0" indent="0" algn="l" rtl="0">
              <a:lnSpc>
                <a:spcPct val="93000"/>
              </a:lnSpc>
              <a:spcBef>
                <a:spcPts val="0"/>
              </a:spcBef>
              <a:spcAft>
                <a:spcPts val="0"/>
              </a:spcAft>
              <a:buClr>
                <a:srgbClr val="000000"/>
              </a:buClr>
              <a:buSzPts val="1900"/>
              <a:buFont typeface="Arial"/>
              <a:buNone/>
            </a:pPr>
            <a:r>
              <a:rPr lang="en-US" sz="1900" b="0" i="0" u="none" strike="noStrike" cap="none">
                <a:solidFill>
                  <a:srgbClr val="000000"/>
                </a:solidFill>
                <a:latin typeface="Calibri"/>
                <a:ea typeface="Calibri"/>
                <a:cs typeface="Calibri"/>
                <a:sym typeface="Calibri"/>
              </a:rPr>
              <a:t>When finished, wipe clean all the equipment.</a:t>
            </a:r>
            <a:endParaRPr/>
          </a:p>
          <a:p>
            <a:pPr marL="0" marR="0" lvl="0" indent="0" algn="l" rtl="0">
              <a:lnSpc>
                <a:spcPct val="93000"/>
              </a:lnSpc>
              <a:spcBef>
                <a:spcPts val="2200"/>
              </a:spcBef>
              <a:spcAft>
                <a:spcPts val="0"/>
              </a:spcAft>
              <a:buClr>
                <a:srgbClr val="000000"/>
              </a:buClr>
              <a:buSzPts val="1900"/>
              <a:buFont typeface="Arial"/>
              <a:buNone/>
            </a:pPr>
            <a:r>
              <a:rPr lang="en-US" sz="1900" b="0" i="0" u="none" strike="noStrike" cap="none">
                <a:solidFill>
                  <a:srgbClr val="000000"/>
                </a:solidFill>
                <a:latin typeface="Calibri"/>
                <a:ea typeface="Calibri"/>
                <a:cs typeface="Calibri"/>
                <a:sym typeface="Calibri"/>
              </a:rPr>
              <a:t>The second day, repeat the measurements at about the same times.</a:t>
            </a:r>
            <a:endParaRPr/>
          </a:p>
          <a:p>
            <a:pPr marL="0" marR="0" lvl="0" indent="0" algn="l" rtl="0">
              <a:lnSpc>
                <a:spcPct val="93000"/>
              </a:lnSpc>
              <a:spcBef>
                <a:spcPts val="2200"/>
              </a:spcBef>
              <a:spcAft>
                <a:spcPts val="0"/>
              </a:spcAft>
              <a:buClr>
                <a:srgbClr val="000000"/>
              </a:buClr>
              <a:buSzPts val="1900"/>
              <a:buFont typeface="Arial"/>
              <a:buNone/>
            </a:pPr>
            <a:r>
              <a:rPr lang="en-US" sz="1900" b="0" i="0" u="none" strike="noStrike" cap="none">
                <a:solidFill>
                  <a:srgbClr val="000000"/>
                </a:solidFill>
                <a:latin typeface="Calibri"/>
                <a:ea typeface="Calibri"/>
                <a:cs typeface="Calibri"/>
                <a:sym typeface="Calibri"/>
              </a:rPr>
              <a:t>Each time, if possible, measure, record and report:</a:t>
            </a:r>
            <a:endParaRPr/>
          </a:p>
          <a:p>
            <a:pPr marL="457200" marR="0" lvl="0" indent="-457200" algn="l" rtl="0">
              <a:lnSpc>
                <a:spcPct val="93000"/>
              </a:lnSpc>
              <a:spcBef>
                <a:spcPts val="2200"/>
              </a:spcBef>
              <a:spcAft>
                <a:spcPts val="0"/>
              </a:spcAft>
              <a:buClr>
                <a:srgbClr val="000000"/>
              </a:buClr>
              <a:buSzPts val="1900"/>
              <a:buFont typeface="Arial"/>
              <a:buChar char="•"/>
            </a:pPr>
            <a:r>
              <a:rPr lang="en-US" sz="1900" b="0" i="0" u="none" strike="noStrike" cap="none">
                <a:solidFill>
                  <a:srgbClr val="000000"/>
                </a:solidFill>
                <a:latin typeface="Calibri"/>
                <a:ea typeface="Calibri"/>
                <a:cs typeface="Calibri"/>
                <a:sym typeface="Calibri"/>
              </a:rPr>
              <a:t>Surface temperature following the Surface Temperature Protocol from the Atmosphere Investigation and</a:t>
            </a:r>
            <a:endParaRPr/>
          </a:p>
          <a:p>
            <a:pPr marL="457200" marR="0" lvl="0" indent="-457200" algn="l" rtl="0">
              <a:lnSpc>
                <a:spcPct val="93000"/>
              </a:lnSpc>
              <a:spcBef>
                <a:spcPts val="2200"/>
              </a:spcBef>
              <a:spcAft>
                <a:spcPts val="0"/>
              </a:spcAft>
              <a:buClr>
                <a:srgbClr val="000000"/>
              </a:buClr>
              <a:buSzPts val="1900"/>
              <a:buFont typeface="Arial"/>
              <a:buChar char="•"/>
            </a:pPr>
            <a:r>
              <a:rPr lang="en-US" sz="1900" b="0" i="0" u="none" strike="noStrike" cap="none">
                <a:solidFill>
                  <a:srgbClr val="000000"/>
                </a:solidFill>
                <a:latin typeface="Calibri"/>
                <a:ea typeface="Calibri"/>
                <a:cs typeface="Calibri"/>
                <a:sym typeface="Calibri"/>
              </a:rPr>
              <a:t>Current air temperature from the thermometer in the instrument shelter or by following the Current Temperature Protocol in the Atmosphere Investigation.</a:t>
            </a:r>
            <a:endParaRPr/>
          </a:p>
          <a:p>
            <a:pPr marL="0" marR="0" lvl="0" indent="0" algn="l" rtl="0">
              <a:lnSpc>
                <a:spcPct val="93000"/>
              </a:lnSpc>
              <a:spcBef>
                <a:spcPts val="2000"/>
              </a:spcBef>
              <a:spcAft>
                <a:spcPts val="0"/>
              </a:spcAft>
              <a:buClr>
                <a:srgbClr val="000000"/>
              </a:buClr>
              <a:buSzPts val="1900"/>
              <a:buFont typeface="Arial"/>
              <a:buNone/>
            </a:pPr>
            <a:r>
              <a:rPr lang="en-US" sz="1900" b="0" i="0" u="none" strike="noStrike" cap="none">
                <a:solidFill>
                  <a:srgbClr val="000000"/>
                </a:solidFill>
                <a:latin typeface="Calibri"/>
                <a:ea typeface="Calibri"/>
                <a:cs typeface="Calibri"/>
                <a:sym typeface="Calibri"/>
              </a:rPr>
              <a:t>Be sure to record all measurements in degrees Celsius.</a:t>
            </a:r>
            <a:endParaRPr/>
          </a:p>
          <a:p>
            <a:pPr marL="0" marR="0" lvl="0" indent="0" algn="l" rtl="0">
              <a:lnSpc>
                <a:spcPct val="93000"/>
              </a:lnSpc>
              <a:spcBef>
                <a:spcPts val="1000"/>
              </a:spcBef>
              <a:spcAft>
                <a:spcPts val="0"/>
              </a:spcAft>
              <a:buClr>
                <a:srgbClr val="000000"/>
              </a:buClr>
              <a:buSzPts val="1900"/>
              <a:buFont typeface="Arial"/>
              <a:buNone/>
            </a:pPr>
            <a:r>
              <a:rPr lang="en-US" sz="1900" b="0" i="0" u="none" strike="noStrike" cap="none">
                <a:solidFill>
                  <a:srgbClr val="000000"/>
                </a:solidFill>
                <a:latin typeface="Calibri"/>
                <a:ea typeface="Calibri"/>
                <a:cs typeface="Calibri"/>
                <a:sym typeface="Calibri"/>
              </a:rPr>
              <a:t>While a typical diurnal cycle is a full 24 hours, the intention for this protocol is to measure soil temperature during the day.</a:t>
            </a:r>
            <a:endParaRPr sz="1900" b="0" i="0" u="none" strike="noStrike" cap="none">
              <a:solidFill>
                <a:schemeClr val="dk1"/>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93000"/>
              </a:lnSpc>
              <a:spcBef>
                <a:spcPts val="12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22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2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38" name="Google Shape;338;p24"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339" name="Google Shape;339;p24" descr="Menu: How to report these data to GLOBE"/>
          <p:cNvPicPr preferRelativeResize="0">
            <a:picLocks noGrp="1"/>
          </p:cNvPicPr>
          <p:nvPr>
            <p:ph type="body" idx="2"/>
          </p:nvPr>
        </p:nvPicPr>
        <p:blipFill rotWithShape="1">
          <a:blip r:embed="rId4">
            <a:alphaModFix/>
          </a:blip>
          <a:srcRect/>
          <a:stretch/>
        </p:blipFill>
        <p:spPr>
          <a:xfrm>
            <a:off x="-13446" y="0"/>
            <a:ext cx="1276824" cy="6858000"/>
          </a:xfrm>
          <a:prstGeom prst="rect">
            <a:avLst/>
          </a:prstGeom>
          <a:noFill/>
          <a:ln>
            <a:noFill/>
          </a:ln>
        </p:spPr>
      </p:pic>
      <p:sp>
        <p:nvSpPr>
          <p:cNvPr id="340" name="Google Shape;340;p24"/>
          <p:cNvSpPr txBox="1">
            <a:spLocks noGrp="1"/>
          </p:cNvSpPr>
          <p:nvPr>
            <p:ph type="title"/>
          </p:nvPr>
        </p:nvSpPr>
        <p:spPr>
          <a:xfrm>
            <a:off x="1526979" y="69226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b="1" dirty="0">
                <a:solidFill>
                  <a:srgbClr val="000000"/>
                </a:solidFill>
              </a:rPr>
              <a:t>Reporting Data to GLOBE</a:t>
            </a:r>
            <a:endParaRPr dirty="0"/>
          </a:p>
        </p:txBody>
      </p:sp>
      <p:sp>
        <p:nvSpPr>
          <p:cNvPr id="2" name="TextBox 1">
            <a:extLst>
              <a:ext uri="{FF2B5EF4-FFF2-40B4-BE49-F238E27FC236}">
                <a16:creationId xmlns:a16="http://schemas.microsoft.com/office/drawing/2014/main" id="{65BC4B2D-901A-F466-78D6-0A48BB13B268}"/>
              </a:ext>
            </a:extLst>
          </p:cNvPr>
          <p:cNvSpPr txBox="1"/>
          <p:nvPr/>
        </p:nvSpPr>
        <p:spPr>
          <a:xfrm>
            <a:off x="1494802" y="1695036"/>
            <a:ext cx="5614577" cy="2534027"/>
          </a:xfrm>
          <a:prstGeom prst="rect">
            <a:avLst/>
          </a:prstGeom>
          <a:noFill/>
        </p:spPr>
        <p:txBody>
          <a:bodyPr wrap="square">
            <a:spAutoFit/>
          </a:bodyPr>
          <a:lstStyle/>
          <a:p>
            <a:pPr algn="just" rtl="0">
              <a:buNone/>
            </a:pPr>
            <a:r>
              <a:rPr lang="en-US" sz="1400" b="1" i="0" u="none" strike="noStrike" dirty="0">
                <a:solidFill>
                  <a:srgbClr val="000000"/>
                </a:solidFill>
                <a:effectLst/>
                <a:latin typeface="Arial" panose="020B0604020202020204" pitchFamily="34" charset="0"/>
              </a:rPr>
              <a:t>Two Options for Uploading Data:</a:t>
            </a:r>
            <a:endParaRPr lang="en-US" b="0" dirty="0">
              <a:effectLst/>
            </a:endParaRPr>
          </a:p>
          <a:p>
            <a:pPr algn="just" rtl="0">
              <a:spcBef>
                <a:spcPts val="360"/>
              </a:spcBef>
              <a:buNone/>
            </a:pPr>
            <a:r>
              <a:rPr lang="en-US" sz="1400" b="0" i="0" u="none" strike="noStrike" dirty="0">
                <a:solidFill>
                  <a:srgbClr val="000000"/>
                </a:solidFill>
                <a:effectLst/>
                <a:latin typeface="Arial" panose="020B0604020202020204" pitchFamily="34" charset="0"/>
              </a:rPr>
              <a:t>These methods all allow users to submit environmental data – collected at defined sites, according to protocol, and using approved instrumentation – for entry into the official GLOBE science database.</a:t>
            </a:r>
            <a:endParaRPr lang="en-US" dirty="0"/>
          </a:p>
          <a:p>
            <a:pPr algn="just" rtl="0">
              <a:spcBef>
                <a:spcPts val="360"/>
              </a:spcBef>
              <a:buNone/>
            </a:pPr>
            <a:endParaRPr lang="en-US" sz="1400" b="0" i="0" u="none" strike="noStrike" dirty="0">
              <a:solidFill>
                <a:srgbClr val="000000"/>
              </a:solidFill>
              <a:effectLst/>
              <a:latin typeface="Arial" panose="020B0604020202020204" pitchFamily="34" charset="0"/>
            </a:endParaRPr>
          </a:p>
          <a:p>
            <a:pPr marL="342900" indent="-342900" algn="just" rtl="0">
              <a:spcBef>
                <a:spcPts val="360"/>
              </a:spcBef>
              <a:buAutoNum type="arabicPeriod"/>
            </a:pPr>
            <a:r>
              <a:rPr lang="en-US" sz="1400" b="0" i="0" u="none" strike="noStrike" dirty="0">
                <a:solidFill>
                  <a:srgbClr val="000000"/>
                </a:solidFill>
                <a:effectLst/>
                <a:latin typeface="Arial" panose="020B0604020202020204" pitchFamily="34" charset="0"/>
              </a:rPr>
              <a:t>Download the GLOBE Observer mobile app from the </a:t>
            </a:r>
            <a:r>
              <a:rPr lang="en-US" sz="1400" b="0" i="0" u="sng" strike="noStrike" dirty="0">
                <a:solidFill>
                  <a:srgbClr val="000000"/>
                </a:solidFill>
                <a:effectLst/>
                <a:latin typeface="Arial" panose="020B0604020202020204" pitchFamily="34" charset="0"/>
                <a:hlinkClick r:id="rId5"/>
              </a:rPr>
              <a:t>App Store.</a:t>
            </a:r>
            <a:endParaRPr lang="en-US" sz="1400" b="0" i="0" u="sng" strike="noStrike" dirty="0">
              <a:solidFill>
                <a:srgbClr val="000000"/>
              </a:solidFill>
              <a:effectLst/>
              <a:latin typeface="Arial" panose="020B0604020202020204" pitchFamily="34" charset="0"/>
            </a:endParaRPr>
          </a:p>
          <a:p>
            <a:pPr marL="342900" indent="-342900" algn="just" rtl="0">
              <a:spcBef>
                <a:spcPts val="360"/>
              </a:spcBef>
              <a:buAutoNum type="arabicPeriod"/>
            </a:pPr>
            <a:endParaRPr lang="en-US" sz="1600" dirty="0">
              <a:latin typeface="Arial" panose="020B0604020202020204" pitchFamily="34" charset="0"/>
            </a:endParaRPr>
          </a:p>
          <a:p>
            <a:pPr marL="342900" indent="-342900" algn="just" rtl="0">
              <a:spcBef>
                <a:spcPts val="360"/>
              </a:spcBef>
              <a:buAutoNum type="arabicPeriod"/>
            </a:pPr>
            <a:r>
              <a:rPr lang="en-US" sz="1400" b="0" i="0" u="sng" strike="noStrike" dirty="0">
                <a:solidFill>
                  <a:srgbClr val="000000"/>
                </a:solidFill>
                <a:effectLst/>
                <a:latin typeface="Arial" panose="020B0604020202020204" pitchFamily="34" charset="0"/>
                <a:hlinkClick r:id="rId6"/>
              </a:rPr>
              <a:t>Data Entry</a:t>
            </a:r>
            <a:r>
              <a:rPr lang="en-US" sz="1400" b="0" i="0" u="none" strike="noStrike" dirty="0">
                <a:solidFill>
                  <a:srgbClr val="000000"/>
                </a:solidFill>
                <a:effectLst/>
                <a:latin typeface="Arial" panose="020B0604020202020204" pitchFamily="34" charset="0"/>
              </a:rPr>
              <a:t>: Visit </a:t>
            </a:r>
            <a:r>
              <a:rPr lang="en-US" sz="1400" b="0" i="0" u="sng" strike="noStrike" dirty="0">
                <a:solidFill>
                  <a:srgbClr val="000000"/>
                </a:solidFill>
                <a:effectLst/>
                <a:latin typeface="Arial" panose="020B0604020202020204" pitchFamily="34" charset="0"/>
                <a:hlinkClick r:id="rId7"/>
              </a:rPr>
              <a:t>globe.gov</a:t>
            </a:r>
            <a:r>
              <a:rPr lang="en-US" sz="1400" b="0" i="0" u="none" strike="noStrike" dirty="0">
                <a:solidFill>
                  <a:srgbClr val="000000"/>
                </a:solidFill>
                <a:effectLst/>
                <a:latin typeface="Arial" panose="020B0604020202020204" pitchFamily="34" charset="0"/>
              </a:rPr>
              <a:t>, click on the “GLOBE Data” tab, then underneath “Data Entry” click on “Data Entry – New Desktop Forms”.</a:t>
            </a:r>
            <a:endParaRPr lang="en-US" sz="1600" b="0" i="0" u="none" strike="noStrike" dirty="0">
              <a:solidFill>
                <a:srgbClr val="000000"/>
              </a:solidFill>
              <a:effectLst/>
              <a:latin typeface="Arial" panose="020B0604020202020204" pitchFamily="34" charset="0"/>
            </a:endParaRPr>
          </a:p>
        </p:txBody>
      </p:sp>
      <p:pic>
        <p:nvPicPr>
          <p:cNvPr id="3" name="Picture 1" descr="Icon of the GLOBE Observer App.">
            <a:extLst>
              <a:ext uri="{FF2B5EF4-FFF2-40B4-BE49-F238E27FC236}">
                <a16:creationId xmlns:a16="http://schemas.microsoft.com/office/drawing/2014/main" id="{E18D363E-02C9-790E-E5AA-A4741982D7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331" y="2269241"/>
            <a:ext cx="1463725" cy="1463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showing where to find the data entry page on globe.gov. Click the GLOBE Data tab, then under Data Entry, click “Data Entry - New Desktop Forms”.">
            <a:extLst>
              <a:ext uri="{FF2B5EF4-FFF2-40B4-BE49-F238E27FC236}">
                <a16:creationId xmlns:a16="http://schemas.microsoft.com/office/drawing/2014/main" id="{86494D67-A4B4-09F5-3DC2-4E6751C3F9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0352" y="4213164"/>
            <a:ext cx="6172842" cy="224194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B8B4C4B-C397-D652-E920-86BE86641882}"/>
              </a:ext>
              <a:ext uri="{C183D7F6-B498-43B3-948B-1728B52AA6E4}">
                <adec:decorative xmlns:adec="http://schemas.microsoft.com/office/drawing/2017/decorative" val="0"/>
              </a:ext>
            </a:extLst>
          </p:cNvPr>
          <p:cNvCxnSpPr>
            <a:cxnSpLocks/>
          </p:cNvCxnSpPr>
          <p:nvPr/>
        </p:nvCxnSpPr>
        <p:spPr>
          <a:xfrm flipV="1">
            <a:off x="7031251" y="3018864"/>
            <a:ext cx="479892" cy="1055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0104AD1-27DB-5821-396F-0435361EEE4D}"/>
              </a:ext>
              <a:ext uri="{C183D7F6-B498-43B3-948B-1728B52AA6E4}">
                <adec:decorative xmlns:adec="http://schemas.microsoft.com/office/drawing/2017/decorative" val="0"/>
              </a:ext>
            </a:extLst>
          </p:cNvPr>
          <p:cNvCxnSpPr>
            <a:cxnSpLocks/>
          </p:cNvCxnSpPr>
          <p:nvPr/>
        </p:nvCxnSpPr>
        <p:spPr>
          <a:xfrm flipH="1">
            <a:off x="3671363" y="3966697"/>
            <a:ext cx="808074" cy="12403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FFE5AA8-EC74-C7EC-239C-44A04CFE6C02}"/>
              </a:ext>
              <a:ext uri="{C183D7F6-B498-43B3-948B-1728B52AA6E4}">
                <adec:decorative xmlns:adec="http://schemas.microsoft.com/office/drawing/2017/decorative" val="1"/>
              </a:ext>
            </a:extLst>
          </p:cNvPr>
          <p:cNvSpPr/>
          <p:nvPr/>
        </p:nvSpPr>
        <p:spPr>
          <a:xfrm>
            <a:off x="3319222" y="5383335"/>
            <a:ext cx="1261224" cy="1729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a:extLst>
            <a:ext uri="{FF2B5EF4-FFF2-40B4-BE49-F238E27FC236}">
              <a16:creationId xmlns:a16="http://schemas.microsoft.com/office/drawing/2014/main" id="{5B60FD56-6DE9-48A3-8ADF-BC2C4F2F8C6C}"/>
            </a:ext>
          </a:extLst>
        </p:cNvPr>
        <p:cNvGrpSpPr/>
        <p:nvPr/>
      </p:nvGrpSpPr>
      <p:grpSpPr>
        <a:xfrm>
          <a:off x="0" y="0"/>
          <a:ext cx="0" cy="0"/>
          <a:chOff x="0" y="0"/>
          <a:chExt cx="0" cy="0"/>
        </a:xfrm>
      </p:grpSpPr>
      <p:sp>
        <p:nvSpPr>
          <p:cNvPr id="337" name="Google Shape;337;p24">
            <a:extLst>
              <a:ext uri="{FF2B5EF4-FFF2-40B4-BE49-F238E27FC236}">
                <a16:creationId xmlns:a16="http://schemas.microsoft.com/office/drawing/2014/main" id="{EF00550F-C855-253E-706D-7E37BDE4E342}"/>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38" name="Google Shape;338;p24" title="Banner: Soil Temperature">
            <a:extLst>
              <a:ext uri="{FF2B5EF4-FFF2-40B4-BE49-F238E27FC236}">
                <a16:creationId xmlns:a16="http://schemas.microsoft.com/office/drawing/2014/main" id="{377875A8-7B25-4DD2-E590-D9CF1E7829C0}"/>
              </a:ext>
            </a:extLst>
          </p:cNvPr>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339" name="Google Shape;339;p24" descr="Menu: How to report these data to GLOBE">
            <a:extLst>
              <a:ext uri="{FF2B5EF4-FFF2-40B4-BE49-F238E27FC236}">
                <a16:creationId xmlns:a16="http://schemas.microsoft.com/office/drawing/2014/main" id="{1FF736EE-6D40-14C9-61D6-24BE0AA72609}"/>
              </a:ext>
            </a:extLst>
          </p:cNvPr>
          <p:cNvPicPr preferRelativeResize="0">
            <a:picLocks noGrp="1"/>
          </p:cNvPicPr>
          <p:nvPr>
            <p:ph type="body" idx="2"/>
          </p:nvPr>
        </p:nvPicPr>
        <p:blipFill rotWithShape="1">
          <a:blip r:embed="rId4">
            <a:alphaModFix/>
          </a:blip>
          <a:srcRect/>
          <a:stretch/>
        </p:blipFill>
        <p:spPr>
          <a:xfrm>
            <a:off x="-13446" y="0"/>
            <a:ext cx="1276824" cy="6858000"/>
          </a:xfrm>
          <a:prstGeom prst="rect">
            <a:avLst/>
          </a:prstGeom>
          <a:noFill/>
          <a:ln>
            <a:noFill/>
          </a:ln>
        </p:spPr>
      </p:pic>
      <p:sp>
        <p:nvSpPr>
          <p:cNvPr id="340" name="Google Shape;340;p24">
            <a:extLst>
              <a:ext uri="{FF2B5EF4-FFF2-40B4-BE49-F238E27FC236}">
                <a16:creationId xmlns:a16="http://schemas.microsoft.com/office/drawing/2014/main" id="{06573636-AAD3-E2B6-C267-E7E7602528E4}"/>
              </a:ext>
            </a:extLst>
          </p:cNvPr>
          <p:cNvSpPr txBox="1">
            <a:spLocks noGrp="1"/>
          </p:cNvSpPr>
          <p:nvPr>
            <p:ph type="title"/>
          </p:nvPr>
        </p:nvSpPr>
        <p:spPr>
          <a:xfrm>
            <a:off x="1526979" y="69226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b="1" dirty="0">
                <a:solidFill>
                  <a:srgbClr val="000000"/>
                </a:solidFill>
              </a:rPr>
              <a:t>Soil Temperature Site Creation</a:t>
            </a:r>
            <a:endParaRPr dirty="0"/>
          </a:p>
        </p:txBody>
      </p:sp>
      <p:sp>
        <p:nvSpPr>
          <p:cNvPr id="2" name="TextBox 1">
            <a:extLst>
              <a:ext uri="{FF2B5EF4-FFF2-40B4-BE49-F238E27FC236}">
                <a16:creationId xmlns:a16="http://schemas.microsoft.com/office/drawing/2014/main" id="{258FFE5C-9971-ADD4-D0BF-ED5825699D96}"/>
              </a:ext>
            </a:extLst>
          </p:cNvPr>
          <p:cNvSpPr txBox="1"/>
          <p:nvPr/>
        </p:nvSpPr>
        <p:spPr>
          <a:xfrm>
            <a:off x="6185210" y="2021864"/>
            <a:ext cx="2826019"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If this is your first time making Soil Moisture observations at this location, you will need to create a new site before entering data. </a:t>
            </a:r>
          </a:p>
        </p:txBody>
      </p:sp>
      <p:sp>
        <p:nvSpPr>
          <p:cNvPr id="3" name="TextBox 2">
            <a:extLst>
              <a:ext uri="{FF2B5EF4-FFF2-40B4-BE49-F238E27FC236}">
                <a16:creationId xmlns:a16="http://schemas.microsoft.com/office/drawing/2014/main" id="{87540128-CE90-5CF8-5ED8-79665CF75988}"/>
              </a:ext>
            </a:extLst>
          </p:cNvPr>
          <p:cNvSpPr txBox="1"/>
          <p:nvPr/>
        </p:nvSpPr>
        <p:spPr>
          <a:xfrm>
            <a:off x="6185210" y="4122965"/>
            <a:ext cx="2826019"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Open the GLOBE Observer App and 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“Create/Edit My Sites”</a:t>
            </a:r>
          </a:p>
        </p:txBody>
      </p:sp>
      <p:pic>
        <p:nvPicPr>
          <p:cNvPr id="4" name="Picture 3" descr="Screenshot showing the GLOBE Observer App homepage. Select “Data Entry” to record data.">
            <a:extLst>
              <a:ext uri="{FF2B5EF4-FFF2-40B4-BE49-F238E27FC236}">
                <a16:creationId xmlns:a16="http://schemas.microsoft.com/office/drawing/2014/main" id="{D73F3116-5F39-9AD7-81D9-8334D07629C9}"/>
              </a:ext>
            </a:extLst>
          </p:cNvPr>
          <p:cNvPicPr>
            <a:picLocks noChangeAspect="1"/>
          </p:cNvPicPr>
          <p:nvPr/>
        </p:nvPicPr>
        <p:blipFill>
          <a:blip r:embed="rId5"/>
          <a:stretch>
            <a:fillRect/>
          </a:stretch>
        </p:blipFill>
        <p:spPr>
          <a:xfrm>
            <a:off x="1409595" y="1694126"/>
            <a:ext cx="2294228" cy="4662225"/>
          </a:xfrm>
          <a:prstGeom prst="rect">
            <a:avLst/>
          </a:prstGeom>
        </p:spPr>
      </p:pic>
      <p:pic>
        <p:nvPicPr>
          <p:cNvPr id="5" name="Picture 4" descr="Screenshot showing the GLOBE Observer app Data Entry page. Select “Create/Edit My Sites” to create a new soil moisture site.">
            <a:extLst>
              <a:ext uri="{FF2B5EF4-FFF2-40B4-BE49-F238E27FC236}">
                <a16:creationId xmlns:a16="http://schemas.microsoft.com/office/drawing/2014/main" id="{89368502-5444-028D-5D72-3868B59F4018}"/>
              </a:ext>
            </a:extLst>
          </p:cNvPr>
          <p:cNvPicPr>
            <a:picLocks noChangeAspect="1"/>
          </p:cNvPicPr>
          <p:nvPr/>
        </p:nvPicPr>
        <p:blipFill>
          <a:blip r:embed="rId6"/>
          <a:stretch>
            <a:fillRect/>
          </a:stretch>
        </p:blipFill>
        <p:spPr>
          <a:xfrm>
            <a:off x="3795585" y="1694126"/>
            <a:ext cx="2297863" cy="4662225"/>
          </a:xfrm>
          <a:prstGeom prst="rect">
            <a:avLst/>
          </a:prstGeom>
        </p:spPr>
      </p:pic>
    </p:spTree>
    <p:extLst>
      <p:ext uri="{BB962C8B-B14F-4D97-AF65-F5344CB8AC3E}">
        <p14:creationId xmlns:p14="http://schemas.microsoft.com/office/powerpoint/2010/main" val="3530842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a:extLst>
            <a:ext uri="{FF2B5EF4-FFF2-40B4-BE49-F238E27FC236}">
              <a16:creationId xmlns:a16="http://schemas.microsoft.com/office/drawing/2014/main" id="{81D972F7-D7AB-13F0-A4E6-C46F5EA13E2E}"/>
            </a:ext>
          </a:extLst>
        </p:cNvPr>
        <p:cNvGrpSpPr/>
        <p:nvPr/>
      </p:nvGrpSpPr>
      <p:grpSpPr>
        <a:xfrm>
          <a:off x="0" y="0"/>
          <a:ext cx="0" cy="0"/>
          <a:chOff x="0" y="0"/>
          <a:chExt cx="0" cy="0"/>
        </a:xfrm>
      </p:grpSpPr>
      <p:sp>
        <p:nvSpPr>
          <p:cNvPr id="337" name="Google Shape;337;p24">
            <a:extLst>
              <a:ext uri="{FF2B5EF4-FFF2-40B4-BE49-F238E27FC236}">
                <a16:creationId xmlns:a16="http://schemas.microsoft.com/office/drawing/2014/main" id="{038A7301-D7E6-D15F-72FB-DD1B11A59273}"/>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8" name="Google Shape;338;p24" title="Banner: Soil Temperature">
            <a:extLst>
              <a:ext uri="{FF2B5EF4-FFF2-40B4-BE49-F238E27FC236}">
                <a16:creationId xmlns:a16="http://schemas.microsoft.com/office/drawing/2014/main" id="{B85CE319-D5CC-A7BF-F3CE-5D3CA61DDBCE}"/>
              </a:ext>
            </a:extLst>
          </p:cNvPr>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339" name="Google Shape;339;p24" descr="Menu: How to report these data to GLOBE">
            <a:extLst>
              <a:ext uri="{FF2B5EF4-FFF2-40B4-BE49-F238E27FC236}">
                <a16:creationId xmlns:a16="http://schemas.microsoft.com/office/drawing/2014/main" id="{DF764A05-7F53-D3F4-BCA5-03CEC5E72639}"/>
              </a:ext>
            </a:extLst>
          </p:cNvPr>
          <p:cNvPicPr preferRelativeResize="0">
            <a:picLocks noGrp="1"/>
          </p:cNvPicPr>
          <p:nvPr>
            <p:ph type="body" idx="2"/>
          </p:nvPr>
        </p:nvPicPr>
        <p:blipFill rotWithShape="1">
          <a:blip r:embed="rId4">
            <a:alphaModFix/>
          </a:blip>
          <a:srcRect/>
          <a:stretch/>
        </p:blipFill>
        <p:spPr>
          <a:xfrm>
            <a:off x="-13446" y="0"/>
            <a:ext cx="1276824" cy="6858000"/>
          </a:xfrm>
          <a:prstGeom prst="rect">
            <a:avLst/>
          </a:prstGeom>
          <a:noFill/>
          <a:ln>
            <a:noFill/>
          </a:ln>
        </p:spPr>
      </p:pic>
      <p:sp>
        <p:nvSpPr>
          <p:cNvPr id="340" name="Google Shape;340;p24">
            <a:extLst>
              <a:ext uri="{FF2B5EF4-FFF2-40B4-BE49-F238E27FC236}">
                <a16:creationId xmlns:a16="http://schemas.microsoft.com/office/drawing/2014/main" id="{5FA269C4-7D3F-20CB-C7CA-C1DF68A3D82F}"/>
              </a:ext>
            </a:extLst>
          </p:cNvPr>
          <p:cNvSpPr txBox="1">
            <a:spLocks noGrp="1"/>
          </p:cNvSpPr>
          <p:nvPr>
            <p:ph type="title"/>
          </p:nvPr>
        </p:nvSpPr>
        <p:spPr>
          <a:xfrm>
            <a:off x="1526979" y="69226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b="1" dirty="0">
                <a:solidFill>
                  <a:srgbClr val="000000"/>
                </a:solidFill>
              </a:rPr>
              <a:t>Soil Temperature Site Creation</a:t>
            </a:r>
            <a:endParaRPr dirty="0"/>
          </a:p>
        </p:txBody>
      </p:sp>
      <p:sp>
        <p:nvSpPr>
          <p:cNvPr id="6" name="TextBox 5">
            <a:extLst>
              <a:ext uri="{FF2B5EF4-FFF2-40B4-BE49-F238E27FC236}">
                <a16:creationId xmlns:a16="http://schemas.microsoft.com/office/drawing/2014/main" id="{D88AB485-2E0A-82A1-1F60-6BD69CCA5362}"/>
              </a:ext>
            </a:extLst>
          </p:cNvPr>
          <p:cNvSpPr txBox="1"/>
          <p:nvPr/>
        </p:nvSpPr>
        <p:spPr>
          <a:xfrm>
            <a:off x="4572000" y="2305615"/>
            <a:ext cx="4056324"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a name for your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map box to make sure the green popup is in the correct site location.</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If you used a separate GPS device to locate your site, you can enter the coordinates manually.</a:t>
            </a:r>
          </a:p>
          <a:p>
            <a:endParaRPr lang="en-US" sz="2000" dirty="0">
              <a:latin typeface="Calibri" panose="020F0502020204030204" pitchFamily="34" charset="0"/>
              <a:cs typeface="Calibri" panose="020F0502020204030204" pitchFamily="34" charset="0"/>
            </a:endParaRPr>
          </a:p>
        </p:txBody>
      </p:sp>
      <p:pic>
        <p:nvPicPr>
          <p:cNvPr id="8" name="Picture 7" descr="Screenshot showing the Site creation page for a new Soil Temperature Site.">
            <a:extLst>
              <a:ext uri="{FF2B5EF4-FFF2-40B4-BE49-F238E27FC236}">
                <a16:creationId xmlns:a16="http://schemas.microsoft.com/office/drawing/2014/main" id="{98129089-1785-0709-E8FF-F2FB4EDF87C1}"/>
              </a:ext>
            </a:extLst>
          </p:cNvPr>
          <p:cNvPicPr>
            <a:picLocks noChangeAspect="1"/>
          </p:cNvPicPr>
          <p:nvPr/>
        </p:nvPicPr>
        <p:blipFill>
          <a:blip r:embed="rId5"/>
          <a:stretch>
            <a:fillRect/>
          </a:stretch>
        </p:blipFill>
        <p:spPr>
          <a:xfrm>
            <a:off x="1827848" y="1691363"/>
            <a:ext cx="2427848" cy="4931229"/>
          </a:xfrm>
          <a:prstGeom prst="rect">
            <a:avLst/>
          </a:prstGeom>
        </p:spPr>
      </p:pic>
    </p:spTree>
    <p:extLst>
      <p:ext uri="{BB962C8B-B14F-4D97-AF65-F5344CB8AC3E}">
        <p14:creationId xmlns:p14="http://schemas.microsoft.com/office/powerpoint/2010/main" val="3972747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6">
          <a:extLst>
            <a:ext uri="{FF2B5EF4-FFF2-40B4-BE49-F238E27FC236}">
              <a16:creationId xmlns:a16="http://schemas.microsoft.com/office/drawing/2014/main" id="{D3465564-A3B0-0F50-9157-3B995BE1E45E}"/>
            </a:ext>
          </a:extLst>
        </p:cNvPr>
        <p:cNvGrpSpPr/>
        <p:nvPr/>
      </p:nvGrpSpPr>
      <p:grpSpPr>
        <a:xfrm>
          <a:off x="0" y="0"/>
          <a:ext cx="0" cy="0"/>
          <a:chOff x="0" y="0"/>
          <a:chExt cx="0" cy="0"/>
        </a:xfrm>
      </p:grpSpPr>
      <p:sp>
        <p:nvSpPr>
          <p:cNvPr id="337" name="Google Shape;337;p24">
            <a:extLst>
              <a:ext uri="{FF2B5EF4-FFF2-40B4-BE49-F238E27FC236}">
                <a16:creationId xmlns:a16="http://schemas.microsoft.com/office/drawing/2014/main" id="{06F23329-BA32-4450-1225-D3137A349741}"/>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38" name="Google Shape;338;p24" title="Banner: Soil Temperature">
            <a:extLst>
              <a:ext uri="{FF2B5EF4-FFF2-40B4-BE49-F238E27FC236}">
                <a16:creationId xmlns:a16="http://schemas.microsoft.com/office/drawing/2014/main" id="{3DA38C9B-FBF5-1461-2C29-CDFB1B8C7AB2}"/>
              </a:ext>
            </a:extLst>
          </p:cNvPr>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339" name="Google Shape;339;p24" descr="Menu: How to report these data to GLOBE">
            <a:extLst>
              <a:ext uri="{FF2B5EF4-FFF2-40B4-BE49-F238E27FC236}">
                <a16:creationId xmlns:a16="http://schemas.microsoft.com/office/drawing/2014/main" id="{1B6998D1-B5EC-7F88-2A4D-BBD9231E3AB8}"/>
              </a:ext>
            </a:extLst>
          </p:cNvPr>
          <p:cNvPicPr preferRelativeResize="0">
            <a:picLocks noGrp="1"/>
          </p:cNvPicPr>
          <p:nvPr>
            <p:ph type="body" idx="2"/>
          </p:nvPr>
        </p:nvPicPr>
        <p:blipFill rotWithShape="1">
          <a:blip r:embed="rId4">
            <a:alphaModFix/>
          </a:blip>
          <a:srcRect/>
          <a:stretch/>
        </p:blipFill>
        <p:spPr>
          <a:xfrm>
            <a:off x="-13446" y="0"/>
            <a:ext cx="1276824" cy="6858000"/>
          </a:xfrm>
          <a:prstGeom prst="rect">
            <a:avLst/>
          </a:prstGeom>
          <a:noFill/>
          <a:ln>
            <a:noFill/>
          </a:ln>
        </p:spPr>
      </p:pic>
      <p:sp>
        <p:nvSpPr>
          <p:cNvPr id="340" name="Google Shape;340;p24">
            <a:extLst>
              <a:ext uri="{FF2B5EF4-FFF2-40B4-BE49-F238E27FC236}">
                <a16:creationId xmlns:a16="http://schemas.microsoft.com/office/drawing/2014/main" id="{5B683F9E-3780-6D7C-F816-9F0F211C3D62}"/>
              </a:ext>
            </a:extLst>
          </p:cNvPr>
          <p:cNvSpPr txBox="1">
            <a:spLocks noGrp="1"/>
          </p:cNvSpPr>
          <p:nvPr>
            <p:ph type="title"/>
          </p:nvPr>
        </p:nvSpPr>
        <p:spPr>
          <a:xfrm>
            <a:off x="1526979" y="69226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b="1" dirty="0">
                <a:solidFill>
                  <a:srgbClr val="000000"/>
                </a:solidFill>
              </a:rPr>
              <a:t>Soil Temperature Site Creation</a:t>
            </a:r>
            <a:endParaRPr dirty="0"/>
          </a:p>
        </p:txBody>
      </p:sp>
      <p:sp>
        <p:nvSpPr>
          <p:cNvPr id="2" name="TextBox 1">
            <a:extLst>
              <a:ext uri="{FF2B5EF4-FFF2-40B4-BE49-F238E27FC236}">
                <a16:creationId xmlns:a16="http://schemas.microsoft.com/office/drawing/2014/main" id="{A0BB5875-C0EE-B4DF-39DA-B9372AC6B1A2}"/>
              </a:ext>
            </a:extLst>
          </p:cNvPr>
          <p:cNvSpPr txBox="1"/>
          <p:nvPr/>
        </p:nvSpPr>
        <p:spPr>
          <a:xfrm>
            <a:off x="4572000" y="2305615"/>
            <a:ext cx="4056324" cy="378565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Scroll down to the Pedosphere tab</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Select Soil Moisture and Temp Site Setup</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the surface state, surface cover, and canopy cover information for you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At the bottom of the page, select “Send Site”</a:t>
            </a:r>
          </a:p>
        </p:txBody>
      </p:sp>
      <p:pic>
        <p:nvPicPr>
          <p:cNvPr id="3" name="Picture 2" descr="Screenshot showing the Site Specifications page. ">
            <a:extLst>
              <a:ext uri="{FF2B5EF4-FFF2-40B4-BE49-F238E27FC236}">
                <a16:creationId xmlns:a16="http://schemas.microsoft.com/office/drawing/2014/main" id="{8AF2AC58-5458-3785-0E8C-E86E5B43CEFE}"/>
              </a:ext>
            </a:extLst>
          </p:cNvPr>
          <p:cNvPicPr>
            <a:picLocks noChangeAspect="1"/>
          </p:cNvPicPr>
          <p:nvPr/>
        </p:nvPicPr>
        <p:blipFill>
          <a:blip r:embed="rId5"/>
          <a:srcRect/>
          <a:stretch/>
        </p:blipFill>
        <p:spPr>
          <a:xfrm>
            <a:off x="2019061" y="1873442"/>
            <a:ext cx="2292396" cy="4649997"/>
          </a:xfrm>
          <a:prstGeom prst="rect">
            <a:avLst/>
          </a:prstGeom>
        </p:spPr>
      </p:pic>
    </p:spTree>
    <p:extLst>
      <p:ext uri="{BB962C8B-B14F-4D97-AF65-F5344CB8AC3E}">
        <p14:creationId xmlns:p14="http://schemas.microsoft.com/office/powerpoint/2010/main" val="3572805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a:extLst>
            <a:ext uri="{FF2B5EF4-FFF2-40B4-BE49-F238E27FC236}">
              <a16:creationId xmlns:a16="http://schemas.microsoft.com/office/drawing/2014/main" id="{68DE08BE-F2B8-A5E5-0F1B-64C56A4709BD}"/>
            </a:ext>
          </a:extLst>
        </p:cNvPr>
        <p:cNvGrpSpPr/>
        <p:nvPr/>
      </p:nvGrpSpPr>
      <p:grpSpPr>
        <a:xfrm>
          <a:off x="0" y="0"/>
          <a:ext cx="0" cy="0"/>
          <a:chOff x="0" y="0"/>
          <a:chExt cx="0" cy="0"/>
        </a:xfrm>
      </p:grpSpPr>
      <p:sp>
        <p:nvSpPr>
          <p:cNvPr id="337" name="Google Shape;337;p24">
            <a:extLst>
              <a:ext uri="{FF2B5EF4-FFF2-40B4-BE49-F238E27FC236}">
                <a16:creationId xmlns:a16="http://schemas.microsoft.com/office/drawing/2014/main" id="{EBA06014-6C8A-12A4-C562-6D82B48DD897}"/>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38" name="Google Shape;338;p24" title="Banner: Soil Temperature">
            <a:extLst>
              <a:ext uri="{FF2B5EF4-FFF2-40B4-BE49-F238E27FC236}">
                <a16:creationId xmlns:a16="http://schemas.microsoft.com/office/drawing/2014/main" id="{CDAF99A4-61C6-67EA-E845-B219E8692AAC}"/>
              </a:ext>
            </a:extLst>
          </p:cNvPr>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339" name="Google Shape;339;p24" descr="Menu: How to report these data to GLOBE">
            <a:extLst>
              <a:ext uri="{FF2B5EF4-FFF2-40B4-BE49-F238E27FC236}">
                <a16:creationId xmlns:a16="http://schemas.microsoft.com/office/drawing/2014/main" id="{45AD4557-C85B-143E-6A14-8909783A004C}"/>
              </a:ext>
            </a:extLst>
          </p:cNvPr>
          <p:cNvPicPr preferRelativeResize="0">
            <a:picLocks noGrp="1"/>
          </p:cNvPicPr>
          <p:nvPr>
            <p:ph type="body" idx="2"/>
          </p:nvPr>
        </p:nvPicPr>
        <p:blipFill rotWithShape="1">
          <a:blip r:embed="rId4">
            <a:alphaModFix/>
          </a:blip>
          <a:srcRect/>
          <a:stretch/>
        </p:blipFill>
        <p:spPr>
          <a:xfrm>
            <a:off x="-13446" y="0"/>
            <a:ext cx="1276824" cy="6858000"/>
          </a:xfrm>
          <a:prstGeom prst="rect">
            <a:avLst/>
          </a:prstGeom>
          <a:noFill/>
          <a:ln>
            <a:noFill/>
          </a:ln>
        </p:spPr>
      </p:pic>
      <p:sp>
        <p:nvSpPr>
          <p:cNvPr id="340" name="Google Shape;340;p24">
            <a:extLst>
              <a:ext uri="{FF2B5EF4-FFF2-40B4-BE49-F238E27FC236}">
                <a16:creationId xmlns:a16="http://schemas.microsoft.com/office/drawing/2014/main" id="{086505AE-AFEA-0E9C-7A44-790E848953AF}"/>
              </a:ext>
            </a:extLst>
          </p:cNvPr>
          <p:cNvSpPr txBox="1">
            <a:spLocks noGrp="1"/>
          </p:cNvSpPr>
          <p:nvPr>
            <p:ph type="title"/>
          </p:nvPr>
        </p:nvSpPr>
        <p:spPr>
          <a:xfrm>
            <a:off x="1526979" y="69226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b="1" dirty="0">
                <a:solidFill>
                  <a:srgbClr val="000000"/>
                </a:solidFill>
              </a:rPr>
              <a:t>Soil Temperature Data Entry</a:t>
            </a:r>
            <a:endParaRPr dirty="0"/>
          </a:p>
        </p:txBody>
      </p:sp>
      <p:sp>
        <p:nvSpPr>
          <p:cNvPr id="4" name="TextBox 3">
            <a:extLst>
              <a:ext uri="{FF2B5EF4-FFF2-40B4-BE49-F238E27FC236}">
                <a16:creationId xmlns:a16="http://schemas.microsoft.com/office/drawing/2014/main" id="{81143D7A-EDA1-60F8-9C21-6358BA7FA9EE}"/>
              </a:ext>
            </a:extLst>
          </p:cNvPr>
          <p:cNvSpPr txBox="1"/>
          <p:nvPr/>
        </p:nvSpPr>
        <p:spPr>
          <a:xfrm>
            <a:off x="6269937" y="2493078"/>
            <a:ext cx="2826019" cy="2585323"/>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To enter data, first return to the GLOBE Observer main page by clicking the home button in the bottom left.</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“New Observation(s)”</a:t>
            </a:r>
          </a:p>
        </p:txBody>
      </p:sp>
      <p:pic>
        <p:nvPicPr>
          <p:cNvPr id="5" name="Picture 4" descr="Screenshot showing the GLOBE Observer App homepage. Select “Data Entry” to record data.">
            <a:extLst>
              <a:ext uri="{FF2B5EF4-FFF2-40B4-BE49-F238E27FC236}">
                <a16:creationId xmlns:a16="http://schemas.microsoft.com/office/drawing/2014/main" id="{0F2A52B4-BD49-71EB-A92C-6F80ED3338B3}"/>
              </a:ext>
            </a:extLst>
          </p:cNvPr>
          <p:cNvPicPr>
            <a:picLocks noChangeAspect="1"/>
          </p:cNvPicPr>
          <p:nvPr/>
        </p:nvPicPr>
        <p:blipFill>
          <a:blip r:embed="rId5"/>
          <a:stretch>
            <a:fillRect/>
          </a:stretch>
        </p:blipFill>
        <p:spPr>
          <a:xfrm>
            <a:off x="1494322" y="1691363"/>
            <a:ext cx="2294228" cy="4662225"/>
          </a:xfrm>
          <a:prstGeom prst="rect">
            <a:avLst/>
          </a:prstGeom>
        </p:spPr>
      </p:pic>
      <p:pic>
        <p:nvPicPr>
          <p:cNvPr id="6" name="Picture 5" descr="Screenshot showing the GLOBE Observer app Data Entry page. Select “New Observation” to enter data.">
            <a:extLst>
              <a:ext uri="{FF2B5EF4-FFF2-40B4-BE49-F238E27FC236}">
                <a16:creationId xmlns:a16="http://schemas.microsoft.com/office/drawing/2014/main" id="{9F70F14D-F7B0-6200-E948-23F694F4571C}"/>
              </a:ext>
            </a:extLst>
          </p:cNvPr>
          <p:cNvPicPr>
            <a:picLocks noChangeAspect="1"/>
          </p:cNvPicPr>
          <p:nvPr/>
        </p:nvPicPr>
        <p:blipFill>
          <a:blip r:embed="rId6"/>
          <a:stretch>
            <a:fillRect/>
          </a:stretch>
        </p:blipFill>
        <p:spPr>
          <a:xfrm>
            <a:off x="3880312" y="1691363"/>
            <a:ext cx="2297863" cy="4662225"/>
          </a:xfrm>
          <a:prstGeom prst="rect">
            <a:avLst/>
          </a:prstGeom>
        </p:spPr>
      </p:pic>
    </p:spTree>
    <p:extLst>
      <p:ext uri="{BB962C8B-B14F-4D97-AF65-F5344CB8AC3E}">
        <p14:creationId xmlns:p14="http://schemas.microsoft.com/office/powerpoint/2010/main" val="302546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a:extLst>
            <a:ext uri="{FF2B5EF4-FFF2-40B4-BE49-F238E27FC236}">
              <a16:creationId xmlns:a16="http://schemas.microsoft.com/office/drawing/2014/main" id="{DDCC86FD-24AD-6D93-7815-06D47A32962E}"/>
            </a:ext>
          </a:extLst>
        </p:cNvPr>
        <p:cNvGrpSpPr/>
        <p:nvPr/>
      </p:nvGrpSpPr>
      <p:grpSpPr>
        <a:xfrm>
          <a:off x="0" y="0"/>
          <a:ext cx="0" cy="0"/>
          <a:chOff x="0" y="0"/>
          <a:chExt cx="0" cy="0"/>
        </a:xfrm>
      </p:grpSpPr>
      <p:sp>
        <p:nvSpPr>
          <p:cNvPr id="337" name="Google Shape;337;p24">
            <a:extLst>
              <a:ext uri="{FF2B5EF4-FFF2-40B4-BE49-F238E27FC236}">
                <a16:creationId xmlns:a16="http://schemas.microsoft.com/office/drawing/2014/main" id="{FB1F5045-EFEB-5597-2722-6C833F3F8FB8}"/>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dirty="0"/>
          </a:p>
        </p:txBody>
      </p:sp>
      <p:pic>
        <p:nvPicPr>
          <p:cNvPr id="338" name="Google Shape;338;p24" title="Banner: Soil Temperature">
            <a:extLst>
              <a:ext uri="{FF2B5EF4-FFF2-40B4-BE49-F238E27FC236}">
                <a16:creationId xmlns:a16="http://schemas.microsoft.com/office/drawing/2014/main" id="{AB81C046-437B-0DF7-57CB-3B26B50E03C2}"/>
              </a:ext>
            </a:extLst>
          </p:cNvPr>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339" name="Google Shape;339;p24" descr="Menu: How to report these data to GLOBE">
            <a:extLst>
              <a:ext uri="{FF2B5EF4-FFF2-40B4-BE49-F238E27FC236}">
                <a16:creationId xmlns:a16="http://schemas.microsoft.com/office/drawing/2014/main" id="{E26900C1-6678-48C9-3708-FFB09A539165}"/>
              </a:ext>
            </a:extLst>
          </p:cNvPr>
          <p:cNvPicPr preferRelativeResize="0">
            <a:picLocks noGrp="1"/>
          </p:cNvPicPr>
          <p:nvPr>
            <p:ph type="body" idx="2"/>
          </p:nvPr>
        </p:nvPicPr>
        <p:blipFill rotWithShape="1">
          <a:blip r:embed="rId4">
            <a:alphaModFix/>
          </a:blip>
          <a:srcRect/>
          <a:stretch/>
        </p:blipFill>
        <p:spPr>
          <a:xfrm>
            <a:off x="-13446" y="0"/>
            <a:ext cx="1276824" cy="6858000"/>
          </a:xfrm>
          <a:prstGeom prst="rect">
            <a:avLst/>
          </a:prstGeom>
          <a:noFill/>
          <a:ln>
            <a:noFill/>
          </a:ln>
        </p:spPr>
      </p:pic>
      <p:sp>
        <p:nvSpPr>
          <p:cNvPr id="340" name="Google Shape;340;p24">
            <a:extLst>
              <a:ext uri="{FF2B5EF4-FFF2-40B4-BE49-F238E27FC236}">
                <a16:creationId xmlns:a16="http://schemas.microsoft.com/office/drawing/2014/main" id="{82944BD5-8559-7925-A40D-3769E0BB7CE0}"/>
              </a:ext>
            </a:extLst>
          </p:cNvPr>
          <p:cNvSpPr txBox="1">
            <a:spLocks noGrp="1"/>
          </p:cNvSpPr>
          <p:nvPr>
            <p:ph type="title"/>
          </p:nvPr>
        </p:nvSpPr>
        <p:spPr>
          <a:xfrm>
            <a:off x="1526979" y="69226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b="1" dirty="0">
                <a:solidFill>
                  <a:srgbClr val="000000"/>
                </a:solidFill>
              </a:rPr>
              <a:t>Soil Temperature Data Entry</a:t>
            </a:r>
            <a:endParaRPr dirty="0"/>
          </a:p>
        </p:txBody>
      </p:sp>
      <p:pic>
        <p:nvPicPr>
          <p:cNvPr id="3" name="Picture 2" descr="Screenshot showing the protocol selection screen with Soil Temperature selected.">
            <a:extLst>
              <a:ext uri="{FF2B5EF4-FFF2-40B4-BE49-F238E27FC236}">
                <a16:creationId xmlns:a16="http://schemas.microsoft.com/office/drawing/2014/main" id="{8FD2E480-E906-BD17-991C-52944D8C60AF}"/>
              </a:ext>
            </a:extLst>
          </p:cNvPr>
          <p:cNvPicPr>
            <a:picLocks noChangeAspect="1"/>
          </p:cNvPicPr>
          <p:nvPr/>
        </p:nvPicPr>
        <p:blipFill>
          <a:blip r:embed="rId5"/>
          <a:stretch>
            <a:fillRect/>
          </a:stretch>
        </p:blipFill>
        <p:spPr>
          <a:xfrm>
            <a:off x="1567962" y="1863359"/>
            <a:ext cx="2208702" cy="4488082"/>
          </a:xfrm>
          <a:prstGeom prst="rect">
            <a:avLst/>
          </a:prstGeom>
        </p:spPr>
      </p:pic>
      <p:pic>
        <p:nvPicPr>
          <p:cNvPr id="4" name="Picture 3" descr="Screenshot showing the site location page where you can select from existing sites near you or add a new site if you have not created one yet. ">
            <a:extLst>
              <a:ext uri="{FF2B5EF4-FFF2-40B4-BE49-F238E27FC236}">
                <a16:creationId xmlns:a16="http://schemas.microsoft.com/office/drawing/2014/main" id="{D075086A-DD2A-0215-8446-54111ADDC2D5}"/>
              </a:ext>
            </a:extLst>
          </p:cNvPr>
          <p:cNvPicPr>
            <a:picLocks noChangeAspect="1"/>
          </p:cNvPicPr>
          <p:nvPr/>
        </p:nvPicPr>
        <p:blipFill>
          <a:blip r:embed="rId6"/>
          <a:srcRect/>
          <a:stretch/>
        </p:blipFill>
        <p:spPr>
          <a:xfrm>
            <a:off x="4012956" y="1863359"/>
            <a:ext cx="2208702" cy="4488082"/>
          </a:xfrm>
          <a:prstGeom prst="rect">
            <a:avLst/>
          </a:prstGeom>
        </p:spPr>
      </p:pic>
      <p:sp>
        <p:nvSpPr>
          <p:cNvPr id="5" name="TextBox 4">
            <a:extLst>
              <a:ext uri="{FF2B5EF4-FFF2-40B4-BE49-F238E27FC236}">
                <a16:creationId xmlns:a16="http://schemas.microsoft.com/office/drawing/2014/main" id="{7AEC6D70-4FA5-4109-59E6-56D3158A2C84}"/>
              </a:ext>
            </a:extLst>
          </p:cNvPr>
          <p:cNvSpPr txBox="1"/>
          <p:nvPr/>
        </p:nvSpPr>
        <p:spPr>
          <a:xfrm>
            <a:off x="6338929" y="2305615"/>
            <a:ext cx="2707099" cy="3785652"/>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Under the Pedosphere tab, select “Soil Temperature” then click Continue at the bottom of the page. </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Next, select your Soil Temperature Site. Existing sites near you will show up below “Search Site Names”</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295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5" name="Google Shape;105;p3" title="Banner: Soil Temperature"/>
          <p:cNvPicPr preferRelativeResize="0">
            <a:picLocks noGrp="1"/>
          </p:cNvPicPr>
          <p:nvPr>
            <p:ph type="body" idx="1"/>
          </p:nvPr>
        </p:nvPicPr>
        <p:blipFill rotWithShape="1">
          <a:blip r:embed="rId3">
            <a:alphaModFix/>
          </a:blip>
          <a:srcRect/>
          <a:stretch/>
        </p:blipFill>
        <p:spPr>
          <a:xfrm>
            <a:off x="1272784" y="0"/>
            <a:ext cx="7871216" cy="988846"/>
          </a:xfrm>
          <a:prstGeom prst="rect">
            <a:avLst/>
          </a:prstGeom>
          <a:noFill/>
          <a:ln>
            <a:noFill/>
          </a:ln>
        </p:spPr>
      </p:pic>
      <p:pic>
        <p:nvPicPr>
          <p:cNvPr id="106" name="Google Shape;106;p3" descr="Menu: Why measure soil temperature?"/>
          <p:cNvPicPr preferRelativeResize="0">
            <a:picLocks noGrp="1"/>
          </p:cNvPicPr>
          <p:nvPr>
            <p:ph type="body" idx="2"/>
          </p:nvPr>
        </p:nvPicPr>
        <p:blipFill rotWithShape="1">
          <a:blip r:embed="rId4">
            <a:alphaModFix/>
          </a:blip>
          <a:srcRect/>
          <a:stretch/>
        </p:blipFill>
        <p:spPr>
          <a:xfrm>
            <a:off x="13447" y="0"/>
            <a:ext cx="1290918" cy="6858000"/>
          </a:xfrm>
          <a:prstGeom prst="rect">
            <a:avLst/>
          </a:prstGeom>
          <a:noFill/>
          <a:ln>
            <a:noFill/>
          </a:ln>
        </p:spPr>
      </p:pic>
      <p:sp>
        <p:nvSpPr>
          <p:cNvPr id="107" name="Google Shape;107;p3"/>
          <p:cNvSpPr txBox="1">
            <a:spLocks noGrp="1"/>
          </p:cNvSpPr>
          <p:nvPr>
            <p:ph type="title"/>
          </p:nvPr>
        </p:nvSpPr>
        <p:spPr>
          <a:xfrm>
            <a:off x="1317812" y="7486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b="1"/>
              <a:t>The Importance of Soil Temperature</a:t>
            </a:r>
            <a:endParaRPr/>
          </a:p>
        </p:txBody>
      </p:sp>
      <p:sp>
        <p:nvSpPr>
          <p:cNvPr id="108" name="Google Shape;108;p3"/>
          <p:cNvSpPr txBox="1"/>
          <p:nvPr/>
        </p:nvSpPr>
        <p:spPr>
          <a:xfrm>
            <a:off x="1581842" y="1411383"/>
            <a:ext cx="7257358" cy="844137"/>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93000"/>
              </a:lnSpc>
              <a:spcBef>
                <a:spcPts val="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ct val="100000"/>
              <a:buFont typeface="Arial"/>
              <a:buNone/>
            </a:pPr>
            <a:r>
              <a:rPr lang="en-US" sz="2400" b="0" i="0" u="none" strike="noStrike" cap="none">
                <a:solidFill>
                  <a:srgbClr val="000000"/>
                </a:solidFill>
                <a:latin typeface="Calibri"/>
                <a:ea typeface="Calibri"/>
                <a:cs typeface="Calibri"/>
                <a:sym typeface="Calibri"/>
              </a:rPr>
              <a:t>Soil Temperature is a physical property that regulates chemical and biological processes taking place within the soil.</a:t>
            </a:r>
            <a:endParaRPr sz="2400" b="0" i="0" u="none" strike="noStrike" cap="none">
              <a:solidFill>
                <a:srgbClr val="000000"/>
              </a:solidFill>
              <a:latin typeface="Calibri"/>
              <a:ea typeface="Calibri"/>
              <a:cs typeface="Calibri"/>
              <a:sym typeface="Calibri"/>
            </a:endParaRPr>
          </a:p>
        </p:txBody>
      </p:sp>
      <p:pic>
        <p:nvPicPr>
          <p:cNvPr id="109" name="Google Shape;109;p3" descr="Photos show what soil temperature affects, including weather and climate, green-up and green down, plant growth, and evaporation and decomposition rates. "/>
          <p:cNvPicPr preferRelativeResize="0"/>
          <p:nvPr/>
        </p:nvPicPr>
        <p:blipFill rotWithShape="1">
          <a:blip r:embed="rId5">
            <a:alphaModFix/>
          </a:blip>
          <a:srcRect/>
          <a:stretch/>
        </p:blipFill>
        <p:spPr>
          <a:xfrm>
            <a:off x="2509084" y="2177074"/>
            <a:ext cx="4946254" cy="4216000"/>
          </a:xfrm>
          <a:prstGeom prst="rect">
            <a:avLst/>
          </a:prstGeom>
          <a:noFill/>
          <a:ln>
            <a:noFill/>
          </a:ln>
        </p:spPr>
      </p:pic>
      <p:sp>
        <p:nvSpPr>
          <p:cNvPr id="110" name="Google Shape;110;p3"/>
          <p:cNvSpPr txBox="1"/>
          <p:nvPr/>
        </p:nvSpPr>
        <p:spPr>
          <a:xfrm>
            <a:off x="5298123" y="6420062"/>
            <a:ext cx="2317750" cy="198437"/>
          </a:xfrm>
          <a:prstGeom prst="rect">
            <a:avLst/>
          </a:prstGeom>
          <a:noFill/>
          <a:ln>
            <a:noFill/>
          </a:ln>
        </p:spPr>
        <p:txBody>
          <a:bodyPr spcFirstLastPara="1" wrap="square" lIns="90000" tIns="45000" rIns="90000" bIns="45000" anchor="t" anchorCtr="0">
            <a:noAutofit/>
          </a:bodyPr>
          <a:lstStyle/>
          <a:p>
            <a:pPr marL="0" marR="0" lvl="0" indent="0" algn="l" rtl="0">
              <a:lnSpc>
                <a:spcPct val="93000"/>
              </a:lnSpc>
              <a:spcBef>
                <a:spcPts val="0"/>
              </a:spcBef>
              <a:spcAft>
                <a:spcPts val="0"/>
              </a:spcAft>
              <a:buNone/>
            </a:pPr>
            <a:r>
              <a:rPr lang="en-US" sz="800" b="0" i="0" u="none" strike="noStrike" cap="none">
                <a:solidFill>
                  <a:srgbClr val="000000"/>
                </a:solidFill>
                <a:latin typeface="Arial"/>
                <a:ea typeface="Arial"/>
                <a:cs typeface="Arial"/>
                <a:sym typeface="Arial"/>
              </a:rPr>
              <a:t>http://creativecommons.org/licenses/by/2.5/</a:t>
            </a:r>
            <a:endParaRPr/>
          </a:p>
        </p:txBody>
      </p:sp>
      <p:sp>
        <p:nvSpPr>
          <p:cNvPr id="111" name="Google Shape;111;p3"/>
          <p:cNvSpPr txBox="1"/>
          <p:nvPr/>
        </p:nvSpPr>
        <p:spPr>
          <a:xfrm>
            <a:off x="2096135" y="6393074"/>
            <a:ext cx="2570163" cy="198438"/>
          </a:xfrm>
          <a:prstGeom prst="rect">
            <a:avLst/>
          </a:prstGeom>
          <a:noFill/>
          <a:ln>
            <a:noFill/>
          </a:ln>
        </p:spPr>
        <p:txBody>
          <a:bodyPr spcFirstLastPara="1" wrap="square" lIns="90000" tIns="45000" rIns="90000" bIns="45000" anchor="t" anchorCtr="0">
            <a:noAutofit/>
          </a:bodyPr>
          <a:lstStyle/>
          <a:p>
            <a:pPr marL="0" marR="0" lvl="0" indent="0" algn="ctr" rtl="0">
              <a:lnSpc>
                <a:spcPct val="93000"/>
              </a:lnSpc>
              <a:spcBef>
                <a:spcPts val="0"/>
              </a:spcBef>
              <a:spcAft>
                <a:spcPts val="0"/>
              </a:spcAft>
              <a:buNone/>
            </a:pPr>
            <a:r>
              <a:rPr lang="en-US" sz="800" b="0" i="0" u="none" strike="noStrike" cap="none">
                <a:solidFill>
                  <a:srgbClr val="000000"/>
                </a:solidFill>
                <a:latin typeface="Arial"/>
                <a:ea typeface="Arial"/>
                <a:cs typeface="Arial"/>
                <a:sym typeface="Arial"/>
              </a:rPr>
              <a:t>Other Images courtesy, Izolda Trakhtenberg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50" name="Google Shape;350;p25"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351" name="Google Shape;351;p25" descr="Menu: How to report these data to GLOBE"/>
          <p:cNvPicPr preferRelativeResize="0">
            <a:picLocks noGrp="1"/>
          </p:cNvPicPr>
          <p:nvPr>
            <p:ph type="body" idx="2"/>
          </p:nvPr>
        </p:nvPicPr>
        <p:blipFill rotWithShape="1">
          <a:blip r:embed="rId4">
            <a:alphaModFix/>
          </a:blip>
          <a:srcRect/>
          <a:stretch/>
        </p:blipFill>
        <p:spPr>
          <a:xfrm>
            <a:off x="-13446" y="0"/>
            <a:ext cx="1276824" cy="6858000"/>
          </a:xfrm>
          <a:prstGeom prst="rect">
            <a:avLst/>
          </a:prstGeom>
          <a:noFill/>
          <a:ln>
            <a:noFill/>
          </a:ln>
        </p:spPr>
      </p:pic>
      <p:sp>
        <p:nvSpPr>
          <p:cNvPr id="352" name="Google Shape;352;p25"/>
          <p:cNvSpPr txBox="1">
            <a:spLocks noGrp="1"/>
          </p:cNvSpPr>
          <p:nvPr>
            <p:ph type="title"/>
          </p:nvPr>
        </p:nvSpPr>
        <p:spPr>
          <a:xfrm>
            <a:off x="1526979" y="69226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b="1" dirty="0">
                <a:solidFill>
                  <a:srgbClr val="000000"/>
                </a:solidFill>
              </a:rPr>
              <a:t>Soil Temperature Data Entry</a:t>
            </a:r>
            <a:endParaRPr dirty="0"/>
          </a:p>
        </p:txBody>
      </p:sp>
      <p:pic>
        <p:nvPicPr>
          <p:cNvPr id="3" name="Picture 2" descr="Screenshot showing the date and time entry page for Soil Temperature.">
            <a:extLst>
              <a:ext uri="{FF2B5EF4-FFF2-40B4-BE49-F238E27FC236}">
                <a16:creationId xmlns:a16="http://schemas.microsoft.com/office/drawing/2014/main" id="{8377388D-77A5-FA87-735A-4CA875FA32DD}"/>
              </a:ext>
            </a:extLst>
          </p:cNvPr>
          <p:cNvPicPr>
            <a:picLocks noChangeAspect="1"/>
          </p:cNvPicPr>
          <p:nvPr/>
        </p:nvPicPr>
        <p:blipFill>
          <a:blip r:embed="rId5"/>
          <a:stretch>
            <a:fillRect/>
          </a:stretch>
        </p:blipFill>
        <p:spPr>
          <a:xfrm>
            <a:off x="1798876" y="1724933"/>
            <a:ext cx="2454634" cy="4996543"/>
          </a:xfrm>
          <a:prstGeom prst="rect">
            <a:avLst/>
          </a:prstGeom>
        </p:spPr>
      </p:pic>
      <p:sp>
        <p:nvSpPr>
          <p:cNvPr id="4" name="TextBox 3">
            <a:extLst>
              <a:ext uri="{FF2B5EF4-FFF2-40B4-BE49-F238E27FC236}">
                <a16:creationId xmlns:a16="http://schemas.microsoft.com/office/drawing/2014/main" id="{AECB85DA-5188-E931-6BF0-2D171B9B9A40}"/>
              </a:ext>
            </a:extLst>
          </p:cNvPr>
          <p:cNvSpPr txBox="1"/>
          <p:nvPr/>
        </p:nvSpPr>
        <p:spPr>
          <a:xfrm>
            <a:off x="4890492" y="2512444"/>
            <a:ext cx="3730249" cy="2005677"/>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Next, enter the date and time you took the measurements. </a:t>
            </a:r>
          </a:p>
          <a:p>
            <a:endParaRPr lang="en-US" sz="2000" dirty="0">
              <a:latin typeface="Calibri" panose="020F0502020204030204" pitchFamily="34" charset="0"/>
              <a:cs typeface="Calibri" panose="020F0502020204030204" pitchFamily="34" charset="0"/>
            </a:endParaRPr>
          </a:p>
          <a:p>
            <a:pPr lvl="0">
              <a:lnSpc>
                <a:spcPct val="90000"/>
              </a:lnSpc>
              <a:spcBef>
                <a:spcPts val="1000"/>
              </a:spcBef>
              <a:buSzPts val="2000"/>
            </a:pPr>
            <a:r>
              <a:rPr lang="en-US" sz="2000" dirty="0">
                <a:latin typeface="Calibri" panose="020F0502020204030204" pitchFamily="34" charset="0"/>
                <a:cs typeface="Calibri" panose="020F0502020204030204" pitchFamily="34" charset="0"/>
              </a:rPr>
              <a:t>Select Soil Temperature to enter your data.</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1D089785-96FA-2F0C-803B-D5F6BECAD864}"/>
            </a:ext>
          </a:extLst>
        </p:cNvPr>
        <p:cNvGrpSpPr/>
        <p:nvPr/>
      </p:nvGrpSpPr>
      <p:grpSpPr>
        <a:xfrm>
          <a:off x="0" y="0"/>
          <a:ext cx="0" cy="0"/>
          <a:chOff x="0" y="0"/>
          <a:chExt cx="0" cy="0"/>
        </a:xfrm>
      </p:grpSpPr>
      <p:sp>
        <p:nvSpPr>
          <p:cNvPr id="349" name="Google Shape;349;p25">
            <a:extLst>
              <a:ext uri="{FF2B5EF4-FFF2-40B4-BE49-F238E27FC236}">
                <a16:creationId xmlns:a16="http://schemas.microsoft.com/office/drawing/2014/main" id="{E1F07984-9399-FE42-FABC-D1A36F862607}"/>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50" name="Google Shape;350;p25" title="Banner: Soil Temperature">
            <a:extLst>
              <a:ext uri="{FF2B5EF4-FFF2-40B4-BE49-F238E27FC236}">
                <a16:creationId xmlns:a16="http://schemas.microsoft.com/office/drawing/2014/main" id="{06B734ED-BE5E-D2A0-7D76-482FF6B1FFB3}"/>
              </a:ext>
            </a:extLst>
          </p:cNvPr>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351" name="Google Shape;351;p25" descr="Menu: How to report these data to GLOBE">
            <a:extLst>
              <a:ext uri="{FF2B5EF4-FFF2-40B4-BE49-F238E27FC236}">
                <a16:creationId xmlns:a16="http://schemas.microsoft.com/office/drawing/2014/main" id="{5FC6EBBA-FC67-6D0C-2613-1E4E7CDC3C03}"/>
              </a:ext>
            </a:extLst>
          </p:cNvPr>
          <p:cNvPicPr preferRelativeResize="0">
            <a:picLocks noGrp="1"/>
          </p:cNvPicPr>
          <p:nvPr>
            <p:ph type="body" idx="2"/>
          </p:nvPr>
        </p:nvPicPr>
        <p:blipFill rotWithShape="1">
          <a:blip r:embed="rId4">
            <a:alphaModFix/>
          </a:blip>
          <a:srcRect/>
          <a:stretch/>
        </p:blipFill>
        <p:spPr>
          <a:xfrm>
            <a:off x="-13446" y="0"/>
            <a:ext cx="1276824" cy="6858000"/>
          </a:xfrm>
          <a:prstGeom prst="rect">
            <a:avLst/>
          </a:prstGeom>
          <a:noFill/>
          <a:ln>
            <a:noFill/>
          </a:ln>
        </p:spPr>
      </p:pic>
      <p:sp>
        <p:nvSpPr>
          <p:cNvPr id="352" name="Google Shape;352;p25">
            <a:extLst>
              <a:ext uri="{FF2B5EF4-FFF2-40B4-BE49-F238E27FC236}">
                <a16:creationId xmlns:a16="http://schemas.microsoft.com/office/drawing/2014/main" id="{757126BF-02F4-7B64-4BEE-9D0D87F45EDD}"/>
              </a:ext>
            </a:extLst>
          </p:cNvPr>
          <p:cNvSpPr txBox="1">
            <a:spLocks noGrp="1"/>
          </p:cNvSpPr>
          <p:nvPr>
            <p:ph type="title"/>
          </p:nvPr>
        </p:nvSpPr>
        <p:spPr>
          <a:xfrm>
            <a:off x="1526979" y="69226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b="1" dirty="0">
                <a:solidFill>
                  <a:srgbClr val="000000"/>
                </a:solidFill>
              </a:rPr>
              <a:t>Soil Temperature Data Entry</a:t>
            </a:r>
            <a:endParaRPr dirty="0"/>
          </a:p>
        </p:txBody>
      </p:sp>
      <p:sp>
        <p:nvSpPr>
          <p:cNvPr id="4" name="TextBox 3">
            <a:extLst>
              <a:ext uri="{FF2B5EF4-FFF2-40B4-BE49-F238E27FC236}">
                <a16:creationId xmlns:a16="http://schemas.microsoft.com/office/drawing/2014/main" id="{469CD8AD-95DD-CC75-E2B6-36CE3F8C9A24}"/>
              </a:ext>
            </a:extLst>
          </p:cNvPr>
          <p:cNvSpPr txBox="1"/>
          <p:nvPr/>
        </p:nvSpPr>
        <p:spPr>
          <a:xfrm>
            <a:off x="5342796" y="1832597"/>
            <a:ext cx="3275855" cy="4708981"/>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Select your thermometer type, then enter the temperatures measured at 5 cm and 10 cm depths.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Click “Add Sample” to add another observation.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Add any comments or additional metadata to the Comments box.</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Click Review to review your data before submitting.</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pic>
        <p:nvPicPr>
          <p:cNvPr id="5" name="Picture 4" descr="Screenshot showing the soil temperature data entry page. ">
            <a:extLst>
              <a:ext uri="{FF2B5EF4-FFF2-40B4-BE49-F238E27FC236}">
                <a16:creationId xmlns:a16="http://schemas.microsoft.com/office/drawing/2014/main" id="{DE6D77B9-F713-F9CC-2DEA-3A7E83B41C2E}"/>
              </a:ext>
            </a:extLst>
          </p:cNvPr>
          <p:cNvPicPr>
            <a:picLocks noChangeAspect="1"/>
          </p:cNvPicPr>
          <p:nvPr/>
        </p:nvPicPr>
        <p:blipFill>
          <a:blip r:embed="rId5"/>
          <a:stretch>
            <a:fillRect/>
          </a:stretch>
        </p:blipFill>
        <p:spPr>
          <a:xfrm>
            <a:off x="2005705" y="1691363"/>
            <a:ext cx="2454634" cy="4996544"/>
          </a:xfrm>
          <a:prstGeom prst="rect">
            <a:avLst/>
          </a:prstGeom>
        </p:spPr>
      </p:pic>
      <p:cxnSp>
        <p:nvCxnSpPr>
          <p:cNvPr id="7" name="Straight Arrow Connector 6">
            <a:extLst>
              <a:ext uri="{FF2B5EF4-FFF2-40B4-BE49-F238E27FC236}">
                <a16:creationId xmlns:a16="http://schemas.microsoft.com/office/drawing/2014/main" id="{12CF4831-DF4C-AAEE-DECA-320D91F0F9AD}"/>
              </a:ext>
              <a:ext uri="{C183D7F6-B498-43B3-948B-1728B52AA6E4}">
                <adec:decorative xmlns:adec="http://schemas.microsoft.com/office/drawing/2017/decorative" val="1"/>
              </a:ext>
            </a:extLst>
          </p:cNvPr>
          <p:cNvCxnSpPr>
            <a:cxnSpLocks/>
          </p:cNvCxnSpPr>
          <p:nvPr/>
        </p:nvCxnSpPr>
        <p:spPr>
          <a:xfrm flipH="1">
            <a:off x="4234543" y="3581400"/>
            <a:ext cx="1108253" cy="14916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2AAD127-5192-E998-9151-99AA149EE722}"/>
              </a:ext>
              <a:ext uri="{C183D7F6-B498-43B3-948B-1728B52AA6E4}">
                <adec:decorative xmlns:adec="http://schemas.microsoft.com/office/drawing/2017/decorative" val="1"/>
              </a:ext>
            </a:extLst>
          </p:cNvPr>
          <p:cNvCxnSpPr>
            <a:cxnSpLocks/>
          </p:cNvCxnSpPr>
          <p:nvPr/>
        </p:nvCxnSpPr>
        <p:spPr>
          <a:xfrm flipH="1">
            <a:off x="3069771" y="5073083"/>
            <a:ext cx="2273025" cy="10229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619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49FB129D-C64B-5F8E-6CCF-67F41DEE2E9F}"/>
            </a:ext>
          </a:extLst>
        </p:cNvPr>
        <p:cNvGrpSpPr/>
        <p:nvPr/>
      </p:nvGrpSpPr>
      <p:grpSpPr>
        <a:xfrm>
          <a:off x="0" y="0"/>
          <a:ext cx="0" cy="0"/>
          <a:chOff x="0" y="0"/>
          <a:chExt cx="0" cy="0"/>
        </a:xfrm>
      </p:grpSpPr>
      <p:sp>
        <p:nvSpPr>
          <p:cNvPr id="349" name="Google Shape;349;p25">
            <a:extLst>
              <a:ext uri="{FF2B5EF4-FFF2-40B4-BE49-F238E27FC236}">
                <a16:creationId xmlns:a16="http://schemas.microsoft.com/office/drawing/2014/main" id="{3AD9BE61-CF69-8C74-3DCB-D782ECD216A9}"/>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50" name="Google Shape;350;p25" title="Banner: Soil Temperature">
            <a:extLst>
              <a:ext uri="{FF2B5EF4-FFF2-40B4-BE49-F238E27FC236}">
                <a16:creationId xmlns:a16="http://schemas.microsoft.com/office/drawing/2014/main" id="{27180E25-FF3B-061B-E656-591DA99344A6}"/>
              </a:ext>
            </a:extLst>
          </p:cNvPr>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351" name="Google Shape;351;p25" descr="Menu: How to report these data to GLOBE">
            <a:extLst>
              <a:ext uri="{FF2B5EF4-FFF2-40B4-BE49-F238E27FC236}">
                <a16:creationId xmlns:a16="http://schemas.microsoft.com/office/drawing/2014/main" id="{10A70310-09C3-B933-2155-3421244AEA83}"/>
              </a:ext>
            </a:extLst>
          </p:cNvPr>
          <p:cNvPicPr preferRelativeResize="0">
            <a:picLocks noGrp="1"/>
          </p:cNvPicPr>
          <p:nvPr>
            <p:ph type="body" idx="2"/>
          </p:nvPr>
        </p:nvPicPr>
        <p:blipFill rotWithShape="1">
          <a:blip r:embed="rId4">
            <a:alphaModFix/>
          </a:blip>
          <a:srcRect/>
          <a:stretch/>
        </p:blipFill>
        <p:spPr>
          <a:xfrm>
            <a:off x="-13446" y="0"/>
            <a:ext cx="1276824" cy="6858000"/>
          </a:xfrm>
          <a:prstGeom prst="rect">
            <a:avLst/>
          </a:prstGeom>
          <a:noFill/>
          <a:ln>
            <a:noFill/>
          </a:ln>
        </p:spPr>
      </p:pic>
      <p:sp>
        <p:nvSpPr>
          <p:cNvPr id="352" name="Google Shape;352;p25">
            <a:extLst>
              <a:ext uri="{FF2B5EF4-FFF2-40B4-BE49-F238E27FC236}">
                <a16:creationId xmlns:a16="http://schemas.microsoft.com/office/drawing/2014/main" id="{283D764B-E422-5876-90D4-B18448D2E23C}"/>
              </a:ext>
            </a:extLst>
          </p:cNvPr>
          <p:cNvSpPr txBox="1">
            <a:spLocks noGrp="1"/>
          </p:cNvSpPr>
          <p:nvPr>
            <p:ph type="title"/>
          </p:nvPr>
        </p:nvSpPr>
        <p:spPr>
          <a:xfrm>
            <a:off x="1526979" y="69226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b="1" dirty="0">
                <a:solidFill>
                  <a:srgbClr val="000000"/>
                </a:solidFill>
              </a:rPr>
              <a:t>Data Entry System Responses</a:t>
            </a:r>
            <a:endParaRPr dirty="0"/>
          </a:p>
        </p:txBody>
      </p:sp>
      <p:sp>
        <p:nvSpPr>
          <p:cNvPr id="2" name="TextBox 1">
            <a:extLst>
              <a:ext uri="{FF2B5EF4-FFF2-40B4-BE49-F238E27FC236}">
                <a16:creationId xmlns:a16="http://schemas.microsoft.com/office/drawing/2014/main" id="{5CA5B7D0-09A0-86B2-CA12-D685CEF59768}"/>
              </a:ext>
            </a:extLst>
          </p:cNvPr>
          <p:cNvSpPr txBox="1"/>
          <p:nvPr/>
        </p:nvSpPr>
        <p:spPr>
          <a:xfrm>
            <a:off x="1571759" y="2214344"/>
            <a:ext cx="2497497" cy="3754874"/>
          </a:xfrm>
          <a:prstGeom prst="rect">
            <a:avLst/>
          </a:prstGeom>
          <a:noFill/>
        </p:spPr>
        <p:txBody>
          <a:bodyPr wrap="square">
            <a:spAutoFit/>
          </a:bodyPr>
          <a:lstStyle/>
          <a:p>
            <a:r>
              <a:rPr lang="en-US" dirty="0"/>
              <a:t>If your observations are within the appropriate ranges, you will see a green smiley face.</a:t>
            </a:r>
          </a:p>
          <a:p>
            <a:endParaRPr lang="en-US" dirty="0"/>
          </a:p>
          <a:p>
            <a:endParaRPr lang="en-US" dirty="0"/>
          </a:p>
          <a:p>
            <a:r>
              <a:rPr lang="en-US" dirty="0"/>
              <a:t>You can review or edit your observation if needed.</a:t>
            </a:r>
          </a:p>
          <a:p>
            <a:endParaRPr lang="en-US" dirty="0"/>
          </a:p>
          <a:p>
            <a:endParaRPr lang="en-US" dirty="0"/>
          </a:p>
          <a:p>
            <a:endParaRPr lang="en-US" dirty="0"/>
          </a:p>
          <a:p>
            <a:r>
              <a:rPr lang="en-US" dirty="0"/>
              <a:t>When ready, select “Send these measurements now” to send your data to GLOBE. When it has been sent, you will see a “Success” message.</a:t>
            </a:r>
          </a:p>
        </p:txBody>
      </p:sp>
      <p:pic>
        <p:nvPicPr>
          <p:cNvPr id="3" name="Picture 2" descr="Screenshot showing a green smiley face with text stating Your Data has been saved on this device. This means your observations are within the appropriate ranges. On the same page you can send your measurements or review/edit your observations.">
            <a:extLst>
              <a:ext uri="{FF2B5EF4-FFF2-40B4-BE49-F238E27FC236}">
                <a16:creationId xmlns:a16="http://schemas.microsoft.com/office/drawing/2014/main" id="{DE4AF62D-46BC-4076-4CFC-9996F9090BD3}"/>
              </a:ext>
            </a:extLst>
          </p:cNvPr>
          <p:cNvPicPr>
            <a:picLocks noChangeAspect="1"/>
          </p:cNvPicPr>
          <p:nvPr/>
        </p:nvPicPr>
        <p:blipFill>
          <a:blip r:embed="rId5"/>
          <a:stretch>
            <a:fillRect/>
          </a:stretch>
        </p:blipFill>
        <p:spPr>
          <a:xfrm>
            <a:off x="4055576" y="1704709"/>
            <a:ext cx="2154697" cy="4364937"/>
          </a:xfrm>
          <a:prstGeom prst="rect">
            <a:avLst/>
          </a:prstGeom>
        </p:spPr>
      </p:pic>
      <p:pic>
        <p:nvPicPr>
          <p:cNvPr id="6" name="Picture 5" descr="Screenshot showing a popup window which says Success, your observation has been successfully sent to GLOBE.">
            <a:extLst>
              <a:ext uri="{FF2B5EF4-FFF2-40B4-BE49-F238E27FC236}">
                <a16:creationId xmlns:a16="http://schemas.microsoft.com/office/drawing/2014/main" id="{86ADA659-8E67-4462-1627-F6E9EE42747D}"/>
              </a:ext>
            </a:extLst>
          </p:cNvPr>
          <p:cNvPicPr>
            <a:picLocks noChangeAspect="1"/>
          </p:cNvPicPr>
          <p:nvPr/>
        </p:nvPicPr>
        <p:blipFill>
          <a:blip r:embed="rId6"/>
          <a:stretch>
            <a:fillRect/>
          </a:stretch>
        </p:blipFill>
        <p:spPr>
          <a:xfrm>
            <a:off x="6333421" y="1704708"/>
            <a:ext cx="2274458" cy="4364938"/>
          </a:xfrm>
          <a:prstGeom prst="rect">
            <a:avLst/>
          </a:prstGeom>
        </p:spPr>
      </p:pic>
      <p:cxnSp>
        <p:nvCxnSpPr>
          <p:cNvPr id="9" name="Straight Arrow Connector 8">
            <a:extLst>
              <a:ext uri="{FF2B5EF4-FFF2-40B4-BE49-F238E27FC236}">
                <a16:creationId xmlns:a16="http://schemas.microsoft.com/office/drawing/2014/main" id="{125F9AA5-3295-C06C-2681-DB2B20DFF2E1}"/>
              </a:ext>
              <a:ext uri="{C183D7F6-B498-43B3-948B-1728B52AA6E4}">
                <adec:decorative xmlns:adec="http://schemas.microsoft.com/office/drawing/2017/decorative" val="0"/>
              </a:ext>
            </a:extLst>
          </p:cNvPr>
          <p:cNvCxnSpPr>
            <a:cxnSpLocks/>
          </p:cNvCxnSpPr>
          <p:nvPr/>
        </p:nvCxnSpPr>
        <p:spPr>
          <a:xfrm flipV="1">
            <a:off x="3905319" y="4113970"/>
            <a:ext cx="2728614" cy="1068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803CF11-A3DF-DFB4-2E0A-44A2BF66422C}"/>
              </a:ext>
              <a:ext uri="{C183D7F6-B498-43B3-948B-1728B52AA6E4}">
                <adec:decorative xmlns:adec="http://schemas.microsoft.com/office/drawing/2017/decorative" val="0"/>
              </a:ext>
            </a:extLst>
          </p:cNvPr>
          <p:cNvCxnSpPr>
            <a:cxnSpLocks/>
          </p:cNvCxnSpPr>
          <p:nvPr/>
        </p:nvCxnSpPr>
        <p:spPr>
          <a:xfrm flipV="1">
            <a:off x="3592286" y="3648287"/>
            <a:ext cx="586437" cy="2796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1E644B7-B1EB-AC70-1AF2-BD88CCEB9D51}"/>
              </a:ext>
              <a:ext uri="{C183D7F6-B498-43B3-948B-1728B52AA6E4}">
                <adec:decorative xmlns:adec="http://schemas.microsoft.com/office/drawing/2017/decorative" val="0"/>
              </a:ext>
            </a:extLst>
          </p:cNvPr>
          <p:cNvCxnSpPr>
            <a:cxnSpLocks/>
          </p:cNvCxnSpPr>
          <p:nvPr/>
        </p:nvCxnSpPr>
        <p:spPr>
          <a:xfrm flipV="1">
            <a:off x="3472543" y="2431768"/>
            <a:ext cx="583033" cy="1478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756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13" name="Google Shape;413;p31"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414" name="Google Shape;414;p31" descr="Menu: Visualizing soil temperature data"/>
          <p:cNvPicPr preferRelativeResize="0">
            <a:picLocks noGrp="1"/>
          </p:cNvPicPr>
          <p:nvPr>
            <p:ph type="body" idx="2"/>
          </p:nvPr>
        </p:nvPicPr>
        <p:blipFill rotWithShape="1">
          <a:blip r:embed="rId4">
            <a:alphaModFix/>
          </a:blip>
          <a:srcRect/>
          <a:stretch/>
        </p:blipFill>
        <p:spPr>
          <a:xfrm>
            <a:off x="0" y="0"/>
            <a:ext cx="1239714" cy="6858000"/>
          </a:xfrm>
          <a:prstGeom prst="rect">
            <a:avLst/>
          </a:prstGeom>
          <a:noFill/>
          <a:ln>
            <a:noFill/>
          </a:ln>
        </p:spPr>
      </p:pic>
      <p:sp>
        <p:nvSpPr>
          <p:cNvPr id="415" name="Google Shape;415;p31"/>
          <p:cNvSpPr txBox="1">
            <a:spLocks noGrp="1"/>
          </p:cNvSpPr>
          <p:nvPr>
            <p:ph type="title"/>
          </p:nvPr>
        </p:nvSpPr>
        <p:spPr>
          <a:xfrm>
            <a:off x="1362806" y="9991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b="1">
                <a:solidFill>
                  <a:srgbClr val="000000"/>
                </a:solidFill>
                <a:latin typeface="Calibri"/>
                <a:ea typeface="Calibri"/>
                <a:cs typeface="Calibri"/>
                <a:sym typeface="Calibri"/>
              </a:rPr>
              <a:t>Soil Temperature Data Visualization – 5 cm </a:t>
            </a:r>
            <a:r>
              <a:rPr lang="en-US" b="1">
                <a:solidFill>
                  <a:schemeClr val="lt1"/>
                </a:solidFill>
                <a:latin typeface="Calibri"/>
                <a:ea typeface="Calibri"/>
                <a:cs typeface="Calibri"/>
                <a:sym typeface="Calibri"/>
              </a:rPr>
              <a:t>1</a:t>
            </a:r>
            <a:br>
              <a:rPr lang="en-US" b="1">
                <a:solidFill>
                  <a:srgbClr val="000000"/>
                </a:solidFill>
              </a:rPr>
            </a:br>
            <a:endParaRPr/>
          </a:p>
        </p:txBody>
      </p:sp>
      <p:pic>
        <p:nvPicPr>
          <p:cNvPr id="416" name="Google Shape;416;p31" descr="screenshot of GLOBE Visualization System, Map Interface. Enter the date in the upper left, the legend can be pulled up from the bottom and on the right side, there is a bar you can use to zoom in on the map. "/>
          <p:cNvPicPr preferRelativeResize="0"/>
          <p:nvPr/>
        </p:nvPicPr>
        <p:blipFill rotWithShape="1">
          <a:blip r:embed="rId5">
            <a:alphaModFix/>
          </a:blip>
          <a:srcRect/>
          <a:stretch/>
        </p:blipFill>
        <p:spPr>
          <a:xfrm>
            <a:off x="1516672" y="1769605"/>
            <a:ext cx="7205297" cy="48280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22" name="Google Shape;422;p32"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423" name="Google Shape;423;p32" descr="Menu: Visualizing soil temperature data"/>
          <p:cNvPicPr preferRelativeResize="0">
            <a:picLocks noGrp="1"/>
          </p:cNvPicPr>
          <p:nvPr>
            <p:ph type="body" idx="2"/>
          </p:nvPr>
        </p:nvPicPr>
        <p:blipFill rotWithShape="1">
          <a:blip r:embed="rId4">
            <a:alphaModFix/>
          </a:blip>
          <a:srcRect/>
          <a:stretch/>
        </p:blipFill>
        <p:spPr>
          <a:xfrm>
            <a:off x="0" y="0"/>
            <a:ext cx="1239714" cy="6858000"/>
          </a:xfrm>
          <a:prstGeom prst="rect">
            <a:avLst/>
          </a:prstGeom>
          <a:noFill/>
          <a:ln>
            <a:noFill/>
          </a:ln>
        </p:spPr>
      </p:pic>
      <p:sp>
        <p:nvSpPr>
          <p:cNvPr id="424" name="Google Shape;424;p32"/>
          <p:cNvSpPr txBox="1">
            <a:spLocks noGrp="1"/>
          </p:cNvSpPr>
          <p:nvPr>
            <p:ph type="title"/>
          </p:nvPr>
        </p:nvSpPr>
        <p:spPr>
          <a:xfrm>
            <a:off x="1362806" y="9991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b="1">
                <a:solidFill>
                  <a:srgbClr val="000000"/>
                </a:solidFill>
                <a:latin typeface="Calibri"/>
                <a:ea typeface="Calibri"/>
                <a:cs typeface="Calibri"/>
                <a:sym typeface="Calibri"/>
              </a:rPr>
              <a:t>Soil Temperature Data Visualization – 10 cm</a:t>
            </a:r>
            <a:r>
              <a:rPr lang="en-US" b="1">
                <a:solidFill>
                  <a:schemeClr val="lt1"/>
                </a:solidFill>
                <a:latin typeface="Calibri"/>
                <a:ea typeface="Calibri"/>
                <a:cs typeface="Calibri"/>
                <a:sym typeface="Calibri"/>
              </a:rPr>
              <a:t>2</a:t>
            </a:r>
            <a:br>
              <a:rPr lang="en-US" b="1">
                <a:solidFill>
                  <a:srgbClr val="000000"/>
                </a:solidFill>
              </a:rPr>
            </a:br>
            <a:endParaRPr/>
          </a:p>
        </p:txBody>
      </p:sp>
      <p:pic>
        <p:nvPicPr>
          <p:cNvPr id="425" name="Google Shape;425;p32" descr="screenshot of GLOBE Visualization System, Map Interface. Select data layer, such as 10 cm soil daily average temperature Celsius, and icons will appear at locations  where there is data."/>
          <p:cNvPicPr preferRelativeResize="0"/>
          <p:nvPr/>
        </p:nvPicPr>
        <p:blipFill rotWithShape="1">
          <a:blip r:embed="rId5">
            <a:alphaModFix/>
          </a:blip>
          <a:srcRect/>
          <a:stretch/>
        </p:blipFill>
        <p:spPr>
          <a:xfrm>
            <a:off x="1675083" y="1962403"/>
            <a:ext cx="7011865" cy="3932295"/>
          </a:xfrm>
          <a:prstGeom prst="rect">
            <a:avLst/>
          </a:prstGeom>
          <a:noFill/>
          <a:ln>
            <a:noFill/>
          </a:ln>
        </p:spPr>
      </p:pic>
      <p:sp>
        <p:nvSpPr>
          <p:cNvPr id="426" name="Google Shape;426;p32"/>
          <p:cNvSpPr txBox="1"/>
          <p:nvPr/>
        </p:nvSpPr>
        <p:spPr>
          <a:xfrm>
            <a:off x="2501837" y="6063641"/>
            <a:ext cx="5136342" cy="349968"/>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rgbClr val="000000"/>
              </a:buClr>
              <a:buSzPts val="1800"/>
              <a:buFont typeface="Times New Roman"/>
              <a:buNone/>
            </a:pPr>
            <a:r>
              <a:rPr lang="en-US" sz="1800" b="0" i="0" u="none" strike="noStrike" cap="none">
                <a:solidFill>
                  <a:schemeClr val="dk1"/>
                </a:solidFill>
                <a:latin typeface="Calibri"/>
                <a:ea typeface="Calibri"/>
                <a:cs typeface="Calibri"/>
                <a:sym typeface="Calibri"/>
              </a:rPr>
              <a:t>Data for December 4, 2015 for the Arabian Peninsula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32" name="Google Shape;432;p33"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433" name="Google Shape;433;p33" descr="Menu: Visualizing soil temperature data"/>
          <p:cNvPicPr preferRelativeResize="0">
            <a:picLocks noGrp="1"/>
          </p:cNvPicPr>
          <p:nvPr>
            <p:ph type="body" idx="2"/>
          </p:nvPr>
        </p:nvPicPr>
        <p:blipFill rotWithShape="1">
          <a:blip r:embed="rId4">
            <a:alphaModFix/>
          </a:blip>
          <a:srcRect/>
          <a:stretch/>
        </p:blipFill>
        <p:spPr>
          <a:xfrm>
            <a:off x="0" y="0"/>
            <a:ext cx="1239714" cy="6858000"/>
          </a:xfrm>
          <a:prstGeom prst="rect">
            <a:avLst/>
          </a:prstGeom>
          <a:noFill/>
          <a:ln>
            <a:noFill/>
          </a:ln>
        </p:spPr>
      </p:pic>
      <p:sp>
        <p:nvSpPr>
          <p:cNvPr id="434" name="Google Shape;434;p33"/>
          <p:cNvSpPr txBox="1">
            <a:spLocks noGrp="1"/>
          </p:cNvSpPr>
          <p:nvPr>
            <p:ph type="title"/>
          </p:nvPr>
        </p:nvSpPr>
        <p:spPr>
          <a:xfrm>
            <a:off x="1362806" y="9991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b="1">
                <a:solidFill>
                  <a:srgbClr val="000000"/>
                </a:solidFill>
                <a:latin typeface="Calibri"/>
                <a:ea typeface="Calibri"/>
                <a:cs typeface="Calibri"/>
                <a:sym typeface="Calibri"/>
              </a:rPr>
              <a:t>Soil Temperature Data Visualization –10 cm (Cont’d)</a:t>
            </a:r>
            <a:br>
              <a:rPr lang="en-US" b="1">
                <a:solidFill>
                  <a:srgbClr val="000000"/>
                </a:solidFill>
              </a:rPr>
            </a:br>
            <a:endParaRPr/>
          </a:p>
        </p:txBody>
      </p:sp>
      <p:pic>
        <p:nvPicPr>
          <p:cNvPr id="435" name="Google Shape;435;p33" descr="screenshot of GLOBE Visualization System, Map Interface. Select data layer, such as 10 cm soil daily average temperature Celsius, and icons will appear at locations  where there is data."/>
          <p:cNvPicPr preferRelativeResize="0"/>
          <p:nvPr/>
        </p:nvPicPr>
        <p:blipFill rotWithShape="1">
          <a:blip r:embed="rId5">
            <a:alphaModFix/>
          </a:blip>
          <a:srcRect/>
          <a:stretch/>
        </p:blipFill>
        <p:spPr>
          <a:xfrm>
            <a:off x="1604595" y="1998205"/>
            <a:ext cx="6941527" cy="4028694"/>
          </a:xfrm>
          <a:prstGeom prst="rect">
            <a:avLst/>
          </a:prstGeom>
          <a:noFill/>
          <a:ln>
            <a:noFill/>
          </a:ln>
        </p:spPr>
      </p:pic>
      <p:sp>
        <p:nvSpPr>
          <p:cNvPr id="436" name="Google Shape;436;p33"/>
          <p:cNvSpPr txBox="1"/>
          <p:nvPr/>
        </p:nvSpPr>
        <p:spPr>
          <a:xfrm>
            <a:off x="2892362" y="6186732"/>
            <a:ext cx="4521815" cy="349968"/>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rgbClr val="000000"/>
              </a:buClr>
              <a:buSzPts val="1800"/>
              <a:buFont typeface="Times New Roman"/>
              <a:buNone/>
            </a:pPr>
            <a:r>
              <a:rPr lang="en-US" sz="1800" b="0" i="0" u="none" strike="noStrike" cap="none">
                <a:solidFill>
                  <a:schemeClr val="dk1"/>
                </a:solidFill>
                <a:latin typeface="Calibri"/>
                <a:ea typeface="Calibri"/>
                <a:cs typeface="Calibri"/>
                <a:sym typeface="Calibri"/>
              </a:rPr>
              <a:t>Data for December 2, 2015 for North America</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34">
            <a:extLst>
              <a:ext uri="{C183D7F6-B498-43B3-948B-1728B52AA6E4}">
                <adec:decorative xmlns:adec="http://schemas.microsoft.com/office/drawing/2017/decorative" val="1"/>
              </a:ext>
            </a:extLst>
          </p:cNvPr>
          <p:cNvPicPr preferRelativeResize="0"/>
          <p:nvPr/>
        </p:nvPicPr>
        <p:blipFill rotWithShape="1">
          <a:blip r:embed="rId3">
            <a:alphaModFix amt="20000"/>
          </a:blip>
          <a:srcRect/>
          <a:stretch/>
        </p:blipFill>
        <p:spPr>
          <a:xfrm>
            <a:off x="257287" y="994291"/>
            <a:ext cx="8886713" cy="5863709"/>
          </a:xfrm>
          <a:prstGeom prst="rect">
            <a:avLst/>
          </a:prstGeom>
          <a:noFill/>
          <a:ln>
            <a:noFill/>
          </a:ln>
        </p:spPr>
      </p:pic>
      <p:sp>
        <p:nvSpPr>
          <p:cNvPr id="442" name="Google Shape;442;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43" name="Google Shape;443;p34" title="Banner: Soil Temperature"/>
          <p:cNvPicPr preferRelativeResize="0"/>
          <p:nvPr/>
        </p:nvPicPr>
        <p:blipFill rotWithShape="1">
          <a:blip r:embed="rId4">
            <a:alphaModFix/>
          </a:blip>
          <a:srcRect/>
          <a:stretch/>
        </p:blipFill>
        <p:spPr>
          <a:xfrm>
            <a:off x="1204587" y="-1"/>
            <a:ext cx="7952859" cy="999103"/>
          </a:xfrm>
          <a:prstGeom prst="rect">
            <a:avLst/>
          </a:prstGeom>
          <a:noFill/>
          <a:ln>
            <a:noFill/>
          </a:ln>
        </p:spPr>
      </p:pic>
      <p:pic>
        <p:nvPicPr>
          <p:cNvPr id="444" name="Google Shape;444;p34" descr="Menu: Visualizing soil temperature data"/>
          <p:cNvPicPr preferRelativeResize="0"/>
          <p:nvPr/>
        </p:nvPicPr>
        <p:blipFill rotWithShape="1">
          <a:blip r:embed="rId5">
            <a:alphaModFix/>
          </a:blip>
          <a:srcRect/>
          <a:stretch/>
        </p:blipFill>
        <p:spPr>
          <a:xfrm>
            <a:off x="0" y="0"/>
            <a:ext cx="1239714" cy="6858000"/>
          </a:xfrm>
          <a:prstGeom prst="rect">
            <a:avLst/>
          </a:prstGeom>
          <a:noFill/>
          <a:ln>
            <a:noFill/>
          </a:ln>
        </p:spPr>
      </p:pic>
      <p:sp>
        <p:nvSpPr>
          <p:cNvPr id="445" name="Google Shape;445;p34"/>
          <p:cNvSpPr txBox="1">
            <a:spLocks noGrp="1"/>
          </p:cNvSpPr>
          <p:nvPr>
            <p:ph type="title"/>
          </p:nvPr>
        </p:nvSpPr>
        <p:spPr>
          <a:xfrm>
            <a:off x="1264023" y="1071338"/>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000" b="1" dirty="0">
                <a:latin typeface="Calibri"/>
                <a:ea typeface="Calibri"/>
                <a:cs typeface="Calibri"/>
                <a:sym typeface="Calibri"/>
              </a:rPr>
              <a:t>Please provide us with feedback about this module. This is a community project and we welcome your comments, suggestions and edits! </a:t>
            </a:r>
            <a:br>
              <a:rPr lang="en-US" sz="2000" b="1" dirty="0">
                <a:latin typeface="Calibri"/>
                <a:ea typeface="Calibri"/>
                <a:cs typeface="Calibri"/>
                <a:sym typeface="Calibri"/>
              </a:rPr>
            </a:br>
            <a:br>
              <a:rPr lang="en-US" sz="2000" b="1" dirty="0">
                <a:latin typeface="Calibri"/>
                <a:ea typeface="Calibri"/>
                <a:cs typeface="Calibri"/>
                <a:sym typeface="Calibri"/>
              </a:rPr>
            </a:br>
            <a:r>
              <a:rPr lang="en-US" sz="2000" b="1" dirty="0">
                <a:latin typeface="Calibri"/>
                <a:ea typeface="Calibri"/>
                <a:cs typeface="Calibri"/>
                <a:sym typeface="Calibri"/>
              </a:rPr>
              <a:t>Questions after reviewing this module? Contact GLOBE: </a:t>
            </a:r>
            <a:r>
              <a:rPr lang="en-US" sz="2000" b="1" u="sng" dirty="0">
                <a:solidFill>
                  <a:schemeClr val="hlink"/>
                </a:solidFill>
                <a:hlinkClick r:id="rId6"/>
              </a:rPr>
              <a:t>help@nasaglobe.org</a:t>
            </a:r>
            <a:br>
              <a:rPr lang="en-US" sz="2000" b="1" i="1" dirty="0"/>
            </a:br>
            <a:endParaRPr sz="2000" b="1" dirty="0">
              <a:latin typeface="Calibri"/>
              <a:ea typeface="Calibri"/>
              <a:cs typeface="Calibri"/>
              <a:sym typeface="Calibri"/>
            </a:endParaRPr>
          </a:p>
        </p:txBody>
      </p:sp>
      <p:sp>
        <p:nvSpPr>
          <p:cNvPr id="446" name="Google Shape;446;p34"/>
          <p:cNvSpPr txBox="1">
            <a:spLocks noGrp="1"/>
          </p:cNvSpPr>
          <p:nvPr>
            <p:ph type="body" idx="1"/>
          </p:nvPr>
        </p:nvSpPr>
        <p:spPr>
          <a:xfrm>
            <a:off x="1264023" y="2246710"/>
            <a:ext cx="7425395" cy="324642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400"/>
              <a:buNone/>
            </a:pPr>
            <a:r>
              <a:rPr lang="en-US" sz="2400" b="1" dirty="0"/>
              <a:t>Credits </a:t>
            </a:r>
            <a:endParaRPr dirty="0"/>
          </a:p>
          <a:p>
            <a:pPr marL="0" lvl="0" indent="0" algn="l" rtl="0">
              <a:lnSpc>
                <a:spcPct val="90000"/>
              </a:lnSpc>
              <a:spcBef>
                <a:spcPts val="1000"/>
              </a:spcBef>
              <a:spcAft>
                <a:spcPts val="0"/>
              </a:spcAft>
              <a:buClr>
                <a:schemeClr val="dk1"/>
              </a:buClr>
              <a:buSzPts val="1800"/>
              <a:buNone/>
            </a:pPr>
            <a:r>
              <a:rPr lang="en-US" sz="1800" b="1" dirty="0"/>
              <a:t>Slides: </a:t>
            </a:r>
            <a:r>
              <a:rPr lang="en-US" sz="1800" dirty="0"/>
              <a:t>Izolda Trachtenberg, Dixon Butler, </a:t>
            </a:r>
            <a:r>
              <a:rPr lang="en-US" sz="1800" dirty="0" err="1"/>
              <a:t>Russanne</a:t>
            </a:r>
            <a:r>
              <a:rPr lang="en-US" sz="1800" dirty="0"/>
              <a:t> Low</a:t>
            </a:r>
            <a:endParaRPr dirty="0"/>
          </a:p>
          <a:p>
            <a:pPr marL="0" lvl="0" indent="0" algn="l" rtl="0">
              <a:lnSpc>
                <a:spcPct val="90000"/>
              </a:lnSpc>
              <a:spcBef>
                <a:spcPts val="1000"/>
              </a:spcBef>
              <a:spcAft>
                <a:spcPts val="0"/>
              </a:spcAft>
              <a:buClr>
                <a:schemeClr val="dk1"/>
              </a:buClr>
              <a:buSzPts val="1800"/>
              <a:buNone/>
            </a:pPr>
            <a:r>
              <a:rPr lang="en-US" sz="1800" b="1" dirty="0"/>
              <a:t>Photographs: </a:t>
            </a:r>
            <a:r>
              <a:rPr lang="en-US" sz="1800" dirty="0"/>
              <a:t>Izolda Trachtenberg</a:t>
            </a:r>
            <a:endParaRPr dirty="0"/>
          </a:p>
          <a:p>
            <a:pPr marL="0" lvl="0" indent="0" algn="l" rtl="0">
              <a:lnSpc>
                <a:spcPct val="90000"/>
              </a:lnSpc>
              <a:spcBef>
                <a:spcPts val="1000"/>
              </a:spcBef>
              <a:spcAft>
                <a:spcPts val="0"/>
              </a:spcAft>
              <a:buClr>
                <a:schemeClr val="dk1"/>
              </a:buClr>
              <a:buSzPts val="1800"/>
              <a:buNone/>
            </a:pPr>
            <a:r>
              <a:rPr lang="en-US" sz="1800" b="1" i="1" dirty="0"/>
              <a:t>Cover Art: </a:t>
            </a:r>
            <a:r>
              <a:rPr lang="en-US" sz="1800" dirty="0"/>
              <a:t>Jenn Glaser, </a:t>
            </a:r>
            <a:r>
              <a:rPr lang="en-US" sz="1800" i="1" dirty="0" err="1"/>
              <a:t>ScribeArts</a:t>
            </a:r>
            <a:endParaRPr dirty="0"/>
          </a:p>
          <a:p>
            <a:pPr marL="0" lvl="0" indent="0" algn="l" rtl="0">
              <a:lnSpc>
                <a:spcPct val="90000"/>
              </a:lnSpc>
              <a:spcBef>
                <a:spcPts val="1000"/>
              </a:spcBef>
              <a:spcAft>
                <a:spcPts val="0"/>
              </a:spcAft>
              <a:buClr>
                <a:schemeClr val="dk1"/>
              </a:buClr>
              <a:buSzPts val="2400"/>
              <a:buNone/>
            </a:pPr>
            <a:r>
              <a:rPr lang="en-US" sz="2400" b="1" dirty="0"/>
              <a:t>More Information</a:t>
            </a:r>
            <a:r>
              <a:rPr lang="en-US" sz="1800" b="1" dirty="0"/>
              <a:t>:</a:t>
            </a:r>
            <a:endParaRPr dirty="0"/>
          </a:p>
          <a:p>
            <a:pPr marL="0" lvl="0" indent="0" algn="l" rtl="0">
              <a:lnSpc>
                <a:spcPct val="90000"/>
              </a:lnSpc>
              <a:spcBef>
                <a:spcPts val="1000"/>
              </a:spcBef>
              <a:spcAft>
                <a:spcPts val="0"/>
              </a:spcAft>
              <a:buClr>
                <a:schemeClr val="dk1"/>
              </a:buClr>
              <a:buSzPts val="1800"/>
              <a:buNone/>
            </a:pPr>
            <a:r>
              <a:rPr lang="en-US" sz="1800" u="sng" dirty="0">
                <a:solidFill>
                  <a:schemeClr val="hlink"/>
                </a:solidFill>
                <a:hlinkClick r:id="rId7"/>
              </a:rPr>
              <a:t>GLOBE Program</a:t>
            </a:r>
            <a:endParaRPr sz="1800" dirty="0"/>
          </a:p>
          <a:p>
            <a:pPr marL="0" lvl="0" indent="0" algn="l" rtl="0">
              <a:lnSpc>
                <a:spcPct val="90000"/>
              </a:lnSpc>
              <a:spcBef>
                <a:spcPts val="1000"/>
              </a:spcBef>
              <a:spcAft>
                <a:spcPts val="0"/>
              </a:spcAft>
              <a:buClr>
                <a:schemeClr val="dk1"/>
              </a:buClr>
              <a:buSzPts val="1800"/>
              <a:buNone/>
            </a:pPr>
            <a:r>
              <a:rPr lang="en-US" sz="1800" u="sng" dirty="0">
                <a:solidFill>
                  <a:schemeClr val="hlink"/>
                </a:solidFill>
                <a:hlinkClick r:id="rId8"/>
              </a:rPr>
              <a:t>NASA Earth Science </a:t>
            </a:r>
            <a:endParaRPr sz="1800" dirty="0"/>
          </a:p>
          <a:p>
            <a:pPr marL="0" lvl="0" indent="0" algn="l" rtl="0">
              <a:lnSpc>
                <a:spcPct val="90000"/>
              </a:lnSpc>
              <a:spcBef>
                <a:spcPts val="1000"/>
              </a:spcBef>
              <a:spcAft>
                <a:spcPts val="0"/>
              </a:spcAft>
              <a:buClr>
                <a:schemeClr val="dk1"/>
              </a:buClr>
              <a:buSzPts val="1800"/>
              <a:buNone/>
            </a:pPr>
            <a:r>
              <a:rPr lang="en-US" sz="1800" u="sng" dirty="0">
                <a:solidFill>
                  <a:schemeClr val="hlink"/>
                </a:solidFill>
                <a:hlinkClick r:id="rId9"/>
              </a:rPr>
              <a:t>NASA Global Climate Change: Vital Signs of the Planet</a:t>
            </a:r>
            <a:endParaRPr sz="1800" dirty="0"/>
          </a:p>
          <a:p>
            <a:pPr marL="0" lvl="0" indent="0" algn="l" rtl="0">
              <a:lnSpc>
                <a:spcPct val="90000"/>
              </a:lnSpc>
              <a:spcBef>
                <a:spcPts val="1000"/>
              </a:spcBef>
              <a:spcAft>
                <a:spcPts val="0"/>
              </a:spcAft>
              <a:buClr>
                <a:schemeClr val="dk1"/>
              </a:buClr>
              <a:buSzPts val="1800"/>
              <a:buNone/>
            </a:pPr>
            <a:r>
              <a:rPr lang="en-US" sz="1800" dirty="0"/>
              <a:t>The GLOBE Program is sponsored by these organizations:</a:t>
            </a:r>
            <a:endParaRPr sz="1400" dirty="0"/>
          </a:p>
          <a:p>
            <a:pPr marL="0" lvl="0" indent="0" algn="l" rtl="0">
              <a:lnSpc>
                <a:spcPct val="90000"/>
              </a:lnSpc>
              <a:spcBef>
                <a:spcPts val="1000"/>
              </a:spcBef>
              <a:spcAft>
                <a:spcPts val="0"/>
              </a:spcAft>
              <a:buClr>
                <a:srgbClr val="000000"/>
              </a:buClr>
              <a:buSzPts val="1400"/>
              <a:buNone/>
            </a:pPr>
            <a:endParaRPr sz="1400" b="1" dirty="0"/>
          </a:p>
        </p:txBody>
      </p:sp>
      <p:pic>
        <p:nvPicPr>
          <p:cNvPr id="447" name="Google Shape;447;p34" descr="Logos for NASA, NOAA, NSF and the U.S. Department of State."/>
          <p:cNvPicPr preferRelativeResize="0">
            <a:picLocks noGrp="1"/>
          </p:cNvPicPr>
          <p:nvPr>
            <p:ph type="body" idx="2"/>
          </p:nvPr>
        </p:nvPicPr>
        <p:blipFill rotWithShape="1">
          <a:blip r:embed="rId10">
            <a:alphaModFix/>
          </a:blip>
          <a:srcRect/>
          <a:stretch/>
        </p:blipFill>
        <p:spPr>
          <a:xfrm>
            <a:off x="3747470" y="5493134"/>
            <a:ext cx="2458500" cy="514500"/>
          </a:xfrm>
          <a:prstGeom prst="rect">
            <a:avLst/>
          </a:prstGeom>
          <a:noFill/>
          <a:ln>
            <a:noFill/>
          </a:ln>
        </p:spPr>
      </p:pic>
      <p:sp>
        <p:nvSpPr>
          <p:cNvPr id="3" name="TextBox 2">
            <a:extLst>
              <a:ext uri="{FF2B5EF4-FFF2-40B4-BE49-F238E27FC236}">
                <a16:creationId xmlns:a16="http://schemas.microsoft.com/office/drawing/2014/main" id="{EAD5355C-586A-487A-1DC8-4F3D7FF97421}"/>
              </a:ext>
            </a:extLst>
          </p:cNvPr>
          <p:cNvSpPr txBox="1"/>
          <p:nvPr/>
        </p:nvSpPr>
        <p:spPr>
          <a:xfrm>
            <a:off x="1342913" y="6047025"/>
            <a:ext cx="6756058" cy="577081"/>
          </a:xfrm>
          <a:prstGeom prst="rect">
            <a:avLst/>
          </a:prstGeom>
          <a:noFill/>
        </p:spPr>
        <p:txBody>
          <a:bodyPr wrap="square">
            <a:spAutoFit/>
          </a:bodyPr>
          <a:lstStyle/>
          <a:p>
            <a:pPr marL="0" indent="0">
              <a:buSzPts val="1600"/>
              <a:buNone/>
            </a:pPr>
            <a:r>
              <a:rPr lang="en-US" sz="1050" i="1" dirty="0">
                <a:solidFill>
                  <a:srgbClr val="000000"/>
                </a:solidFill>
              </a:rPr>
              <a:t>November 2025. GLOBE Implementation Office: </a:t>
            </a:r>
            <a:r>
              <a:rPr lang="en-US" sz="1050" i="1" dirty="0"/>
              <a:t>Science, Training, Education, and Public Engagement Team.</a:t>
            </a:r>
            <a:br>
              <a:rPr lang="en-US" sz="1050" i="1" dirty="0">
                <a:solidFill>
                  <a:srgbClr val="000000"/>
                </a:solidFill>
              </a:rPr>
            </a:br>
            <a:r>
              <a:rPr lang="en-US" sz="1050" i="1" dirty="0">
                <a:solidFill>
                  <a:srgbClr val="000000"/>
                </a:solidFill>
              </a:rPr>
              <a:t>If you edit and modify this slide set for use for educational purposes,  please note “modified by (and your name and date)” on this page. Thank you.</a:t>
            </a: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7" name="Google Shape;117;p4" title="Banner: Soil Temperature"/>
          <p:cNvPicPr preferRelativeResize="0">
            <a:picLocks noGrp="1"/>
          </p:cNvPicPr>
          <p:nvPr>
            <p:ph type="body" idx="1"/>
          </p:nvPr>
        </p:nvPicPr>
        <p:blipFill rotWithShape="1">
          <a:blip r:embed="rId3">
            <a:alphaModFix/>
          </a:blip>
          <a:srcRect/>
          <a:stretch/>
        </p:blipFill>
        <p:spPr>
          <a:xfrm>
            <a:off x="1272784" y="0"/>
            <a:ext cx="7871216" cy="988846"/>
          </a:xfrm>
          <a:prstGeom prst="rect">
            <a:avLst/>
          </a:prstGeom>
          <a:noFill/>
          <a:ln>
            <a:noFill/>
          </a:ln>
        </p:spPr>
      </p:pic>
      <p:pic>
        <p:nvPicPr>
          <p:cNvPr id="118" name="Google Shape;118;p4" descr="Menu: Why measure soil temperature?"/>
          <p:cNvPicPr preferRelativeResize="0">
            <a:picLocks noGrp="1"/>
          </p:cNvPicPr>
          <p:nvPr>
            <p:ph type="body" idx="2"/>
          </p:nvPr>
        </p:nvPicPr>
        <p:blipFill rotWithShape="1">
          <a:blip r:embed="rId4">
            <a:alphaModFix/>
          </a:blip>
          <a:srcRect/>
          <a:stretch/>
        </p:blipFill>
        <p:spPr>
          <a:xfrm>
            <a:off x="13447" y="0"/>
            <a:ext cx="1290918" cy="6858000"/>
          </a:xfrm>
          <a:prstGeom prst="rect">
            <a:avLst/>
          </a:prstGeom>
          <a:noFill/>
          <a:ln>
            <a:noFill/>
          </a:ln>
        </p:spPr>
      </p:pic>
      <p:sp>
        <p:nvSpPr>
          <p:cNvPr id="119" name="Google Shape;119;p4"/>
          <p:cNvSpPr txBox="1">
            <a:spLocks noGrp="1"/>
          </p:cNvSpPr>
          <p:nvPr>
            <p:ph type="title"/>
          </p:nvPr>
        </p:nvSpPr>
        <p:spPr>
          <a:xfrm>
            <a:off x="1595503" y="6557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b="1"/>
              <a:t>Soil Temperature is Linked to Air Temperature</a:t>
            </a:r>
            <a:endParaRPr/>
          </a:p>
        </p:txBody>
      </p:sp>
      <p:sp>
        <p:nvSpPr>
          <p:cNvPr id="120" name="Google Shape;120;p4"/>
          <p:cNvSpPr txBox="1"/>
          <p:nvPr/>
        </p:nvSpPr>
        <p:spPr>
          <a:xfrm>
            <a:off x="1595503" y="3595373"/>
            <a:ext cx="7257358" cy="3047043"/>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93000"/>
              </a:lnSpc>
              <a:spcBef>
                <a:spcPts val="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ct val="100000"/>
              <a:buFont typeface="Arial"/>
              <a:buNone/>
            </a:pPr>
            <a:r>
              <a:rPr lang="en-US" sz="2000" b="0" i="0" u="none" strike="noStrike" cap="none">
                <a:solidFill>
                  <a:srgbClr val="000000"/>
                </a:solidFill>
                <a:latin typeface="Calibri"/>
                <a:ea typeface="Calibri"/>
                <a:cs typeface="Calibri"/>
                <a:sym typeface="Calibri"/>
              </a:rPr>
              <a:t>The temperature of soil is directly linked to the temperature of the atmosphere because solar energy is primarily absorbed at Earth’s surface.</a:t>
            </a:r>
            <a:endParaRPr/>
          </a:p>
          <a:p>
            <a:pPr marL="0" marR="0" lvl="0" indent="0" algn="l" rtl="0">
              <a:lnSpc>
                <a:spcPct val="93000"/>
              </a:lnSpc>
              <a:spcBef>
                <a:spcPts val="1000"/>
              </a:spcBef>
              <a:spcAft>
                <a:spcPts val="0"/>
              </a:spcAft>
              <a:buClr>
                <a:schemeClr val="dk1"/>
              </a:buClr>
              <a:buSzPct val="100000"/>
              <a:buFont typeface="Arial"/>
              <a:buNone/>
            </a:pPr>
            <a:endParaRPr sz="105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ct val="100000"/>
              <a:buFont typeface="Arial"/>
              <a:buNone/>
            </a:pPr>
            <a:r>
              <a:rPr lang="en-US" sz="2000" b="0" i="0" u="none" strike="noStrike" cap="none">
                <a:solidFill>
                  <a:srgbClr val="000000"/>
                </a:solidFill>
                <a:latin typeface="Calibri"/>
                <a:ea typeface="Calibri"/>
                <a:cs typeface="Calibri"/>
                <a:sym typeface="Calibri"/>
              </a:rPr>
              <a:t>Soil is an insulator for heat flowing between the surface and the solid earth. </a:t>
            </a:r>
            <a:endParaRPr/>
          </a:p>
          <a:p>
            <a:pPr marL="0" marR="0" lvl="0" indent="0" algn="l" rtl="0">
              <a:lnSpc>
                <a:spcPct val="93000"/>
              </a:lnSpc>
              <a:spcBef>
                <a:spcPts val="1000"/>
              </a:spcBef>
              <a:spcAft>
                <a:spcPts val="0"/>
              </a:spcAft>
              <a:buClr>
                <a:schemeClr val="dk1"/>
              </a:buClr>
              <a:buSzPct val="100000"/>
              <a:buFont typeface="Arial"/>
              <a:buNone/>
            </a:pPr>
            <a:endParaRPr sz="105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ct val="100000"/>
              <a:buFont typeface="Arial"/>
              <a:buNone/>
            </a:pPr>
            <a:r>
              <a:rPr lang="en-US" sz="2000" b="0" i="0" u="none" strike="noStrike" cap="none">
                <a:solidFill>
                  <a:srgbClr val="000000"/>
                </a:solidFill>
                <a:latin typeface="Calibri"/>
                <a:ea typeface="Calibri"/>
                <a:cs typeface="Calibri"/>
                <a:sym typeface="Calibri"/>
              </a:rPr>
              <a:t>Soil and rocks have greater heat capacity (heat capacity is </a:t>
            </a:r>
            <a:r>
              <a:rPr lang="en-US" sz="2000" b="0" i="0" u="none" strike="noStrike" cap="none">
                <a:solidFill>
                  <a:schemeClr val="dk1"/>
                </a:solidFill>
                <a:latin typeface="Calibri"/>
                <a:ea typeface="Calibri"/>
                <a:cs typeface="Calibri"/>
                <a:sym typeface="Calibri"/>
              </a:rPr>
              <a:t>the number of heat units needed to raise the temperature of a body by one degree Celsius) </a:t>
            </a:r>
            <a:r>
              <a:rPr lang="en-US" sz="2000" b="0" i="0" u="none" strike="noStrike" cap="none">
                <a:solidFill>
                  <a:srgbClr val="000000"/>
                </a:solidFill>
                <a:latin typeface="Calibri"/>
                <a:ea typeface="Calibri"/>
                <a:cs typeface="Calibri"/>
                <a:sym typeface="Calibri"/>
              </a:rPr>
              <a:t>than air, so soil temperatures are often cooler than the air in the summer and warmer than the air in the winter. </a:t>
            </a:r>
            <a:endParaRPr/>
          </a:p>
          <a:p>
            <a:pPr marL="0" marR="0" lvl="0" indent="0" algn="l" rtl="0">
              <a:lnSpc>
                <a:spcPct val="93000"/>
              </a:lnSpc>
              <a:spcBef>
                <a:spcPts val="1000"/>
              </a:spcBef>
              <a:spcAft>
                <a:spcPts val="0"/>
              </a:spcAft>
              <a:buClr>
                <a:schemeClr val="dk1"/>
              </a:buClr>
              <a:buSzPct val="100000"/>
              <a:buFont typeface="Arial"/>
              <a:buNone/>
            </a:pPr>
            <a:endParaRPr sz="105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ct val="100000"/>
              <a:buFont typeface="Arial"/>
              <a:buNone/>
            </a:pPr>
            <a:r>
              <a:rPr lang="en-US" sz="2000" b="0" i="0" u="none" strike="noStrike" cap="none">
                <a:solidFill>
                  <a:srgbClr val="000000"/>
                </a:solidFill>
                <a:latin typeface="Calibri"/>
                <a:ea typeface="Calibri"/>
                <a:cs typeface="Calibri"/>
                <a:sym typeface="Calibri"/>
              </a:rPr>
              <a:t>Soil temperatures can range from over </a:t>
            </a:r>
            <a:r>
              <a:rPr lang="en-US" sz="2000">
                <a:latin typeface="Calibri"/>
                <a:ea typeface="Calibri"/>
                <a:cs typeface="Calibri"/>
                <a:sym typeface="Calibri"/>
              </a:rPr>
              <a:t>9</a:t>
            </a:r>
            <a:r>
              <a:rPr lang="en-US" sz="2000" b="0" i="0" u="none" strike="noStrike" cap="none">
                <a:solidFill>
                  <a:srgbClr val="000000"/>
                </a:solidFill>
                <a:latin typeface="Calibri"/>
                <a:ea typeface="Calibri"/>
                <a:cs typeface="Calibri"/>
                <a:sym typeface="Calibri"/>
              </a:rPr>
              <a:t>0 ̊ C for desert soils in direct sunlight (far warmer than the maximum air temperature) to values below freezing in the winter.</a:t>
            </a:r>
            <a:endParaRPr/>
          </a:p>
        </p:txBody>
      </p:sp>
      <p:pic>
        <p:nvPicPr>
          <p:cNvPr id="121" name="Google Shape;121;p4" descr="Photograph of landscape of sand and rock in a desert."/>
          <p:cNvPicPr preferRelativeResize="0"/>
          <p:nvPr/>
        </p:nvPicPr>
        <p:blipFill rotWithShape="1">
          <a:blip r:embed="rId5">
            <a:alphaModFix/>
          </a:blip>
          <a:srcRect/>
          <a:stretch/>
        </p:blipFill>
        <p:spPr>
          <a:xfrm>
            <a:off x="1743710" y="1737449"/>
            <a:ext cx="2922588" cy="1944463"/>
          </a:xfrm>
          <a:prstGeom prst="rect">
            <a:avLst/>
          </a:prstGeom>
          <a:noFill/>
          <a:ln>
            <a:noFill/>
          </a:ln>
        </p:spPr>
      </p:pic>
      <p:sp>
        <p:nvSpPr>
          <p:cNvPr id="122" name="Google Shape;122;p4"/>
          <p:cNvSpPr txBox="1"/>
          <p:nvPr/>
        </p:nvSpPr>
        <p:spPr>
          <a:xfrm>
            <a:off x="1759324" y="3693884"/>
            <a:ext cx="2317750" cy="198437"/>
          </a:xfrm>
          <a:prstGeom prst="rect">
            <a:avLst/>
          </a:prstGeom>
          <a:noFill/>
          <a:ln>
            <a:noFill/>
          </a:ln>
        </p:spPr>
        <p:txBody>
          <a:bodyPr spcFirstLastPara="1" wrap="square" lIns="90000" tIns="45000" rIns="90000" bIns="45000" anchor="t" anchorCtr="0">
            <a:noAutofit/>
          </a:bodyPr>
          <a:lstStyle/>
          <a:p>
            <a:pPr marL="0" marR="0" lvl="0" indent="0" algn="l" rtl="0">
              <a:lnSpc>
                <a:spcPct val="93000"/>
              </a:lnSpc>
              <a:spcBef>
                <a:spcPts val="0"/>
              </a:spcBef>
              <a:spcAft>
                <a:spcPts val="0"/>
              </a:spcAft>
              <a:buNone/>
            </a:pPr>
            <a:r>
              <a:rPr lang="en-US" sz="800" b="0" i="0" u="none" strike="noStrike" cap="none">
                <a:solidFill>
                  <a:srgbClr val="000000"/>
                </a:solidFill>
                <a:latin typeface="Arial"/>
                <a:ea typeface="Arial"/>
                <a:cs typeface="Arial"/>
                <a:sym typeface="Arial"/>
              </a:rPr>
              <a:t>http://creativecommons.org/licenses/by/2.5/</a:t>
            </a:r>
            <a:endParaRPr/>
          </a:p>
        </p:txBody>
      </p:sp>
      <p:pic>
        <p:nvPicPr>
          <p:cNvPr id="123" name="Google Shape;123;p4" descr="Photograph of a forest right after a snowfall. "/>
          <p:cNvPicPr preferRelativeResize="0"/>
          <p:nvPr/>
        </p:nvPicPr>
        <p:blipFill rotWithShape="1">
          <a:blip r:embed="rId6">
            <a:alphaModFix/>
          </a:blip>
          <a:srcRect/>
          <a:stretch/>
        </p:blipFill>
        <p:spPr>
          <a:xfrm>
            <a:off x="5206367" y="1773827"/>
            <a:ext cx="2470710" cy="1898329"/>
          </a:xfrm>
          <a:prstGeom prst="rect">
            <a:avLst/>
          </a:prstGeom>
          <a:noFill/>
          <a:ln>
            <a:noFill/>
          </a:ln>
        </p:spPr>
      </p:pic>
      <p:sp>
        <p:nvSpPr>
          <p:cNvPr id="124" name="Google Shape;124;p4"/>
          <p:cNvSpPr txBox="1"/>
          <p:nvPr/>
        </p:nvSpPr>
        <p:spPr>
          <a:xfrm>
            <a:off x="5171916" y="3711738"/>
            <a:ext cx="2570163" cy="198438"/>
          </a:xfrm>
          <a:prstGeom prst="rect">
            <a:avLst/>
          </a:prstGeom>
          <a:noFill/>
          <a:ln>
            <a:noFill/>
          </a:ln>
        </p:spPr>
        <p:txBody>
          <a:bodyPr spcFirstLastPara="1" wrap="square" lIns="90000" tIns="45000" rIns="90000" bIns="45000" anchor="t" anchorCtr="0">
            <a:noAutofit/>
          </a:bodyPr>
          <a:lstStyle/>
          <a:p>
            <a:pPr marL="0" marR="0" lvl="0" indent="0" algn="ctr" rtl="0">
              <a:lnSpc>
                <a:spcPct val="93000"/>
              </a:lnSpc>
              <a:spcBef>
                <a:spcPts val="0"/>
              </a:spcBef>
              <a:spcAft>
                <a:spcPts val="0"/>
              </a:spcAft>
              <a:buNone/>
            </a:pPr>
            <a:r>
              <a:rPr lang="en-US" sz="800" b="0" i="0" u="none" strike="noStrike" cap="none">
                <a:solidFill>
                  <a:srgbClr val="000000"/>
                </a:solidFill>
                <a:latin typeface="Arial"/>
                <a:ea typeface="Arial"/>
                <a:cs typeface="Arial"/>
                <a:sym typeface="Arial"/>
              </a:rPr>
              <a:t>Other Images courtesy, Izolda Trakhtenberg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30" name="Google Shape;130;p5" title="Banner: Soil Temperature"/>
          <p:cNvPicPr preferRelativeResize="0">
            <a:picLocks noGrp="1"/>
          </p:cNvPicPr>
          <p:nvPr>
            <p:ph type="body" idx="1"/>
          </p:nvPr>
        </p:nvPicPr>
        <p:blipFill rotWithShape="1">
          <a:blip r:embed="rId3">
            <a:alphaModFix/>
          </a:blip>
          <a:srcRect/>
          <a:stretch/>
        </p:blipFill>
        <p:spPr>
          <a:xfrm>
            <a:off x="1272784" y="0"/>
            <a:ext cx="7871216" cy="988846"/>
          </a:xfrm>
          <a:prstGeom prst="rect">
            <a:avLst/>
          </a:prstGeom>
          <a:noFill/>
          <a:ln>
            <a:noFill/>
          </a:ln>
        </p:spPr>
      </p:pic>
      <p:pic>
        <p:nvPicPr>
          <p:cNvPr id="131" name="Google Shape;131;p5" descr="Menu: Why measure soil temperature?"/>
          <p:cNvPicPr preferRelativeResize="0">
            <a:picLocks noGrp="1"/>
          </p:cNvPicPr>
          <p:nvPr>
            <p:ph type="body" idx="2"/>
          </p:nvPr>
        </p:nvPicPr>
        <p:blipFill rotWithShape="1">
          <a:blip r:embed="rId4">
            <a:alphaModFix/>
          </a:blip>
          <a:srcRect/>
          <a:stretch/>
        </p:blipFill>
        <p:spPr>
          <a:xfrm>
            <a:off x="13447" y="0"/>
            <a:ext cx="1290918" cy="6858000"/>
          </a:xfrm>
          <a:prstGeom prst="rect">
            <a:avLst/>
          </a:prstGeom>
          <a:noFill/>
          <a:ln>
            <a:noFill/>
          </a:ln>
        </p:spPr>
      </p:pic>
      <p:sp>
        <p:nvSpPr>
          <p:cNvPr id="132" name="Google Shape;132;p5"/>
          <p:cNvSpPr txBox="1">
            <a:spLocks noGrp="1"/>
          </p:cNvSpPr>
          <p:nvPr>
            <p:ph type="title"/>
          </p:nvPr>
        </p:nvSpPr>
        <p:spPr>
          <a:xfrm>
            <a:off x="1595503" y="6557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b="1"/>
              <a:t>Soil Temperature</a:t>
            </a:r>
            <a:endParaRPr/>
          </a:p>
        </p:txBody>
      </p:sp>
      <p:sp>
        <p:nvSpPr>
          <p:cNvPr id="133" name="Google Shape;133;p5"/>
          <p:cNvSpPr txBox="1"/>
          <p:nvPr/>
        </p:nvSpPr>
        <p:spPr>
          <a:xfrm>
            <a:off x="1595503" y="4049694"/>
            <a:ext cx="7257358" cy="2741674"/>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93000"/>
              </a:lnSpc>
              <a:spcBef>
                <a:spcPts val="0"/>
              </a:spcBef>
              <a:spcAft>
                <a:spcPts val="0"/>
              </a:spcAft>
              <a:buClr>
                <a:srgbClr val="000000"/>
              </a:buClr>
              <a:buSzPct val="100000"/>
              <a:buFont typeface="Arial"/>
              <a:buNone/>
            </a:pPr>
            <a:r>
              <a:rPr lang="en-US" sz="2000" b="0" i="0" u="none" strike="noStrike" cap="none">
                <a:solidFill>
                  <a:srgbClr val="000000"/>
                </a:solidFill>
                <a:latin typeface="Calibri"/>
                <a:ea typeface="Calibri"/>
                <a:cs typeface="Calibri"/>
                <a:sym typeface="Calibri"/>
              </a:rPr>
              <a:t>Soil temperature has a significant effect on the budding and growth rates of plants as well as leaf fall and decomposition. </a:t>
            </a:r>
            <a:endParaRPr/>
          </a:p>
          <a:p>
            <a:pPr marL="0" marR="0" lvl="0" indent="0" algn="l" rtl="0">
              <a:lnSpc>
                <a:spcPct val="93000"/>
              </a:lnSpc>
              <a:spcBef>
                <a:spcPts val="10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ct val="100000"/>
              <a:buFont typeface="Arial"/>
              <a:buNone/>
            </a:pPr>
            <a:r>
              <a:rPr lang="en-US" sz="2000" b="0" i="0" u="none" strike="noStrike" cap="none">
                <a:solidFill>
                  <a:srgbClr val="000000"/>
                </a:solidFill>
                <a:latin typeface="Calibri"/>
                <a:ea typeface="Calibri"/>
                <a:cs typeface="Calibri"/>
                <a:sym typeface="Calibri"/>
              </a:rPr>
              <a:t>As soil temperature rises, it signals seeds that it is time to sprout. Farmers use soil temperature data, particularly at a depth of 10 cm, to predict when to plant crops.</a:t>
            </a:r>
            <a:endParaRPr/>
          </a:p>
          <a:p>
            <a:pPr marL="0" marR="0" lvl="0" indent="0" algn="l" rtl="0">
              <a:lnSpc>
                <a:spcPct val="93000"/>
              </a:lnSpc>
              <a:spcBef>
                <a:spcPts val="1000"/>
              </a:spcBef>
              <a:spcAft>
                <a:spcPts val="0"/>
              </a:spcAft>
              <a:buClr>
                <a:schemeClr val="dk1"/>
              </a:buClr>
              <a:buSzPct val="100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ct val="100000"/>
              <a:buFont typeface="Arial"/>
              <a:buNone/>
            </a:pPr>
            <a:r>
              <a:rPr lang="en-US" sz="2000" b="0" i="0" u="none" strike="noStrike" cap="none">
                <a:solidFill>
                  <a:srgbClr val="000000"/>
                </a:solidFill>
                <a:latin typeface="Calibri"/>
                <a:ea typeface="Calibri"/>
                <a:cs typeface="Calibri"/>
                <a:sym typeface="Calibri"/>
              </a:rPr>
              <a:t>A</a:t>
            </a:r>
            <a:r>
              <a:rPr lang="en-US" sz="2000">
                <a:latin typeface="Calibri"/>
                <a:ea typeface="Calibri"/>
                <a:cs typeface="Calibri"/>
                <a:sym typeface="Calibri"/>
              </a:rPr>
              <a:t>s</a:t>
            </a:r>
            <a:r>
              <a:rPr lang="en-US" sz="2000" b="0" i="0" u="none" strike="noStrike" cap="none">
                <a:solidFill>
                  <a:srgbClr val="000000"/>
                </a:solidFill>
                <a:latin typeface="Calibri"/>
                <a:ea typeface="Calibri"/>
                <a:cs typeface="Calibri"/>
                <a:sym typeface="Calibri"/>
              </a:rPr>
              <a:t> temperatures rise, chemical reactions speed up. Bacteria, worms, and fungi become more active  and this accelerates decomposition of organic materials. Extreme high temperatures </a:t>
            </a:r>
            <a:r>
              <a:rPr lang="en-US" sz="2000">
                <a:latin typeface="Calibri"/>
                <a:ea typeface="Calibri"/>
                <a:cs typeface="Calibri"/>
                <a:sym typeface="Calibri"/>
              </a:rPr>
              <a:t>can</a:t>
            </a:r>
            <a:r>
              <a:rPr lang="en-US" sz="2000" b="0" i="0" u="none" strike="noStrike" cap="none">
                <a:solidFill>
                  <a:srgbClr val="000000"/>
                </a:solidFill>
                <a:latin typeface="Calibri"/>
                <a:ea typeface="Calibri"/>
                <a:cs typeface="Calibri"/>
                <a:sym typeface="Calibri"/>
              </a:rPr>
              <a:t> effectively </a:t>
            </a:r>
            <a:r>
              <a:rPr lang="en-US" sz="2000">
                <a:latin typeface="Calibri"/>
                <a:ea typeface="Calibri"/>
                <a:cs typeface="Calibri"/>
                <a:sym typeface="Calibri"/>
              </a:rPr>
              <a:t>sterilize</a:t>
            </a:r>
            <a:r>
              <a:rPr lang="en-US" sz="2000" b="0" i="0" u="none" strike="noStrike" cap="none">
                <a:solidFill>
                  <a:srgbClr val="000000"/>
                </a:solidFill>
                <a:latin typeface="Calibri"/>
                <a:ea typeface="Calibri"/>
                <a:cs typeface="Calibri"/>
                <a:sym typeface="Calibri"/>
              </a:rPr>
              <a:t> soil.</a:t>
            </a:r>
            <a:endParaRPr/>
          </a:p>
        </p:txBody>
      </p:sp>
      <p:pic>
        <p:nvPicPr>
          <p:cNvPr id="134" name="Google Shape;134;p5" descr="Photograph of a wheat field. "/>
          <p:cNvPicPr preferRelativeResize="0"/>
          <p:nvPr/>
        </p:nvPicPr>
        <p:blipFill rotWithShape="1">
          <a:blip r:embed="rId5">
            <a:alphaModFix/>
          </a:blip>
          <a:srcRect/>
          <a:stretch/>
        </p:blipFill>
        <p:spPr>
          <a:xfrm>
            <a:off x="1948553" y="1589275"/>
            <a:ext cx="2631440" cy="1973580"/>
          </a:xfrm>
          <a:prstGeom prst="rect">
            <a:avLst/>
          </a:prstGeom>
          <a:noFill/>
          <a:ln>
            <a:noFill/>
          </a:ln>
        </p:spPr>
      </p:pic>
      <p:sp>
        <p:nvSpPr>
          <p:cNvPr id="135" name="Google Shape;135;p5"/>
          <p:cNvSpPr txBox="1"/>
          <p:nvPr/>
        </p:nvSpPr>
        <p:spPr>
          <a:xfrm>
            <a:off x="1948553" y="3682280"/>
            <a:ext cx="2317750" cy="198437"/>
          </a:xfrm>
          <a:prstGeom prst="rect">
            <a:avLst/>
          </a:prstGeom>
          <a:noFill/>
          <a:ln>
            <a:noFill/>
          </a:ln>
        </p:spPr>
        <p:txBody>
          <a:bodyPr spcFirstLastPara="1" wrap="square" lIns="90000" tIns="45000" rIns="90000" bIns="45000" anchor="t" anchorCtr="0">
            <a:noAutofit/>
          </a:bodyPr>
          <a:lstStyle/>
          <a:p>
            <a:pPr marL="0" marR="0" lvl="0" indent="0" algn="l" rtl="0">
              <a:lnSpc>
                <a:spcPct val="93000"/>
              </a:lnSpc>
              <a:spcBef>
                <a:spcPts val="0"/>
              </a:spcBef>
              <a:spcAft>
                <a:spcPts val="0"/>
              </a:spcAft>
              <a:buNone/>
            </a:pPr>
            <a:r>
              <a:rPr lang="en-US" sz="800" b="0" i="0" u="none" strike="noStrike" cap="none">
                <a:solidFill>
                  <a:srgbClr val="000000"/>
                </a:solidFill>
                <a:latin typeface="Arial"/>
                <a:ea typeface="Arial"/>
                <a:cs typeface="Arial"/>
                <a:sym typeface="Arial"/>
              </a:rPr>
              <a:t>http://creativecommons.org/licenses/by/2.5/</a:t>
            </a:r>
            <a:endParaRPr/>
          </a:p>
        </p:txBody>
      </p:sp>
      <p:pic>
        <p:nvPicPr>
          <p:cNvPr id="136" name="Google Shape;136;p5" descr="Photograph of flowers/"/>
          <p:cNvPicPr preferRelativeResize="0"/>
          <p:nvPr/>
        </p:nvPicPr>
        <p:blipFill rotWithShape="1">
          <a:blip r:embed="rId6">
            <a:alphaModFix/>
          </a:blip>
          <a:srcRect/>
          <a:stretch/>
        </p:blipFill>
        <p:spPr>
          <a:xfrm>
            <a:off x="5224182" y="1589275"/>
            <a:ext cx="3004834" cy="2028263"/>
          </a:xfrm>
          <a:prstGeom prst="rect">
            <a:avLst/>
          </a:prstGeom>
          <a:noFill/>
          <a:ln>
            <a:noFill/>
          </a:ln>
        </p:spPr>
      </p:pic>
      <p:sp>
        <p:nvSpPr>
          <p:cNvPr id="137" name="Google Shape;137;p5"/>
          <p:cNvSpPr txBox="1"/>
          <p:nvPr/>
        </p:nvSpPr>
        <p:spPr>
          <a:xfrm>
            <a:off x="5171916" y="3711738"/>
            <a:ext cx="2570163" cy="198438"/>
          </a:xfrm>
          <a:prstGeom prst="rect">
            <a:avLst/>
          </a:prstGeom>
          <a:noFill/>
          <a:ln>
            <a:noFill/>
          </a:ln>
        </p:spPr>
        <p:txBody>
          <a:bodyPr spcFirstLastPara="1" wrap="square" lIns="90000" tIns="45000" rIns="90000" bIns="45000" anchor="t" anchorCtr="0">
            <a:noAutofit/>
          </a:bodyPr>
          <a:lstStyle/>
          <a:p>
            <a:pPr marL="0" marR="0" lvl="0" indent="0" algn="ctr" rtl="0">
              <a:lnSpc>
                <a:spcPct val="93000"/>
              </a:lnSpc>
              <a:spcBef>
                <a:spcPts val="0"/>
              </a:spcBef>
              <a:spcAft>
                <a:spcPts val="0"/>
              </a:spcAft>
              <a:buNone/>
            </a:pPr>
            <a:r>
              <a:rPr lang="en-US" sz="800" b="0" i="0" u="none" strike="noStrike" cap="none">
                <a:solidFill>
                  <a:srgbClr val="000000"/>
                </a:solidFill>
                <a:latin typeface="Arial"/>
                <a:ea typeface="Arial"/>
                <a:cs typeface="Arial"/>
                <a:sym typeface="Arial"/>
              </a:rPr>
              <a:t>Other Images courtesy, Izolda Trakhtenberg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43" name="Google Shape;143;p6"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144" name="Google Shape;144;p6" descr="Menu: When and Where to measure soil temperature"/>
          <p:cNvPicPr preferRelativeResize="0">
            <a:picLocks noGrp="1"/>
          </p:cNvPicPr>
          <p:nvPr>
            <p:ph type="body" idx="2"/>
          </p:nvPr>
        </p:nvPicPr>
        <p:blipFill rotWithShape="1">
          <a:blip r:embed="rId4">
            <a:alphaModFix/>
          </a:blip>
          <a:srcRect/>
          <a:stretch/>
        </p:blipFill>
        <p:spPr>
          <a:xfrm>
            <a:off x="-13447" y="0"/>
            <a:ext cx="1292468" cy="6858000"/>
          </a:xfrm>
          <a:prstGeom prst="rect">
            <a:avLst/>
          </a:prstGeom>
          <a:noFill/>
          <a:ln>
            <a:noFill/>
          </a:ln>
        </p:spPr>
      </p:pic>
      <p:sp>
        <p:nvSpPr>
          <p:cNvPr id="145" name="Google Shape;145;p6"/>
          <p:cNvSpPr txBox="1">
            <a:spLocks noGrp="1"/>
          </p:cNvSpPr>
          <p:nvPr>
            <p:ph type="title"/>
          </p:nvPr>
        </p:nvSpPr>
        <p:spPr>
          <a:xfrm>
            <a:off x="1442041" y="86881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400"/>
              <a:buFont typeface="Calibri"/>
              <a:buNone/>
            </a:pPr>
            <a:r>
              <a:rPr lang="en-US" sz="2400" b="1">
                <a:solidFill>
                  <a:srgbClr val="000000"/>
                </a:solidFill>
              </a:rPr>
              <a:t>Soil Temperature: Measurement Frequency and Location</a:t>
            </a:r>
            <a:br>
              <a:rPr lang="en-US" b="1">
                <a:solidFill>
                  <a:srgbClr val="000000"/>
                </a:solidFill>
              </a:rPr>
            </a:br>
            <a:endParaRPr/>
          </a:p>
        </p:txBody>
      </p:sp>
      <p:sp>
        <p:nvSpPr>
          <p:cNvPr id="146" name="Google Shape;146;p6"/>
          <p:cNvSpPr txBox="1"/>
          <p:nvPr/>
        </p:nvSpPr>
        <p:spPr>
          <a:xfrm>
            <a:off x="1442041" y="4423456"/>
            <a:ext cx="7247993"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3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Measure Soil Temperature at least weekly at approximately the same time of day each time.</a:t>
            </a:r>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Take data within 10 m of the atmosphere shelter or near the soil moisture site if you are taking either of those measurements.</a:t>
            </a:r>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GLOBE encourages you to take Soil Temperature measurements daily, if you can, and to conduct the Soil Temperature Diurnal Measurement Protocol every three months.</a:t>
            </a:r>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147" name="Google Shape;147;p6" descr="Illustration of atmosphere shelter with a 10 m diameter circle and a second illustration of a circular  sampling scheme with 2 samples taken along each of 8 radii and in the center."/>
          <p:cNvPicPr preferRelativeResize="0"/>
          <p:nvPr/>
        </p:nvPicPr>
        <p:blipFill rotWithShape="1">
          <a:blip r:embed="rId5">
            <a:alphaModFix/>
          </a:blip>
          <a:srcRect/>
          <a:stretch/>
        </p:blipFill>
        <p:spPr>
          <a:xfrm>
            <a:off x="1626084" y="1673525"/>
            <a:ext cx="6879906" cy="27499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53" name="Google Shape;153;p7" title="Banner: Soil Temperature"/>
          <p:cNvPicPr preferRelativeResize="0"/>
          <p:nvPr/>
        </p:nvPicPr>
        <p:blipFill rotWithShape="1">
          <a:blip r:embed="rId3">
            <a:alphaModFix/>
          </a:blip>
          <a:srcRect/>
          <a:stretch/>
        </p:blipFill>
        <p:spPr>
          <a:xfrm>
            <a:off x="1204587" y="-1"/>
            <a:ext cx="7952859" cy="999103"/>
          </a:xfrm>
          <a:prstGeom prst="rect">
            <a:avLst/>
          </a:prstGeom>
          <a:noFill/>
          <a:ln>
            <a:noFill/>
          </a:ln>
        </p:spPr>
      </p:pic>
      <p:pic>
        <p:nvPicPr>
          <p:cNvPr id="154" name="Google Shape;154;p7" descr="Menu: When and Where to measure soil temperature"/>
          <p:cNvPicPr preferRelativeResize="0"/>
          <p:nvPr/>
        </p:nvPicPr>
        <p:blipFill rotWithShape="1">
          <a:blip r:embed="rId4">
            <a:alphaModFix/>
          </a:blip>
          <a:srcRect/>
          <a:stretch/>
        </p:blipFill>
        <p:spPr>
          <a:xfrm>
            <a:off x="-13447" y="0"/>
            <a:ext cx="1292468" cy="6858000"/>
          </a:xfrm>
          <a:prstGeom prst="rect">
            <a:avLst/>
          </a:prstGeom>
          <a:noFill/>
          <a:ln>
            <a:noFill/>
          </a:ln>
        </p:spPr>
      </p:pic>
      <p:sp>
        <p:nvSpPr>
          <p:cNvPr id="155" name="Google Shape;155;p7"/>
          <p:cNvSpPr txBox="1">
            <a:spLocks noGrp="1"/>
          </p:cNvSpPr>
          <p:nvPr>
            <p:ph type="title"/>
          </p:nvPr>
        </p:nvSpPr>
        <p:spPr>
          <a:xfrm>
            <a:off x="1274884" y="69212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b="1"/>
              <a:t>Summary of Protocol</a:t>
            </a:r>
            <a:endParaRPr/>
          </a:p>
        </p:txBody>
      </p:sp>
      <p:graphicFrame>
        <p:nvGraphicFramePr>
          <p:cNvPr id="156" name="Google Shape;156;p7" descr="Where - Soil temperature site&#10;Main instrument used - dial or digital soil thermometer&#10;Prerequisites - Soil definition using the Site Definition Sheet&#10;Needed documents - Soil temperature Protocol and soil temperature data sheet&#10;Time required - 1-15 minutes&#10;Level - all&#10;Frequency - Soil temperature measurements can be taken daily or weekly. Seasonal measurements are taken every three months at 2-3 hour intervals for two consecutive days (diurnal cycle measurement)."/>
          <p:cNvGraphicFramePr/>
          <p:nvPr/>
        </p:nvGraphicFramePr>
        <p:xfrm>
          <a:off x="1577729" y="1734773"/>
          <a:ext cx="6937600" cy="4856350"/>
        </p:xfrm>
        <a:graphic>
          <a:graphicData uri="http://schemas.openxmlformats.org/drawingml/2006/table">
            <a:tbl>
              <a:tblPr firstRow="1" bandRow="1">
                <a:noFill/>
                <a:tableStyleId>{E3966E27-2968-47B5-9EA4-0A240EB60597}</a:tableStyleId>
              </a:tblPr>
              <a:tblGrid>
                <a:gridCol w="3468800">
                  <a:extLst>
                    <a:ext uri="{9D8B030D-6E8A-4147-A177-3AD203B41FA5}">
                      <a16:colId xmlns:a16="http://schemas.microsoft.com/office/drawing/2014/main" val="20000"/>
                    </a:ext>
                  </a:extLst>
                </a:gridCol>
                <a:gridCol w="3468800">
                  <a:extLst>
                    <a:ext uri="{9D8B030D-6E8A-4147-A177-3AD203B41FA5}">
                      <a16:colId xmlns:a16="http://schemas.microsoft.com/office/drawing/2014/main" val="20001"/>
                    </a:ext>
                  </a:extLst>
                </a:gridCol>
              </a:tblGrid>
              <a:tr h="528300">
                <a:tc>
                  <a:txBody>
                    <a:bodyPr/>
                    <a:lstStyle/>
                    <a:p>
                      <a:pPr marL="0" marR="0" lvl="0" indent="0" algn="l" rtl="0">
                        <a:spcBef>
                          <a:spcPts val="0"/>
                        </a:spcBef>
                        <a:spcAft>
                          <a:spcPts val="0"/>
                        </a:spcAft>
                        <a:buNone/>
                      </a:pPr>
                      <a:r>
                        <a:rPr lang="en-US" sz="1400" u="none" strike="noStrike" cap="none"/>
                        <a:t>Where</a:t>
                      </a:r>
                      <a:endParaRPr/>
                    </a:p>
                  </a:txBody>
                  <a:tcPr marL="91450" marR="91450" marT="45725" marB="45725"/>
                </a:tc>
                <a:tc>
                  <a:txBody>
                    <a:bodyPr/>
                    <a:lstStyle/>
                    <a:p>
                      <a:pPr marL="0" marR="0" lvl="0" indent="0" algn="l" rtl="0">
                        <a:spcBef>
                          <a:spcPts val="0"/>
                        </a:spcBef>
                        <a:spcAft>
                          <a:spcPts val="0"/>
                        </a:spcAft>
                        <a:buNone/>
                      </a:pPr>
                      <a:r>
                        <a:rPr lang="en-US" sz="1400" b="0"/>
                        <a:t>Soil Temperature Site</a:t>
                      </a:r>
                      <a:endParaRPr sz="1400" b="0"/>
                    </a:p>
                  </a:txBody>
                  <a:tcPr marL="91450" marR="91450" marT="45725" marB="45725"/>
                </a:tc>
                <a:extLst>
                  <a:ext uri="{0D108BD9-81ED-4DB2-BD59-A6C34878D82A}">
                    <a16:rowId xmlns:a16="http://schemas.microsoft.com/office/drawing/2014/main" val="10000"/>
                  </a:ext>
                </a:extLst>
              </a:tr>
              <a:tr h="528300">
                <a:tc>
                  <a:txBody>
                    <a:bodyPr/>
                    <a:lstStyle/>
                    <a:p>
                      <a:pPr marL="0" marR="0" lvl="0" indent="0" algn="l" rtl="0">
                        <a:spcBef>
                          <a:spcPts val="0"/>
                        </a:spcBef>
                        <a:spcAft>
                          <a:spcPts val="0"/>
                        </a:spcAft>
                        <a:buNone/>
                      </a:pPr>
                      <a:r>
                        <a:rPr lang="en-US" sz="1400" b="1"/>
                        <a:t>Main instrument used</a:t>
                      </a:r>
                      <a:endParaRPr/>
                    </a:p>
                  </a:txBody>
                  <a:tcPr marL="91450" marR="91450" marT="45725" marB="45725"/>
                </a:tc>
                <a:tc>
                  <a:txBody>
                    <a:bodyPr/>
                    <a:lstStyle/>
                    <a:p>
                      <a:pPr marL="0" marR="0" lvl="0" indent="0" algn="l" rtl="0">
                        <a:spcBef>
                          <a:spcPts val="0"/>
                        </a:spcBef>
                        <a:spcAft>
                          <a:spcPts val="0"/>
                        </a:spcAft>
                        <a:buNone/>
                      </a:pPr>
                      <a:r>
                        <a:rPr lang="en-US" sz="1400"/>
                        <a:t>Dial or digital soil thermometer</a:t>
                      </a:r>
                      <a:endParaRPr/>
                    </a:p>
                  </a:txBody>
                  <a:tcPr marL="91450" marR="91450" marT="45725" marB="45725"/>
                </a:tc>
                <a:extLst>
                  <a:ext uri="{0D108BD9-81ED-4DB2-BD59-A6C34878D82A}">
                    <a16:rowId xmlns:a16="http://schemas.microsoft.com/office/drawing/2014/main" val="10001"/>
                  </a:ext>
                </a:extLst>
              </a:tr>
              <a:tr h="528300">
                <a:tc>
                  <a:txBody>
                    <a:bodyPr/>
                    <a:lstStyle/>
                    <a:p>
                      <a:pPr marL="0" marR="0" lvl="0" indent="0" algn="l" rtl="0">
                        <a:spcBef>
                          <a:spcPts val="0"/>
                        </a:spcBef>
                        <a:spcAft>
                          <a:spcPts val="0"/>
                        </a:spcAft>
                        <a:buNone/>
                      </a:pPr>
                      <a:r>
                        <a:rPr lang="en-US" sz="1400" b="1"/>
                        <a:t>Prerequisites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Calibri"/>
                        <a:buNone/>
                      </a:pPr>
                      <a:r>
                        <a:rPr lang="en-US" sz="1400" dirty="0"/>
                        <a:t>Site definition using the </a:t>
                      </a:r>
                      <a:r>
                        <a:rPr lang="en-US" sz="1400" u="sng" dirty="0">
                          <a:solidFill>
                            <a:schemeClr val="hlink"/>
                          </a:solidFill>
                          <a:hlinkClick r:id="rId5"/>
                        </a:rPr>
                        <a:t>Site Definition Sheet</a:t>
                      </a:r>
                      <a:endParaRPr sz="1400" dirty="0"/>
                    </a:p>
                    <a:p>
                      <a:pPr marL="0" marR="0" lvl="0" indent="0" algn="l" rtl="0">
                        <a:spcBef>
                          <a:spcPts val="0"/>
                        </a:spcBef>
                        <a:spcAft>
                          <a:spcPts val="0"/>
                        </a:spcAft>
                        <a:buNone/>
                      </a:pPr>
                      <a:endParaRPr sz="1400" dirty="0"/>
                    </a:p>
                  </a:txBody>
                  <a:tcPr marL="91450" marR="91450" marT="45725" marB="45725"/>
                </a:tc>
                <a:extLst>
                  <a:ext uri="{0D108BD9-81ED-4DB2-BD59-A6C34878D82A}">
                    <a16:rowId xmlns:a16="http://schemas.microsoft.com/office/drawing/2014/main" val="10002"/>
                  </a:ext>
                </a:extLst>
              </a:tr>
              <a:tr h="528300">
                <a:tc>
                  <a:txBody>
                    <a:bodyPr/>
                    <a:lstStyle/>
                    <a:p>
                      <a:pPr marL="0" marR="0" lvl="0" indent="0" algn="l" rtl="0">
                        <a:spcBef>
                          <a:spcPts val="0"/>
                        </a:spcBef>
                        <a:spcAft>
                          <a:spcPts val="0"/>
                        </a:spcAft>
                        <a:buNone/>
                      </a:pPr>
                      <a:r>
                        <a:rPr lang="en-US" sz="1400" b="1"/>
                        <a:t>Needed Documents</a:t>
                      </a:r>
                      <a:endParaRPr/>
                    </a:p>
                  </a:txBody>
                  <a:tcPr marL="91450" marR="91450" marT="45725" marB="45725"/>
                </a:tc>
                <a:tc>
                  <a:txBody>
                    <a:bodyPr/>
                    <a:lstStyle/>
                    <a:p>
                      <a:pPr marL="0" marR="0" lvl="0" indent="0" algn="l" rtl="0">
                        <a:spcBef>
                          <a:spcPts val="0"/>
                        </a:spcBef>
                        <a:spcAft>
                          <a:spcPts val="0"/>
                        </a:spcAft>
                        <a:buNone/>
                      </a:pPr>
                      <a:r>
                        <a:rPr lang="en-US" sz="1400" u="sng" dirty="0">
                          <a:solidFill>
                            <a:schemeClr val="hlink"/>
                          </a:solidFill>
                          <a:hlinkClick r:id="rId6"/>
                        </a:rPr>
                        <a:t>Soil Temperature Protocol</a:t>
                      </a:r>
                      <a:endParaRPr sz="1400" u="sng" dirty="0"/>
                    </a:p>
                  </a:txBody>
                  <a:tcPr marL="91450" marR="91450" marT="45725" marB="45725"/>
                </a:tc>
                <a:extLst>
                  <a:ext uri="{0D108BD9-81ED-4DB2-BD59-A6C34878D82A}">
                    <a16:rowId xmlns:a16="http://schemas.microsoft.com/office/drawing/2014/main" val="10003"/>
                  </a:ext>
                </a:extLst>
              </a:tr>
              <a:tr h="528300">
                <a:tc>
                  <a:txBody>
                    <a:bodyPr/>
                    <a:lstStyle/>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en-US" sz="1400" u="sng" dirty="0">
                          <a:solidFill>
                            <a:schemeClr val="hlink"/>
                          </a:solidFill>
                          <a:hlinkClick r:id="rId7"/>
                        </a:rPr>
                        <a:t>Soil Temperature Data Sheet</a:t>
                      </a:r>
                      <a:endParaRPr sz="1400" dirty="0"/>
                    </a:p>
                  </a:txBody>
                  <a:tcPr marL="91450" marR="91450" marT="45725" marB="45725"/>
                </a:tc>
                <a:extLst>
                  <a:ext uri="{0D108BD9-81ED-4DB2-BD59-A6C34878D82A}">
                    <a16:rowId xmlns:a16="http://schemas.microsoft.com/office/drawing/2014/main" val="10004"/>
                  </a:ext>
                </a:extLst>
              </a:tr>
              <a:tr h="528300">
                <a:tc>
                  <a:txBody>
                    <a:bodyPr/>
                    <a:lstStyle/>
                    <a:p>
                      <a:pPr marL="0" marR="0" lvl="0" indent="0" algn="l" rtl="0">
                        <a:spcBef>
                          <a:spcPts val="0"/>
                        </a:spcBef>
                        <a:spcAft>
                          <a:spcPts val="0"/>
                        </a:spcAft>
                        <a:buNone/>
                      </a:pPr>
                      <a:r>
                        <a:rPr lang="en-US" sz="1400" b="1"/>
                        <a:t>Time Required</a:t>
                      </a:r>
                      <a:endParaRPr/>
                    </a:p>
                  </a:txBody>
                  <a:tcPr marL="91450" marR="91450" marT="45725" marB="45725"/>
                </a:tc>
                <a:tc>
                  <a:txBody>
                    <a:bodyPr/>
                    <a:lstStyle/>
                    <a:p>
                      <a:pPr marL="0" marR="0" lvl="0" indent="0" algn="l" rtl="0">
                        <a:spcBef>
                          <a:spcPts val="0"/>
                        </a:spcBef>
                        <a:spcAft>
                          <a:spcPts val="0"/>
                        </a:spcAft>
                        <a:buNone/>
                      </a:pPr>
                      <a:r>
                        <a:rPr lang="en-US" sz="1400"/>
                        <a:t>1—15 minutes</a:t>
                      </a:r>
                      <a:endParaRPr sz="1400"/>
                    </a:p>
                  </a:txBody>
                  <a:tcPr marL="91450" marR="91450" marT="45725" marB="45725"/>
                </a:tc>
                <a:extLst>
                  <a:ext uri="{0D108BD9-81ED-4DB2-BD59-A6C34878D82A}">
                    <a16:rowId xmlns:a16="http://schemas.microsoft.com/office/drawing/2014/main" val="10005"/>
                  </a:ext>
                </a:extLst>
              </a:tr>
              <a:tr h="528300">
                <a:tc>
                  <a:txBody>
                    <a:bodyPr/>
                    <a:lstStyle/>
                    <a:p>
                      <a:pPr marL="0" marR="0" lvl="0" indent="0" algn="l" rtl="0">
                        <a:spcBef>
                          <a:spcPts val="0"/>
                        </a:spcBef>
                        <a:spcAft>
                          <a:spcPts val="0"/>
                        </a:spcAft>
                        <a:buNone/>
                      </a:pPr>
                      <a:r>
                        <a:rPr lang="en-US" sz="1400" b="1"/>
                        <a:t>Level</a:t>
                      </a:r>
                      <a:endParaRPr/>
                    </a:p>
                  </a:txBody>
                  <a:tcPr marL="91450" marR="91450" marT="45725" marB="45725"/>
                </a:tc>
                <a:tc>
                  <a:txBody>
                    <a:bodyPr/>
                    <a:lstStyle/>
                    <a:p>
                      <a:pPr marL="0" marR="0" lvl="0" indent="0" algn="l" rtl="0">
                        <a:spcBef>
                          <a:spcPts val="0"/>
                        </a:spcBef>
                        <a:spcAft>
                          <a:spcPts val="0"/>
                        </a:spcAft>
                        <a:buNone/>
                      </a:pPr>
                      <a:r>
                        <a:rPr lang="en-US" sz="1400"/>
                        <a:t>All</a:t>
                      </a:r>
                      <a:endParaRPr/>
                    </a:p>
                  </a:txBody>
                  <a:tcPr marL="91450" marR="91450" marT="45725" marB="45725"/>
                </a:tc>
                <a:extLst>
                  <a:ext uri="{0D108BD9-81ED-4DB2-BD59-A6C34878D82A}">
                    <a16:rowId xmlns:a16="http://schemas.microsoft.com/office/drawing/2014/main" val="10006"/>
                  </a:ext>
                </a:extLst>
              </a:tr>
              <a:tr h="1158250">
                <a:tc>
                  <a:txBody>
                    <a:bodyPr/>
                    <a:lstStyle/>
                    <a:p>
                      <a:pPr marL="0" marR="0" lvl="0" indent="0" algn="l" rtl="0">
                        <a:spcBef>
                          <a:spcPts val="0"/>
                        </a:spcBef>
                        <a:spcAft>
                          <a:spcPts val="0"/>
                        </a:spcAft>
                        <a:buNone/>
                      </a:pPr>
                      <a:r>
                        <a:rPr lang="en-US" sz="1400" b="1"/>
                        <a:t>Frequency</a:t>
                      </a:r>
                      <a:endParaRPr/>
                    </a:p>
                  </a:txBody>
                  <a:tcPr marL="91450" marR="91450" marT="45725" marB="45725"/>
                </a:tc>
                <a:tc>
                  <a:txBody>
                    <a:bodyPr/>
                    <a:lstStyle/>
                    <a:p>
                      <a:pPr marL="0" marR="0" lvl="0" indent="0" algn="l" rtl="0">
                        <a:spcBef>
                          <a:spcPts val="0"/>
                        </a:spcBef>
                        <a:spcAft>
                          <a:spcPts val="0"/>
                        </a:spcAft>
                        <a:buNone/>
                      </a:pPr>
                      <a:r>
                        <a:rPr lang="en-US" sz="1400" dirty="0"/>
                        <a:t>Soil temperature measurements can be taken daily or weekly. Seasonal measurements are taken every three months at 2-3 hour intervals for two consecutive days (diurnal cycle measurement).</a:t>
                      </a:r>
                      <a:endParaRPr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6" name="Google Shape;166;p8" descr="watermark of hands holding a clump of soil"/>
          <p:cNvPicPr preferRelativeResize="0"/>
          <p:nvPr/>
        </p:nvPicPr>
        <p:blipFill rotWithShape="1">
          <a:blip r:embed="rId3">
            <a:alphaModFix amt="20000"/>
          </a:blip>
          <a:srcRect/>
          <a:stretch/>
        </p:blipFill>
        <p:spPr>
          <a:xfrm>
            <a:off x="0" y="936030"/>
            <a:ext cx="9144000" cy="5921969"/>
          </a:xfrm>
          <a:prstGeom prst="rect">
            <a:avLst/>
          </a:prstGeom>
          <a:noFill/>
          <a:ln>
            <a:noFill/>
          </a:ln>
        </p:spPr>
      </p:pic>
      <p:pic>
        <p:nvPicPr>
          <p:cNvPr id="162" name="Google Shape;162;p8" title="Banner: Soil Temperature"/>
          <p:cNvPicPr preferRelativeResize="0">
            <a:picLocks noGrp="1"/>
          </p:cNvPicPr>
          <p:nvPr>
            <p:ph type="body" idx="1"/>
          </p:nvPr>
        </p:nvPicPr>
        <p:blipFill rotWithShape="1">
          <a:blip r:embed="rId4">
            <a:alphaModFix/>
          </a:blip>
          <a:srcRect/>
          <a:stretch/>
        </p:blipFill>
        <p:spPr>
          <a:xfrm>
            <a:off x="1204587" y="-1"/>
            <a:ext cx="7952859" cy="999103"/>
          </a:xfrm>
          <a:prstGeom prst="rect">
            <a:avLst/>
          </a:prstGeom>
          <a:noFill/>
          <a:ln>
            <a:noFill/>
          </a:ln>
        </p:spPr>
      </p:pic>
      <p:pic>
        <p:nvPicPr>
          <p:cNvPr id="163" name="Google Shape;163;p8" descr="Menu: Preparing to measure soil temperature"/>
          <p:cNvPicPr preferRelativeResize="0">
            <a:picLocks noGrp="1"/>
          </p:cNvPicPr>
          <p:nvPr>
            <p:ph type="body" idx="2"/>
          </p:nvPr>
        </p:nvPicPr>
        <p:blipFill rotWithShape="1">
          <a:blip r:embed="rId5">
            <a:alphaModFix/>
          </a:blip>
          <a:srcRect/>
          <a:stretch/>
        </p:blipFill>
        <p:spPr>
          <a:xfrm>
            <a:off x="0" y="0"/>
            <a:ext cx="1279280" cy="6858000"/>
          </a:xfrm>
          <a:prstGeom prst="rect">
            <a:avLst/>
          </a:prstGeom>
          <a:noFill/>
          <a:ln>
            <a:noFill/>
          </a:ln>
        </p:spPr>
      </p:pic>
      <p:sp>
        <p:nvSpPr>
          <p:cNvPr id="164" name="Google Shape;164;p8"/>
          <p:cNvSpPr txBox="1">
            <a:spLocks noGrp="1"/>
          </p:cNvSpPr>
          <p:nvPr>
            <p:ph type="title"/>
          </p:nvPr>
        </p:nvSpPr>
        <p:spPr>
          <a:xfrm>
            <a:off x="1407537" y="74103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b="1"/>
              <a:t>Required Equipment</a:t>
            </a:r>
            <a:endParaRPr/>
          </a:p>
        </p:txBody>
      </p:sp>
      <p:sp>
        <p:nvSpPr>
          <p:cNvPr id="165" name="Google Shape;165;p8"/>
          <p:cNvSpPr txBox="1"/>
          <p:nvPr/>
        </p:nvSpPr>
        <p:spPr>
          <a:xfrm>
            <a:off x="1492099" y="1740135"/>
            <a:ext cx="7439081" cy="5117863"/>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3000"/>
              </a:lnSpc>
              <a:spcBef>
                <a:spcPts val="0"/>
              </a:spcBef>
              <a:spcAft>
                <a:spcPts val="0"/>
              </a:spcAft>
              <a:buClr>
                <a:srgbClr val="000000"/>
              </a:buClr>
              <a:buSzPct val="100000"/>
              <a:buFont typeface="Arial"/>
              <a:buNone/>
            </a:pPr>
            <a:r>
              <a:rPr lang="en-US" sz="1500" b="1" i="0" u="none" strike="noStrike" cap="none" dirty="0">
                <a:solidFill>
                  <a:srgbClr val="000000"/>
                </a:solidFill>
                <a:latin typeface="Calibri"/>
                <a:ea typeface="Calibri"/>
                <a:cs typeface="Calibri"/>
                <a:sym typeface="Calibri"/>
              </a:rPr>
              <a:t>For Soil Thermometer Calibration:</a:t>
            </a:r>
            <a:endParaRPr sz="1500" b="0" i="0" u="none" strike="noStrike" cap="none" dirty="0">
              <a:solidFill>
                <a:srgbClr val="000000"/>
              </a:solidFill>
              <a:latin typeface="Calibri"/>
              <a:ea typeface="Calibri"/>
              <a:cs typeface="Calibri"/>
              <a:sym typeface="Calibri"/>
            </a:endParaRPr>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Calibrated Soil thermometer </a:t>
            </a:r>
            <a:endParaRPr dirty="0"/>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Calibration thermometer (determined to be accurate to + 0.5 ̊ C using the ice bath method) </a:t>
            </a:r>
            <a:endParaRPr dirty="0"/>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500-mL beaker </a:t>
            </a:r>
            <a:endParaRPr dirty="0"/>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Water </a:t>
            </a:r>
            <a:endParaRPr dirty="0"/>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Wrench that fits nut on soil thermometer </a:t>
            </a:r>
          </a:p>
          <a:p>
            <a:pPr marL="342900" marR="0" lvl="0" indent="-342931" algn="l" rtl="0">
              <a:lnSpc>
                <a:spcPct val="93000"/>
              </a:lnSpc>
              <a:spcBef>
                <a:spcPts val="1000"/>
              </a:spcBef>
              <a:spcAft>
                <a:spcPts val="0"/>
              </a:spcAft>
              <a:buClr>
                <a:srgbClr val="000000"/>
              </a:buClr>
              <a:buSzPct val="100000"/>
              <a:buFont typeface="Arial"/>
              <a:buChar char="•"/>
            </a:pPr>
            <a:r>
              <a:rPr lang="en-US" sz="1500" dirty="0">
                <a:latin typeface="Calibri" panose="020F0502020204030204" pitchFamily="34" charset="0"/>
                <a:cs typeface="Calibri" panose="020F0502020204030204" pitchFamily="34" charset="0"/>
              </a:rPr>
              <a:t>Watch or timer</a:t>
            </a:r>
            <a:endParaRPr sz="1500" dirty="0">
              <a:latin typeface="Calibri" panose="020F0502020204030204" pitchFamily="34" charset="0"/>
              <a:cs typeface="Calibri" panose="020F0502020204030204" pitchFamily="34" charset="0"/>
            </a:endParaRPr>
          </a:p>
          <a:p>
            <a:pPr marL="342900" marR="0" lvl="0" indent="-254825" algn="l" rtl="0">
              <a:lnSpc>
                <a:spcPct val="93000"/>
              </a:lnSpc>
              <a:spcBef>
                <a:spcPts val="1000"/>
              </a:spcBef>
              <a:spcAft>
                <a:spcPts val="0"/>
              </a:spcAft>
              <a:buClr>
                <a:schemeClr val="dk1"/>
              </a:buClr>
              <a:buSzPct val="100000"/>
              <a:buFont typeface="Arial"/>
              <a:buNone/>
            </a:pPr>
            <a:endParaRPr sz="1500" b="0" i="0" u="none" strike="noStrike" cap="none" dirty="0">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ct val="100000"/>
              <a:buFont typeface="Arial"/>
              <a:buNone/>
            </a:pPr>
            <a:r>
              <a:rPr lang="en-US" sz="1500" b="1" i="0" u="none" strike="noStrike" cap="none" dirty="0">
                <a:solidFill>
                  <a:srgbClr val="000000"/>
                </a:solidFill>
                <a:latin typeface="Calibri"/>
                <a:ea typeface="Calibri"/>
                <a:cs typeface="Calibri"/>
                <a:sym typeface="Calibri"/>
              </a:rPr>
              <a:t>For Soil Temperature Measurement: </a:t>
            </a:r>
            <a:endParaRPr sz="1500" b="0" i="0" u="none" strike="noStrike" cap="none" dirty="0">
              <a:solidFill>
                <a:srgbClr val="000000"/>
              </a:solidFill>
              <a:latin typeface="Calibri"/>
              <a:ea typeface="Calibri"/>
              <a:cs typeface="Calibri"/>
              <a:sym typeface="Calibri"/>
            </a:endParaRPr>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A Defined Soil Temperature Sampling Site </a:t>
            </a:r>
            <a:endParaRPr dirty="0"/>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Dial or Digital Thermometer (calibrated using a calibrated thermometer)</a:t>
            </a:r>
            <a:endParaRPr dirty="0"/>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Thermometer spacers (for both 5 cm and 10 cm temperature measurements) </a:t>
            </a:r>
            <a:endParaRPr dirty="0"/>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12 cm or longer nail marked at 5 cm, 7 cm, 10 cm and 12 cm from its point (if the soil is firm)</a:t>
            </a:r>
            <a:endParaRPr dirty="0"/>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Watch </a:t>
            </a:r>
            <a:endParaRPr dirty="0"/>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Science Log/Data Entry App </a:t>
            </a:r>
            <a:endParaRPr dirty="0"/>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Pen or pencil </a:t>
            </a:r>
            <a:endParaRPr dirty="0"/>
          </a:p>
          <a:p>
            <a:pPr marL="342900" marR="0" lvl="0" indent="-342931" algn="l" rtl="0">
              <a:lnSpc>
                <a:spcPct val="93000"/>
              </a:lnSpc>
              <a:spcBef>
                <a:spcPts val="1000"/>
              </a:spcBef>
              <a:spcAft>
                <a:spcPts val="0"/>
              </a:spcAft>
              <a:buClr>
                <a:srgbClr val="000000"/>
              </a:buClr>
              <a:buSzPct val="100000"/>
              <a:buFont typeface="Arial"/>
              <a:buChar char="•"/>
            </a:pPr>
            <a:r>
              <a:rPr lang="en-US" sz="1500" b="0" i="0" u="none" strike="noStrike" cap="none" dirty="0">
                <a:solidFill>
                  <a:srgbClr val="000000"/>
                </a:solidFill>
                <a:latin typeface="Calibri"/>
                <a:ea typeface="Calibri"/>
                <a:cs typeface="Calibri"/>
                <a:sym typeface="Calibri"/>
              </a:rPr>
              <a:t>Hammer (if soil is extra firm) </a:t>
            </a:r>
            <a:endParaRPr dirty="0"/>
          </a:p>
          <a:p>
            <a:pPr marL="0" marR="0" lvl="0" indent="0" algn="l" rtl="0">
              <a:lnSpc>
                <a:spcPct val="93000"/>
              </a:lnSpc>
              <a:spcBef>
                <a:spcPts val="1000"/>
              </a:spcBef>
              <a:spcAft>
                <a:spcPts val="0"/>
              </a:spcAft>
              <a:buClr>
                <a:schemeClr val="dk1"/>
              </a:buClr>
              <a:buSzPct val="100000"/>
              <a:buFont typeface="Arial"/>
              <a:buNone/>
            </a:pP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2" name="Google Shape;172;p9" title="Banner: Soil Temperature"/>
          <p:cNvPicPr preferRelativeResize="0">
            <a:picLocks noGrp="1"/>
          </p:cNvPicPr>
          <p:nvPr>
            <p:ph type="body" idx="1"/>
          </p:nvPr>
        </p:nvPicPr>
        <p:blipFill rotWithShape="1">
          <a:blip r:embed="rId3">
            <a:alphaModFix/>
          </a:blip>
          <a:srcRect/>
          <a:stretch/>
        </p:blipFill>
        <p:spPr>
          <a:xfrm>
            <a:off x="1204587" y="-1"/>
            <a:ext cx="7952859" cy="999103"/>
          </a:xfrm>
          <a:prstGeom prst="rect">
            <a:avLst/>
          </a:prstGeom>
          <a:noFill/>
          <a:ln>
            <a:noFill/>
          </a:ln>
        </p:spPr>
      </p:pic>
      <p:pic>
        <p:nvPicPr>
          <p:cNvPr id="173" name="Google Shape;173;p9" descr="Menu: Preparing to measure soil temperature"/>
          <p:cNvPicPr preferRelativeResize="0">
            <a:picLocks noGrp="1"/>
          </p:cNvPicPr>
          <p:nvPr>
            <p:ph type="body" idx="2"/>
          </p:nvPr>
        </p:nvPicPr>
        <p:blipFill rotWithShape="1">
          <a:blip r:embed="rId4">
            <a:alphaModFix/>
          </a:blip>
          <a:srcRect/>
          <a:stretch/>
        </p:blipFill>
        <p:spPr>
          <a:xfrm>
            <a:off x="0" y="0"/>
            <a:ext cx="1279280" cy="6858000"/>
          </a:xfrm>
          <a:prstGeom prst="rect">
            <a:avLst/>
          </a:prstGeom>
          <a:noFill/>
          <a:ln>
            <a:noFill/>
          </a:ln>
        </p:spPr>
      </p:pic>
      <p:sp>
        <p:nvSpPr>
          <p:cNvPr id="174" name="Google Shape;174;p9"/>
          <p:cNvSpPr txBox="1">
            <a:spLocks noGrp="1"/>
          </p:cNvSpPr>
          <p:nvPr>
            <p:ph type="title"/>
          </p:nvPr>
        </p:nvSpPr>
        <p:spPr>
          <a:xfrm>
            <a:off x="199839" y="609569"/>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3000"/>
              </a:lnSpc>
              <a:spcBef>
                <a:spcPts val="0"/>
              </a:spcBef>
              <a:spcAft>
                <a:spcPts val="0"/>
              </a:spcAft>
              <a:buClr>
                <a:srgbClr val="000000"/>
              </a:buClr>
              <a:buSzPts val="3600"/>
              <a:buFont typeface="Calibri"/>
              <a:buNone/>
            </a:pPr>
            <a:r>
              <a:rPr lang="en-US" sz="3600" b="1">
                <a:solidFill>
                  <a:srgbClr val="000000"/>
                </a:solidFill>
              </a:rPr>
              <a:t>Soil Thermometer Calibration</a:t>
            </a:r>
            <a:endParaRPr/>
          </a:p>
        </p:txBody>
      </p:sp>
      <p:sp>
        <p:nvSpPr>
          <p:cNvPr id="175" name="Google Shape;175;p9"/>
          <p:cNvSpPr txBox="1"/>
          <p:nvPr/>
        </p:nvSpPr>
        <p:spPr>
          <a:xfrm>
            <a:off x="1397385" y="1608671"/>
            <a:ext cx="4882645" cy="4826635"/>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93000"/>
              </a:lnSpc>
              <a:spcBef>
                <a:spcPts val="0"/>
              </a:spcBef>
              <a:spcAft>
                <a:spcPts val="0"/>
              </a:spcAft>
              <a:buClr>
                <a:srgbClr val="000000"/>
              </a:buClr>
              <a:buSzPts val="1600"/>
              <a:buFont typeface="Calibri"/>
              <a:buAutoNum type="arabicPeriod"/>
            </a:pPr>
            <a:r>
              <a:rPr lang="en-US" sz="1600" b="0" i="0" u="none" strike="noStrike" cap="none" dirty="0">
                <a:solidFill>
                  <a:srgbClr val="000000"/>
                </a:solidFill>
                <a:latin typeface="Calibri"/>
                <a:ea typeface="Calibri"/>
                <a:cs typeface="Calibri"/>
                <a:sym typeface="Calibri"/>
              </a:rPr>
              <a:t>Pour about 250 mL of water at room temperature into a beaker (enough to cover the lower 4 cm of your thermometers). </a:t>
            </a:r>
            <a:endParaRPr dirty="0"/>
          </a:p>
          <a:p>
            <a:pPr marL="457200" marR="0" lvl="0" indent="-457200" algn="l" rtl="0">
              <a:lnSpc>
                <a:spcPct val="93000"/>
              </a:lnSpc>
              <a:spcBef>
                <a:spcPts val="1000"/>
              </a:spcBef>
              <a:spcAft>
                <a:spcPts val="0"/>
              </a:spcAft>
              <a:buClr>
                <a:srgbClr val="000000"/>
              </a:buClr>
              <a:buSzPts val="1600"/>
              <a:buFont typeface="Calibri"/>
              <a:buAutoNum type="arabicPeriod"/>
            </a:pPr>
            <a:r>
              <a:rPr lang="en-US" sz="1600" b="0" i="0" u="none" strike="noStrike" cap="none" dirty="0">
                <a:solidFill>
                  <a:srgbClr val="000000"/>
                </a:solidFill>
                <a:latin typeface="Calibri"/>
                <a:ea typeface="Calibri"/>
                <a:cs typeface="Calibri"/>
                <a:sym typeface="Calibri"/>
              </a:rPr>
              <a:t>Place both the calibration thermometer and the digital or dial soil thermometer into the water.</a:t>
            </a:r>
            <a:endParaRPr dirty="0"/>
          </a:p>
          <a:p>
            <a:pPr marL="457200" marR="0" lvl="0" indent="-457200" algn="l" rtl="0">
              <a:lnSpc>
                <a:spcPct val="93000"/>
              </a:lnSpc>
              <a:spcBef>
                <a:spcPts val="1000"/>
              </a:spcBef>
              <a:spcAft>
                <a:spcPts val="0"/>
              </a:spcAft>
              <a:buClr>
                <a:srgbClr val="000000"/>
              </a:buClr>
              <a:buSzPts val="1600"/>
              <a:buFont typeface="Calibri"/>
              <a:buAutoNum type="arabicPeriod"/>
            </a:pPr>
            <a:r>
              <a:rPr lang="en-US" sz="1600" b="0" i="0" u="none" strike="noStrike" cap="none" dirty="0">
                <a:solidFill>
                  <a:srgbClr val="000000"/>
                </a:solidFill>
                <a:latin typeface="Calibri"/>
                <a:ea typeface="Calibri"/>
                <a:cs typeface="Calibri"/>
                <a:sym typeface="Calibri"/>
              </a:rPr>
              <a:t>Wait 2 minutes. </a:t>
            </a:r>
            <a:endParaRPr dirty="0"/>
          </a:p>
          <a:p>
            <a:pPr marL="457200" marR="0" lvl="0" indent="-457200" algn="l" rtl="0">
              <a:lnSpc>
                <a:spcPct val="93000"/>
              </a:lnSpc>
              <a:spcBef>
                <a:spcPts val="1000"/>
              </a:spcBef>
              <a:spcAft>
                <a:spcPts val="0"/>
              </a:spcAft>
              <a:buClr>
                <a:srgbClr val="000000"/>
              </a:buClr>
              <a:buSzPts val="1600"/>
              <a:buFont typeface="Calibri"/>
              <a:buAutoNum type="arabicPeriod"/>
            </a:pPr>
            <a:r>
              <a:rPr lang="en-US" sz="1600" b="0" i="0" u="none" strike="noStrike" cap="none" dirty="0">
                <a:solidFill>
                  <a:srgbClr val="000000"/>
                </a:solidFill>
                <a:latin typeface="Calibri"/>
                <a:ea typeface="Calibri"/>
                <a:cs typeface="Calibri"/>
                <a:sym typeface="Calibri"/>
              </a:rPr>
              <a:t>Read the temperatures from both thermometers. If the temperature difference between the thermometers is less than 2 ̊ C, stop; your soil thermometer is calibrated. </a:t>
            </a:r>
            <a:endParaRPr dirty="0"/>
          </a:p>
          <a:p>
            <a:pPr marL="457200" marR="0" lvl="0" indent="-457200" algn="l" rtl="0">
              <a:lnSpc>
                <a:spcPct val="93000"/>
              </a:lnSpc>
              <a:spcBef>
                <a:spcPts val="1000"/>
              </a:spcBef>
              <a:spcAft>
                <a:spcPts val="0"/>
              </a:spcAft>
              <a:buClr>
                <a:srgbClr val="000000"/>
              </a:buClr>
              <a:buSzPts val="1600"/>
              <a:buFont typeface="Calibri"/>
              <a:buAutoNum type="arabicPeriod"/>
            </a:pPr>
            <a:r>
              <a:rPr lang="en-US" sz="1600" b="0" i="0" u="none" strike="noStrike" cap="none" dirty="0">
                <a:solidFill>
                  <a:srgbClr val="000000"/>
                </a:solidFill>
                <a:latin typeface="Calibri"/>
                <a:ea typeface="Calibri"/>
                <a:cs typeface="Calibri"/>
                <a:sym typeface="Calibri"/>
              </a:rPr>
              <a:t>If the temperature difference is greater than 2 ̊ C, wait two more minutes. </a:t>
            </a:r>
            <a:endParaRPr dirty="0"/>
          </a:p>
          <a:p>
            <a:pPr marL="457200" marR="0" lvl="0" indent="-457200" algn="l" rtl="0">
              <a:lnSpc>
                <a:spcPct val="93000"/>
              </a:lnSpc>
              <a:spcBef>
                <a:spcPts val="1000"/>
              </a:spcBef>
              <a:spcAft>
                <a:spcPts val="0"/>
              </a:spcAft>
              <a:buClr>
                <a:srgbClr val="000000"/>
              </a:buClr>
              <a:buSzPts val="1600"/>
              <a:buFont typeface="Calibri"/>
              <a:buAutoNum type="arabicPeriod"/>
            </a:pPr>
            <a:r>
              <a:rPr lang="en-US" sz="1600" b="0" i="0" u="none" strike="noStrike" cap="none" dirty="0">
                <a:solidFill>
                  <a:srgbClr val="000000"/>
                </a:solidFill>
                <a:latin typeface="Calibri"/>
                <a:ea typeface="Calibri"/>
                <a:cs typeface="Calibri"/>
                <a:sym typeface="Calibri"/>
              </a:rPr>
              <a:t>If the temperature difference is still greater than 2 ̊ C, adjust the soil thermometer by turning the calibration nut at the base of the dial with the wrench until the soil thermometer reading matches the calibration thermometer.</a:t>
            </a:r>
            <a:endParaRPr dirty="0"/>
          </a:p>
          <a:p>
            <a:pPr marL="0" marR="0" lvl="0" indent="0" algn="l" rtl="0">
              <a:lnSpc>
                <a:spcPct val="93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p:txBody>
      </p:sp>
      <p:pic>
        <p:nvPicPr>
          <p:cNvPr id="176" name="Google Shape;176;p9" descr="Photograph of the back of the soil thermometer, showing how you can calibrate the thermometer by turning the calibration nut."/>
          <p:cNvPicPr preferRelativeResize="0"/>
          <p:nvPr/>
        </p:nvPicPr>
        <p:blipFill rotWithShape="1">
          <a:blip r:embed="rId5">
            <a:alphaModFix/>
          </a:blip>
          <a:srcRect/>
          <a:stretch/>
        </p:blipFill>
        <p:spPr>
          <a:xfrm>
            <a:off x="6398134" y="1753662"/>
            <a:ext cx="2294993" cy="2455341"/>
          </a:xfrm>
          <a:prstGeom prst="rect">
            <a:avLst/>
          </a:prstGeom>
          <a:noFill/>
          <a:ln>
            <a:noFill/>
          </a:ln>
        </p:spPr>
      </p:pic>
      <p:sp>
        <p:nvSpPr>
          <p:cNvPr id="177" name="Google Shape;177;p9"/>
          <p:cNvSpPr txBox="1"/>
          <p:nvPr/>
        </p:nvSpPr>
        <p:spPr>
          <a:xfrm>
            <a:off x="1478232" y="6201372"/>
            <a:ext cx="7214895" cy="309958"/>
          </a:xfrm>
          <a:prstGeom prst="rect">
            <a:avLst/>
          </a:prstGeom>
          <a:noFill/>
          <a:ln>
            <a:noFill/>
          </a:ln>
        </p:spPr>
        <p:txBody>
          <a:bodyPr spcFirstLastPara="1" wrap="square" lIns="90000" tIns="46800" rIns="90000" bIns="46800" anchor="t" anchorCtr="0">
            <a:spAutoFit/>
          </a:bodyPr>
          <a:lstStyle/>
          <a:p>
            <a:pPr marL="0" marR="0" lvl="0" indent="0" algn="l" rtl="0">
              <a:spcBef>
                <a:spcPts val="0"/>
              </a:spcBef>
              <a:spcAft>
                <a:spcPts val="0"/>
              </a:spcAft>
              <a:buNone/>
            </a:pPr>
            <a:r>
              <a:rPr lang="en-US" sz="1400" b="0" i="0" u="none" strike="noStrike" cap="none" dirty="0">
                <a:solidFill>
                  <a:srgbClr val="000000"/>
                </a:solidFill>
                <a:latin typeface="Arial"/>
                <a:ea typeface="Arial"/>
                <a:cs typeface="Arial"/>
                <a:sym typeface="Arial"/>
              </a:rPr>
              <a:t>Keep the thermometer sensor (the lower 4 cm) in the water as you adjust the calibration.</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2847</Words>
  <Application>Microsoft Macintosh PowerPoint</Application>
  <PresentationFormat>On-screen Show (4:3)</PresentationFormat>
  <Paragraphs>332</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Office Theme</vt:lpstr>
      <vt:lpstr>PowerPoint Presentation</vt:lpstr>
      <vt:lpstr>Soil Temperature Overview</vt:lpstr>
      <vt:lpstr>The Importance of Soil Temperature</vt:lpstr>
      <vt:lpstr>Soil Temperature is Linked to Air Temperature</vt:lpstr>
      <vt:lpstr>Soil Temperature</vt:lpstr>
      <vt:lpstr>Soil Temperature: Measurement Frequency and Location </vt:lpstr>
      <vt:lpstr>Summary of Protocol</vt:lpstr>
      <vt:lpstr>Required Equipment</vt:lpstr>
      <vt:lpstr>Soil Thermometer Calibration</vt:lpstr>
      <vt:lpstr>Soil Thermometer Spacers</vt:lpstr>
      <vt:lpstr>Constructing the Spacer for Measuring at 5 cm Depth</vt:lpstr>
      <vt:lpstr>Constructing the Spacer for Measuring at 10 cm Depth</vt:lpstr>
      <vt:lpstr>Preparing a Nail to Make Pilot Holes in Hard Soils</vt:lpstr>
      <vt:lpstr>Soil Temperature Protocol 1</vt:lpstr>
      <vt:lpstr>Soil Temperature Protocol 2</vt:lpstr>
      <vt:lpstr>Inserting the Soil Thermometer for the 5 cm Measurement</vt:lpstr>
      <vt:lpstr>  Reading the 5 cm Soil Temperature  </vt:lpstr>
      <vt:lpstr>  Extending the Guide Hole for the 10 cm Measurement in Firm Soil   </vt:lpstr>
      <vt:lpstr>Inserting the Soil Thermometer for the 10 cm Measurement </vt:lpstr>
      <vt:lpstr>Reading the 10 cm Soil Temperature</vt:lpstr>
      <vt:lpstr>Take Two More Pairs of Soil Temperature Readings</vt:lpstr>
      <vt:lpstr>Diurnal Soil Temperature Sampling Frequency and Location</vt:lpstr>
      <vt:lpstr>Diurnal Soil Temperature Sampling</vt:lpstr>
      <vt:lpstr>Reporting Data to GLOBE</vt:lpstr>
      <vt:lpstr>Soil Temperature Site Creation</vt:lpstr>
      <vt:lpstr>Soil Temperature Site Creation</vt:lpstr>
      <vt:lpstr>Soil Temperature Site Creation</vt:lpstr>
      <vt:lpstr>Soil Temperature Data Entry</vt:lpstr>
      <vt:lpstr>Soil Temperature Data Entry</vt:lpstr>
      <vt:lpstr>Soil Temperature Data Entry</vt:lpstr>
      <vt:lpstr>Soil Temperature Data Entry</vt:lpstr>
      <vt:lpstr>Data Entry System Responses</vt:lpstr>
      <vt:lpstr>Soil Temperature Data Visualization – 5 cm 1 </vt:lpstr>
      <vt:lpstr>Soil Temperature Data Visualization – 10 cm2 </vt:lpstr>
      <vt:lpstr>Soil Temperature Data Visualization –10 cm (Cont’d) </vt:lpstr>
      <vt:lpstr>Please provide us with feedback about this module. This is a community project and we welcome your comments, suggestions and edits!   Questions after reviewing this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3</cp:revision>
  <dcterms:created xsi:type="dcterms:W3CDTF">2016-05-07T01:23:45Z</dcterms:created>
  <dcterms:modified xsi:type="dcterms:W3CDTF">2025-11-15T23:49:48Z</dcterms:modified>
</cp:coreProperties>
</file>